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2D9266E-DD30-4EEF-9B78-C6CE32031B6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4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1932980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 to Spam Classification</a:t>
            </a:r>
            <a:endParaRPr lang="en-US" sz="6162" dirty="0"/>
          </a:p>
        </p:txBody>
      </p:sp>
      <p:sp>
        <p:nvSpPr>
          <p:cNvPr id="6" name="Text 3"/>
          <p:cNvSpPr/>
          <p:nvPr/>
        </p:nvSpPr>
        <p:spPr>
          <a:xfrm>
            <a:off x="793790" y="5207794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Spam emails are unwanted and unsolicited messages that clog our inboxes. Spam classification aims to identify and filter out these messages, improving our email experience.</a:t>
            </a:r>
            <a:endParaRPr lang="en-US" sz="17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231463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Natural Language Processing (NLP) Techniques</a:t>
            </a:r>
            <a:endParaRPr lang="en-US" sz="4465" dirty="0"/>
          </a:p>
        </p:txBody>
      </p:sp>
      <p:sp>
        <p:nvSpPr>
          <p:cNvPr id="5" name="Shape 3"/>
          <p:cNvSpPr/>
          <p:nvPr/>
        </p:nvSpPr>
        <p:spPr>
          <a:xfrm>
            <a:off x="793790" y="3357801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</p:sp>
      <p:sp>
        <p:nvSpPr>
          <p:cNvPr id="6" name="Text 4"/>
          <p:cNvSpPr/>
          <p:nvPr/>
        </p:nvSpPr>
        <p:spPr>
          <a:xfrm>
            <a:off x="971550" y="3442811"/>
            <a:ext cx="15478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79" dirty="0"/>
          </a:p>
        </p:txBody>
      </p:sp>
      <p:sp>
        <p:nvSpPr>
          <p:cNvPr id="7" name="Text 5"/>
          <p:cNvSpPr/>
          <p:nvPr/>
        </p:nvSpPr>
        <p:spPr>
          <a:xfrm>
            <a:off x="1530906" y="335780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Tokenization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1530906" y="3848219"/>
            <a:ext cx="56709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process of breaking down text into individual words or units, known as tokens, is essential for analyzing and processing the language.</a:t>
            </a:r>
            <a:endParaRPr lang="en-US" sz="1786" dirty="0"/>
          </a:p>
        </p:txBody>
      </p:sp>
      <p:sp>
        <p:nvSpPr>
          <p:cNvPr id="9" name="Shape 7"/>
          <p:cNvSpPr/>
          <p:nvPr/>
        </p:nvSpPr>
        <p:spPr>
          <a:xfrm>
            <a:off x="7428667" y="3357801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</p:sp>
      <p:sp>
        <p:nvSpPr>
          <p:cNvPr id="10" name="Text 8"/>
          <p:cNvSpPr/>
          <p:nvPr/>
        </p:nvSpPr>
        <p:spPr>
          <a:xfrm>
            <a:off x="7569517" y="3442811"/>
            <a:ext cx="22860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79" dirty="0"/>
          </a:p>
        </p:txBody>
      </p:sp>
      <p:sp>
        <p:nvSpPr>
          <p:cNvPr id="11" name="Text 9"/>
          <p:cNvSpPr/>
          <p:nvPr/>
        </p:nvSpPr>
        <p:spPr>
          <a:xfrm>
            <a:off x="8165783" y="3357801"/>
            <a:ext cx="406586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Stemming &amp; Lemmatization</a:t>
            </a:r>
            <a:endParaRPr lang="en-US" sz="2233" dirty="0"/>
          </a:p>
        </p:txBody>
      </p:sp>
      <p:sp>
        <p:nvSpPr>
          <p:cNvPr id="12" name="Text 10"/>
          <p:cNvSpPr/>
          <p:nvPr/>
        </p:nvSpPr>
        <p:spPr>
          <a:xfrm>
            <a:off x="8165783" y="3848219"/>
            <a:ext cx="56709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These techniques reduce words to their base forms, removing inflectional endings and variations, thereby standardizing words for analysis.</a:t>
            </a:r>
            <a:endParaRPr lang="en-US" sz="1786" dirty="0"/>
          </a:p>
        </p:txBody>
      </p:sp>
      <p:sp>
        <p:nvSpPr>
          <p:cNvPr id="13" name="Shape 11"/>
          <p:cNvSpPr/>
          <p:nvPr/>
        </p:nvSpPr>
        <p:spPr>
          <a:xfrm>
            <a:off x="793790" y="5418892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</p:sp>
      <p:sp>
        <p:nvSpPr>
          <p:cNvPr id="14" name="Text 12"/>
          <p:cNvSpPr/>
          <p:nvPr/>
        </p:nvSpPr>
        <p:spPr>
          <a:xfrm>
            <a:off x="935236" y="5503902"/>
            <a:ext cx="22729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79" dirty="0"/>
          </a:p>
        </p:txBody>
      </p:sp>
      <p:sp>
        <p:nvSpPr>
          <p:cNvPr id="15" name="Text 13"/>
          <p:cNvSpPr/>
          <p:nvPr/>
        </p:nvSpPr>
        <p:spPr>
          <a:xfrm>
            <a:off x="1530906" y="5418892"/>
            <a:ext cx="340304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Part-of-Speech Tagging</a:t>
            </a:r>
            <a:endParaRPr lang="en-US" sz="2233" dirty="0"/>
          </a:p>
        </p:txBody>
      </p:sp>
      <p:sp>
        <p:nvSpPr>
          <p:cNvPr id="16" name="Text 14"/>
          <p:cNvSpPr/>
          <p:nvPr/>
        </p:nvSpPr>
        <p:spPr>
          <a:xfrm>
            <a:off x="1530906" y="5909310"/>
            <a:ext cx="56709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Understanding the grammatical role of each word in a sentence allows us to extract context-specific information, enriching the analysis.</a:t>
            </a:r>
            <a:endParaRPr lang="en-US" sz="1786" dirty="0"/>
          </a:p>
        </p:txBody>
      </p:sp>
      <p:sp>
        <p:nvSpPr>
          <p:cNvPr id="17" name="Shape 15"/>
          <p:cNvSpPr/>
          <p:nvPr/>
        </p:nvSpPr>
        <p:spPr>
          <a:xfrm>
            <a:off x="7428667" y="5418892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</p:sp>
      <p:sp>
        <p:nvSpPr>
          <p:cNvPr id="18" name="Text 16"/>
          <p:cNvSpPr/>
          <p:nvPr/>
        </p:nvSpPr>
        <p:spPr>
          <a:xfrm>
            <a:off x="7569517" y="5503902"/>
            <a:ext cx="22860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</a:t>
            </a:r>
            <a:endParaRPr lang="en-US" sz="2679" dirty="0"/>
          </a:p>
        </p:txBody>
      </p:sp>
      <p:sp>
        <p:nvSpPr>
          <p:cNvPr id="19" name="Text 17"/>
          <p:cNvSpPr/>
          <p:nvPr/>
        </p:nvSpPr>
        <p:spPr>
          <a:xfrm>
            <a:off x="8165783" y="541889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Sentiment Analysis</a:t>
            </a:r>
            <a:endParaRPr lang="en-US" sz="2233" dirty="0"/>
          </a:p>
        </p:txBody>
      </p:sp>
      <p:sp>
        <p:nvSpPr>
          <p:cNvPr id="20" name="Text 18"/>
          <p:cNvSpPr/>
          <p:nvPr/>
        </p:nvSpPr>
        <p:spPr>
          <a:xfrm>
            <a:off x="8165783" y="5909310"/>
            <a:ext cx="56709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analyzing the emotional tone of text, we can identify potentially malicious or deceptive messages often associated with spam.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995607"/>
            <a:ext cx="11478458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Feature Engineering for Spam Detection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Word Frequency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385250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Certain words frequently appear in spam emails. Analyzing word frequency can help identify suspicious patterns and classify messages as spam.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N-gram Analysis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852505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Sequences of words, known as n-grams, can reveal patterns and phrases that are more common in spam emails. For example, "free money" or "click here" are common n-grams.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Link Analysis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85250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Examining the links contained in an email, including the domain name and URL structure, can help detect malicious or suspicious URLs associated with spam.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205984"/>
            <a:ext cx="933533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Supervised Learning Algorithms</a:t>
            </a:r>
            <a:endParaRPr lang="en-US" sz="4465" dirty="0"/>
          </a:p>
        </p:txBody>
      </p:sp>
      <p:sp>
        <p:nvSpPr>
          <p:cNvPr id="5" name="Shape 3"/>
          <p:cNvSpPr/>
          <p:nvPr/>
        </p:nvSpPr>
        <p:spPr>
          <a:xfrm>
            <a:off x="793790" y="2368391"/>
            <a:ext cx="6408063" cy="2032754"/>
          </a:xfrm>
          <a:prstGeom prst="roundRect">
            <a:avLst>
              <a:gd name="adj" fmla="val 6695"/>
            </a:avLst>
          </a:prstGeom>
          <a:solidFill>
            <a:srgbClr val="0B0B0A"/>
          </a:solidFill>
          <a:ln/>
        </p:spPr>
      </p:sp>
      <p:sp>
        <p:nvSpPr>
          <p:cNvPr id="6" name="Text 4"/>
          <p:cNvSpPr/>
          <p:nvPr/>
        </p:nvSpPr>
        <p:spPr>
          <a:xfrm>
            <a:off x="1020604" y="259520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Naive Bayes</a:t>
            </a:r>
            <a:endParaRPr lang="en-US" sz="2233" dirty="0"/>
          </a:p>
        </p:txBody>
      </p:sp>
      <p:sp>
        <p:nvSpPr>
          <p:cNvPr id="7" name="Text 5"/>
          <p:cNvSpPr/>
          <p:nvPr/>
        </p:nvSpPr>
        <p:spPr>
          <a:xfrm>
            <a:off x="1020604" y="3085624"/>
            <a:ext cx="59544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probabilistic classifier that calculates the probability of an email being spam based on the occurrence of words in the email.</a:t>
            </a:r>
            <a:endParaRPr lang="en-US" sz="1786" dirty="0"/>
          </a:p>
        </p:txBody>
      </p:sp>
      <p:sp>
        <p:nvSpPr>
          <p:cNvPr id="8" name="Shape 6"/>
          <p:cNvSpPr/>
          <p:nvPr/>
        </p:nvSpPr>
        <p:spPr>
          <a:xfrm>
            <a:off x="7428667" y="2368391"/>
            <a:ext cx="6408063" cy="2032754"/>
          </a:xfrm>
          <a:prstGeom prst="roundRect">
            <a:avLst>
              <a:gd name="adj" fmla="val 6695"/>
            </a:avLst>
          </a:prstGeom>
          <a:solidFill>
            <a:srgbClr val="0B0B0A"/>
          </a:solidFill>
          <a:ln/>
        </p:spPr>
      </p:sp>
      <p:sp>
        <p:nvSpPr>
          <p:cNvPr id="9" name="Text 7"/>
          <p:cNvSpPr/>
          <p:nvPr/>
        </p:nvSpPr>
        <p:spPr>
          <a:xfrm>
            <a:off x="7655481" y="2595205"/>
            <a:ext cx="471356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Support Vector Machines (SVMs)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7655481" y="3085624"/>
            <a:ext cx="59544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SVMs find a hyperplane that separates spam from legitimate emails, using a mathematical approach to classify new emails.</a:t>
            </a:r>
            <a:endParaRPr lang="en-US" sz="1786" dirty="0"/>
          </a:p>
        </p:txBody>
      </p:sp>
      <p:sp>
        <p:nvSpPr>
          <p:cNvPr id="11" name="Shape 9"/>
          <p:cNvSpPr/>
          <p:nvPr/>
        </p:nvSpPr>
        <p:spPr>
          <a:xfrm>
            <a:off x="793790" y="4627959"/>
            <a:ext cx="6408063" cy="2395657"/>
          </a:xfrm>
          <a:prstGeom prst="roundRect">
            <a:avLst>
              <a:gd name="adj" fmla="val 5681"/>
            </a:avLst>
          </a:prstGeom>
          <a:solidFill>
            <a:srgbClr val="0B0B0A"/>
          </a:solidFill>
          <a:ln/>
        </p:spPr>
      </p:sp>
      <p:sp>
        <p:nvSpPr>
          <p:cNvPr id="12" name="Text 10"/>
          <p:cNvSpPr/>
          <p:nvPr/>
        </p:nvSpPr>
        <p:spPr>
          <a:xfrm>
            <a:off x="1020604" y="485477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Decision Trees</a:t>
            </a:r>
            <a:endParaRPr lang="en-US" sz="2233" dirty="0"/>
          </a:p>
        </p:txBody>
      </p:sp>
      <p:sp>
        <p:nvSpPr>
          <p:cNvPr id="13" name="Text 11"/>
          <p:cNvSpPr/>
          <p:nvPr/>
        </p:nvSpPr>
        <p:spPr>
          <a:xfrm>
            <a:off x="1020604" y="5345192"/>
            <a:ext cx="59544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Decision trees use a series of rules based on features of the email to classify it as spam or not. The rules are structured like a tree.</a:t>
            </a:r>
            <a:endParaRPr lang="en-US" sz="1786" dirty="0"/>
          </a:p>
        </p:txBody>
      </p:sp>
      <p:sp>
        <p:nvSpPr>
          <p:cNvPr id="14" name="Shape 12"/>
          <p:cNvSpPr/>
          <p:nvPr/>
        </p:nvSpPr>
        <p:spPr>
          <a:xfrm>
            <a:off x="7428667" y="4627959"/>
            <a:ext cx="6408063" cy="2395657"/>
          </a:xfrm>
          <a:prstGeom prst="roundRect">
            <a:avLst>
              <a:gd name="adj" fmla="val 5681"/>
            </a:avLst>
          </a:prstGeom>
          <a:solidFill>
            <a:srgbClr val="0B0B0A"/>
          </a:solidFill>
          <a:ln/>
        </p:spPr>
      </p:sp>
      <p:sp>
        <p:nvSpPr>
          <p:cNvPr id="15" name="Text 13"/>
          <p:cNvSpPr/>
          <p:nvPr/>
        </p:nvSpPr>
        <p:spPr>
          <a:xfrm>
            <a:off x="7655481" y="485477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Random Forests</a:t>
            </a:r>
            <a:endParaRPr lang="en-US" sz="2233" dirty="0"/>
          </a:p>
        </p:txBody>
      </p:sp>
      <p:sp>
        <p:nvSpPr>
          <p:cNvPr id="16" name="Text 14"/>
          <p:cNvSpPr/>
          <p:nvPr/>
        </p:nvSpPr>
        <p:spPr>
          <a:xfrm>
            <a:off x="7655481" y="5345192"/>
            <a:ext cx="59544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 ensemble method combining multiple decision trees, each trained on a different subset of the data, to improve the accuracy and robustness of the spam classifier.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51390" y="677228"/>
            <a:ext cx="8624292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Model Training and Evaluation</a:t>
            </a:r>
            <a:endParaRPr lang="en-US" sz="4465" dirty="0"/>
          </a:p>
        </p:txBody>
      </p:sp>
      <p:sp>
        <p:nvSpPr>
          <p:cNvPr id="6" name="Shape 3"/>
          <p:cNvSpPr/>
          <p:nvPr/>
        </p:nvSpPr>
        <p:spPr>
          <a:xfrm>
            <a:off x="4768929" y="1726168"/>
            <a:ext cx="45363" cy="5826085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7" name="Shape 4"/>
          <p:cNvSpPr/>
          <p:nvPr/>
        </p:nvSpPr>
        <p:spPr>
          <a:xfrm>
            <a:off x="5046702" y="2213789"/>
            <a:ext cx="793790" cy="45363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8" name="Shape 5"/>
          <p:cNvSpPr/>
          <p:nvPr/>
        </p:nvSpPr>
        <p:spPr>
          <a:xfrm>
            <a:off x="4536400" y="1981319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</p:sp>
      <p:sp>
        <p:nvSpPr>
          <p:cNvPr id="9" name="Text 6"/>
          <p:cNvSpPr/>
          <p:nvPr/>
        </p:nvSpPr>
        <p:spPr>
          <a:xfrm>
            <a:off x="4714161" y="2066330"/>
            <a:ext cx="15478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79" dirty="0"/>
          </a:p>
        </p:txBody>
      </p:sp>
      <p:sp>
        <p:nvSpPr>
          <p:cNvPr id="10" name="Text 7"/>
          <p:cNvSpPr/>
          <p:nvPr/>
        </p:nvSpPr>
        <p:spPr>
          <a:xfrm>
            <a:off x="6039088" y="195298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Preparation</a:t>
            </a:r>
            <a:endParaRPr lang="en-US" sz="2233" dirty="0"/>
          </a:p>
        </p:txBody>
      </p:sp>
      <p:sp>
        <p:nvSpPr>
          <p:cNvPr id="11" name="Text 8"/>
          <p:cNvSpPr/>
          <p:nvPr/>
        </p:nvSpPr>
        <p:spPr>
          <a:xfrm>
            <a:off x="6039088" y="2443401"/>
            <a:ext cx="77975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first step involves preparing and cleaning the dataset, including removing noise and handling missing values.</a:t>
            </a:r>
            <a:endParaRPr lang="en-US" sz="1786" dirty="0"/>
          </a:p>
        </p:txBody>
      </p:sp>
      <p:sp>
        <p:nvSpPr>
          <p:cNvPr id="12" name="Shape 9"/>
          <p:cNvSpPr/>
          <p:nvPr/>
        </p:nvSpPr>
        <p:spPr>
          <a:xfrm>
            <a:off x="5046702" y="4110454"/>
            <a:ext cx="793790" cy="45363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36400" y="3877985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</p:sp>
      <p:sp>
        <p:nvSpPr>
          <p:cNvPr id="14" name="Text 11"/>
          <p:cNvSpPr/>
          <p:nvPr/>
        </p:nvSpPr>
        <p:spPr>
          <a:xfrm>
            <a:off x="4677251" y="3962995"/>
            <a:ext cx="22860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79" dirty="0"/>
          </a:p>
        </p:txBody>
      </p:sp>
      <p:sp>
        <p:nvSpPr>
          <p:cNvPr id="15" name="Text 12"/>
          <p:cNvSpPr/>
          <p:nvPr/>
        </p:nvSpPr>
        <p:spPr>
          <a:xfrm>
            <a:off x="6039088" y="384964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Model Training</a:t>
            </a:r>
            <a:endParaRPr lang="en-US" sz="2233" dirty="0"/>
          </a:p>
        </p:txBody>
      </p:sp>
      <p:sp>
        <p:nvSpPr>
          <p:cNvPr id="16" name="Text 13"/>
          <p:cNvSpPr/>
          <p:nvPr/>
        </p:nvSpPr>
        <p:spPr>
          <a:xfrm>
            <a:off x="6039088" y="4340066"/>
            <a:ext cx="779752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chosen algorithm is trained on the prepared dataset, learning patterns and relationships between features and the spam classification label.</a:t>
            </a:r>
            <a:endParaRPr lang="en-US" sz="1786" dirty="0"/>
          </a:p>
        </p:txBody>
      </p:sp>
      <p:sp>
        <p:nvSpPr>
          <p:cNvPr id="17" name="Shape 14"/>
          <p:cNvSpPr/>
          <p:nvPr/>
        </p:nvSpPr>
        <p:spPr>
          <a:xfrm>
            <a:off x="5046702" y="6370022"/>
            <a:ext cx="793790" cy="45363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36400" y="6137553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</p:sp>
      <p:sp>
        <p:nvSpPr>
          <p:cNvPr id="19" name="Text 16"/>
          <p:cNvSpPr/>
          <p:nvPr/>
        </p:nvSpPr>
        <p:spPr>
          <a:xfrm>
            <a:off x="4677847" y="6222563"/>
            <a:ext cx="22729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79" dirty="0"/>
          </a:p>
        </p:txBody>
      </p:sp>
      <p:sp>
        <p:nvSpPr>
          <p:cNvPr id="20" name="Text 17"/>
          <p:cNvSpPr/>
          <p:nvPr/>
        </p:nvSpPr>
        <p:spPr>
          <a:xfrm>
            <a:off x="6039088" y="61092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Model Evaluation</a:t>
            </a:r>
            <a:endParaRPr lang="en-US" sz="2233" dirty="0"/>
          </a:p>
        </p:txBody>
      </p:sp>
      <p:sp>
        <p:nvSpPr>
          <p:cNvPr id="21" name="Text 18"/>
          <p:cNvSpPr/>
          <p:nvPr/>
        </p:nvSpPr>
        <p:spPr>
          <a:xfrm>
            <a:off x="6039088" y="6599634"/>
            <a:ext cx="77975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trained model is tested on a separate dataset to assess its performance, using metrics like accuracy, precision, and recall.</a:t>
            </a:r>
            <a:endParaRPr lang="en-US" sz="17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325642"/>
            <a:ext cx="889646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Handling Imbalanced Datasets</a:t>
            </a:r>
            <a:endParaRPr lang="en-US" sz="4465" dirty="0"/>
          </a:p>
        </p:txBody>
      </p:sp>
      <p:sp>
        <p:nvSpPr>
          <p:cNvPr id="5" name="Shape 3"/>
          <p:cNvSpPr/>
          <p:nvPr/>
        </p:nvSpPr>
        <p:spPr>
          <a:xfrm>
            <a:off x="793790" y="2488049"/>
            <a:ext cx="13042821" cy="1013222"/>
          </a:xfrm>
          <a:prstGeom prst="rect">
            <a:avLst/>
          </a:prstGeom>
          <a:solidFill>
            <a:srgbClr val="0B0B0A"/>
          </a:solidFill>
          <a:ln/>
        </p:spPr>
      </p:sp>
      <p:sp>
        <p:nvSpPr>
          <p:cNvPr id="6" name="Text 4"/>
          <p:cNvSpPr/>
          <p:nvPr/>
        </p:nvSpPr>
        <p:spPr>
          <a:xfrm>
            <a:off x="1020604" y="2631758"/>
            <a:ext cx="606397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Oversampling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7545824" y="2631758"/>
            <a:ext cx="606397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Duplicating minority class instances to balance the dataset.</a:t>
            </a:r>
            <a:endParaRPr lang="en-US" sz="1786" dirty="0"/>
          </a:p>
        </p:txBody>
      </p:sp>
      <p:sp>
        <p:nvSpPr>
          <p:cNvPr id="8" name="Text 6"/>
          <p:cNvSpPr/>
          <p:nvPr/>
        </p:nvSpPr>
        <p:spPr>
          <a:xfrm>
            <a:off x="1020604" y="3644979"/>
            <a:ext cx="606397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Undersampling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7545824" y="3644979"/>
            <a:ext cx="606397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Removing instances from the majority class to reduce the imbalance.</a:t>
            </a:r>
            <a:endParaRPr lang="en-US" sz="1786" dirty="0"/>
          </a:p>
        </p:txBody>
      </p:sp>
      <p:sp>
        <p:nvSpPr>
          <p:cNvPr id="10" name="Shape 8"/>
          <p:cNvSpPr/>
          <p:nvPr/>
        </p:nvSpPr>
        <p:spPr>
          <a:xfrm>
            <a:off x="793790" y="4514493"/>
            <a:ext cx="13042821" cy="1013222"/>
          </a:xfrm>
          <a:prstGeom prst="rect">
            <a:avLst/>
          </a:prstGeom>
          <a:solidFill>
            <a:srgbClr val="0B0B0A"/>
          </a:solidFill>
          <a:ln/>
        </p:spPr>
      </p:sp>
      <p:sp>
        <p:nvSpPr>
          <p:cNvPr id="11" name="Text 9"/>
          <p:cNvSpPr/>
          <p:nvPr/>
        </p:nvSpPr>
        <p:spPr>
          <a:xfrm>
            <a:off x="1020604" y="4658201"/>
            <a:ext cx="606397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Synthetic Minority Oversampling Technique (SMOTE)</a:t>
            </a:r>
            <a:endParaRPr lang="en-US" sz="1786" dirty="0"/>
          </a:p>
        </p:txBody>
      </p:sp>
      <p:sp>
        <p:nvSpPr>
          <p:cNvPr id="12" name="Text 10"/>
          <p:cNvSpPr/>
          <p:nvPr/>
        </p:nvSpPr>
        <p:spPr>
          <a:xfrm>
            <a:off x="7545824" y="4658201"/>
            <a:ext cx="606397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Generating synthetic instances for the minority class to increase its representation in the dataset.</a:t>
            </a:r>
            <a:endParaRPr lang="en-US" sz="1786" dirty="0"/>
          </a:p>
        </p:txBody>
      </p:sp>
      <p:sp>
        <p:nvSpPr>
          <p:cNvPr id="13" name="Text 11"/>
          <p:cNvSpPr/>
          <p:nvPr/>
        </p:nvSpPr>
        <p:spPr>
          <a:xfrm>
            <a:off x="1020604" y="5671423"/>
            <a:ext cx="606397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Cost-sensitive Learning</a:t>
            </a:r>
            <a:endParaRPr lang="en-US" sz="1786" dirty="0"/>
          </a:p>
        </p:txBody>
      </p:sp>
      <p:sp>
        <p:nvSpPr>
          <p:cNvPr id="14" name="Text 12"/>
          <p:cNvSpPr/>
          <p:nvPr/>
        </p:nvSpPr>
        <p:spPr>
          <a:xfrm>
            <a:off x="7545824" y="5671423"/>
            <a:ext cx="606397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Assigning different costs to misclassifications, penalizing misclassification of the minority class more heavily.</a:t>
            </a:r>
            <a:endParaRPr lang="en-US" sz="178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610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79828" y="2692003"/>
            <a:ext cx="7904559" cy="5514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3"/>
              </a:lnSpc>
              <a:buNone/>
            </a:pPr>
            <a:r>
              <a:rPr lang="en-US" sz="34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Real-world Deployment Challenges</a:t>
            </a:r>
            <a:endParaRPr lang="en-US" sz="34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828" y="3508177"/>
            <a:ext cx="882372" cy="141184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626876" y="3684627"/>
            <a:ext cx="302359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Evolving Spam Techniques</a:t>
            </a:r>
            <a:endParaRPr lang="en-US" sz="1737" dirty="0"/>
          </a:p>
        </p:txBody>
      </p:sp>
      <p:sp>
        <p:nvSpPr>
          <p:cNvPr id="8" name="Text 4"/>
          <p:cNvSpPr/>
          <p:nvPr/>
        </p:nvSpPr>
        <p:spPr>
          <a:xfrm>
            <a:off x="2626876" y="4066222"/>
            <a:ext cx="10523577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4"/>
              </a:lnSpc>
              <a:buNone/>
            </a:pPr>
            <a:r>
              <a:rPr lang="en-US" sz="139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Spammers continuously evolve their tactics, making it challenging for spam filters to keep up and accurately detect new spam variations.</a:t>
            </a:r>
            <a:endParaRPr lang="en-US" sz="139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828" y="4920020"/>
            <a:ext cx="882372" cy="141184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26876" y="5096470"/>
            <a:ext cx="2206109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False Positives</a:t>
            </a:r>
            <a:endParaRPr lang="en-US" sz="1737" dirty="0"/>
          </a:p>
        </p:txBody>
      </p:sp>
      <p:sp>
        <p:nvSpPr>
          <p:cNvPr id="11" name="Text 6"/>
          <p:cNvSpPr/>
          <p:nvPr/>
        </p:nvSpPr>
        <p:spPr>
          <a:xfrm>
            <a:off x="2626876" y="5478066"/>
            <a:ext cx="10523577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4"/>
              </a:lnSpc>
              <a:buNone/>
            </a:pPr>
            <a:r>
              <a:rPr lang="en-US" sz="139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Sometimes, legitimate emails are mistakenly classified as spam, leading to inconvenience and potential loss of important communication.</a:t>
            </a:r>
            <a:endParaRPr lang="en-US" sz="139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828" y="6331863"/>
            <a:ext cx="882372" cy="141184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26876" y="6508313"/>
            <a:ext cx="2893338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Computational Resources</a:t>
            </a:r>
            <a:endParaRPr lang="en-US" sz="1737" dirty="0"/>
          </a:p>
        </p:txBody>
      </p:sp>
      <p:sp>
        <p:nvSpPr>
          <p:cNvPr id="14" name="Text 8"/>
          <p:cNvSpPr/>
          <p:nvPr/>
        </p:nvSpPr>
        <p:spPr>
          <a:xfrm>
            <a:off x="2626876" y="6889909"/>
            <a:ext cx="10523577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4"/>
              </a:lnSpc>
              <a:buNone/>
            </a:pPr>
            <a:r>
              <a:rPr lang="en-US" sz="139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Training and running complex spam classification models can be computationally intensive, requiring significant resources and infrastructure.</a:t>
            </a:r>
            <a:endParaRPr lang="en-US" sz="139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984177"/>
            <a:ext cx="9533692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Conclusion and Future Directions</a:t>
            </a:r>
            <a:endParaRPr lang="en-US" sz="446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46584"/>
            <a:ext cx="566976" cy="56697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93790" y="3940373"/>
            <a:ext cx="316158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Advancements in NLP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793790" y="4430792"/>
            <a:ext cx="4120753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Further advancements in NLP, including deep learning techniques, hold promise for developing more sophisticated and effective spam classification models.</a:t>
            </a:r>
            <a:endParaRPr lang="en-US" sz="1786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146584"/>
            <a:ext cx="566976" cy="5669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4704" y="3940373"/>
            <a:ext cx="380035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 Feedback Integration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5254704" y="4430792"/>
            <a:ext cx="412087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Integrating user feedback into the spam classification system can help improve its accuracy and adapt to evolving spam patterns.</a:t>
            </a:r>
            <a:endParaRPr lang="en-US" sz="1786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146584"/>
            <a:ext cx="566976" cy="56697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5738" y="3940373"/>
            <a:ext cx="388048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Combating Zero-day Spam</a:t>
            </a:r>
            <a:endParaRPr lang="en-US" sz="2233" dirty="0"/>
          </a:p>
        </p:txBody>
      </p:sp>
      <p:sp>
        <p:nvSpPr>
          <p:cNvPr id="13" name="Text 8"/>
          <p:cNvSpPr/>
          <p:nvPr/>
        </p:nvSpPr>
        <p:spPr>
          <a:xfrm>
            <a:off x="9715738" y="4430792"/>
            <a:ext cx="4120872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Research on detecting and classifying zero-day spam, which uses novel techniques not yet known to existing filters, is crucial for future spam protection.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651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CHETHAN CHANDRAGIRI</cp:lastModifiedBy>
  <cp:revision>2</cp:revision>
  <dcterms:created xsi:type="dcterms:W3CDTF">2024-06-27T03:42:23Z</dcterms:created>
  <dcterms:modified xsi:type="dcterms:W3CDTF">2024-06-27T03:53:06Z</dcterms:modified>
</cp:coreProperties>
</file>