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0"/>
  </p:notesMasterIdLst>
  <p:handoutMasterIdLst>
    <p:handoutMasterId r:id="rId21"/>
  </p:handoutMasterIdLst>
  <p:sldIdLst>
    <p:sldId id="308" r:id="rId4"/>
    <p:sldId id="272" r:id="rId5"/>
    <p:sldId id="367" r:id="rId6"/>
    <p:sldId id="372" r:id="rId7"/>
    <p:sldId id="370" r:id="rId8"/>
    <p:sldId id="373" r:id="rId9"/>
    <p:sldId id="353" r:id="rId10"/>
    <p:sldId id="358" r:id="rId11"/>
    <p:sldId id="365" r:id="rId12"/>
    <p:sldId id="360" r:id="rId13"/>
    <p:sldId id="364" r:id="rId14"/>
    <p:sldId id="366" r:id="rId15"/>
    <p:sldId id="356" r:id="rId16"/>
    <p:sldId id="357" r:id="rId17"/>
    <p:sldId id="36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, Sharon" initials="XS" lastIdx="1" clrIdx="0">
    <p:extLst>
      <p:ext uri="{19B8F6BF-5375-455C-9EA6-DF929625EA0E}">
        <p15:presenceInfo xmlns:p15="http://schemas.microsoft.com/office/powerpoint/2012/main" userId="Xu, Shar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CE2"/>
    <a:srgbClr val="EFA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63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0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AB9CE3-E665-4928-B4BB-37B57FB28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A59D1-090B-4CE8-A06F-0A1B926CD3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BE79-A98E-489E-BDE4-19C39EDB908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C5C63-F4CA-4B9A-B724-8634C1129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0C67A-149D-4368-A18D-361735871B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96BB2-738D-4728-983A-51C95639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7A466-31A7-4B5C-A14E-E7AC10DFE6C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093B-8BA1-47C0-BBE8-72A7986D4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Cluster 0 – High-priced, often discounted</a:t>
            </a:r>
          </a:p>
          <a:p>
            <a:r>
              <a:rPr lang="en-GB" dirty="0"/>
              <a:t>Cluster 1 – </a:t>
            </a:r>
            <a:r>
              <a:rPr lang="en-GB"/>
              <a:t>High baske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FB79F-5898-43D8-82C4-118FA5DBB8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Cluster 0 – High-priced, often discounted</a:t>
            </a:r>
          </a:p>
          <a:p>
            <a:r>
              <a:rPr lang="en-GB" dirty="0"/>
              <a:t>Cluster 1 – </a:t>
            </a:r>
            <a:r>
              <a:rPr lang="en-GB"/>
              <a:t>High baske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FB79F-5898-43D8-82C4-118FA5DBB8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137" y="344104"/>
            <a:ext cx="11157995" cy="79260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5580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8283B5-6681-4E72-A84C-64ACF365B621}"/>
              </a:ext>
            </a:extLst>
          </p:cNvPr>
          <p:cNvSpPr txBox="1"/>
          <p:nvPr userDrawn="1"/>
        </p:nvSpPr>
        <p:spPr>
          <a:xfrm>
            <a:off x="540327" y="1884218"/>
            <a:ext cx="1058487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87C38E-1C39-40B4-93D6-4C17A87F8A44}"/>
              </a:ext>
            </a:extLst>
          </p:cNvPr>
          <p:cNvSpPr/>
          <p:nvPr userDrawn="1"/>
        </p:nvSpPr>
        <p:spPr>
          <a:xfrm>
            <a:off x="0" y="249382"/>
            <a:ext cx="12192000" cy="1191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87C38E-1C39-40B4-93D6-4C17A87F8A44}"/>
              </a:ext>
            </a:extLst>
          </p:cNvPr>
          <p:cNvSpPr/>
          <p:nvPr userDrawn="1"/>
        </p:nvSpPr>
        <p:spPr>
          <a:xfrm>
            <a:off x="0" y="422476"/>
            <a:ext cx="12192000" cy="798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7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007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6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478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44104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7548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4" r:id="rId3"/>
    <p:sldLayoutId id="2147483758" r:id="rId4"/>
    <p:sldLayoutId id="2147483759" r:id="rId5"/>
    <p:sldLayoutId id="2147483761" r:id="rId6"/>
    <p:sldLayoutId id="2147483762" r:id="rId7"/>
    <p:sldLayoutId id="2147483763" r:id="rId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9" r:id="rId2"/>
    <p:sldLayoutId id="2147483740" r:id="rId3"/>
    <p:sldLayoutId id="2147483741" r:id="rId4"/>
    <p:sldLayoutId id="2147483757" r:id="rId5"/>
    <p:sldLayoutId id="2147483742" r:id="rId6"/>
    <p:sldLayoutId id="2147483738" r:id="rId7"/>
    <p:sldLayoutId id="2147483743" r:id="rId8"/>
    <p:sldLayoutId id="2147483756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305564" y="2651010"/>
            <a:ext cx="6974749" cy="1377915"/>
          </a:xfrm>
          <a:prstGeom prst="rect">
            <a:avLst/>
          </a:prstGeom>
          <a:solidFill>
            <a:schemeClr val="bg1">
              <a:alpha val="93000"/>
            </a:schemeClr>
          </a:solidFill>
        </p:spPr>
        <p:txBody>
          <a:bodyPr wrap="square" lIns="182880" rtlCol="0" anchor="ctr">
            <a:no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lt"/>
                <a:cs typeface="Arial" pitchFamily="34" charset="0"/>
              </a:rPr>
              <a:t>Unstacking the overflow…</a:t>
            </a:r>
          </a:p>
          <a:p>
            <a:r>
              <a:rPr lang="en-US" altLang="ko-KR" sz="2400" dirty="0">
                <a:solidFill>
                  <a:schemeClr val="tx2"/>
                </a:solidFill>
                <a:latin typeface="+mj-lt"/>
                <a:cs typeface="Arial" pitchFamily="34" charset="0"/>
              </a:rPr>
              <a:t>A closer look at the data science community</a:t>
            </a:r>
            <a:endParaRPr lang="ko-KR" alt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399766" y="4033659"/>
            <a:ext cx="6595411" cy="4593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By Rush Bhardwaj | Josh Chen | Sameen Haroon | Sharon Xu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12618" y="772485"/>
            <a:ext cx="4815639" cy="5270761"/>
            <a:chOff x="2491487" y="2162503"/>
            <a:chExt cx="4277042" cy="3434770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2" y="2574234"/>
              <a:ext cx="3581401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7" y="3466203"/>
              <a:ext cx="3600451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3936" y="3868249"/>
              <a:ext cx="3600451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98071" y="4508639"/>
              <a:ext cx="3600451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1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4" y="2188695"/>
              <a:ext cx="2667774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184993" y="2332275"/>
              <a:ext cx="3583536" cy="1344775"/>
              <a:chOff x="7432109" y="1351307"/>
              <a:chExt cx="4364701" cy="1637925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031067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6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432109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855757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50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96" y="2162503"/>
              <a:ext cx="1849363" cy="3434770"/>
              <a:chOff x="5269706" y="2455069"/>
              <a:chExt cx="1047750" cy="1945957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072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0238ACF-8013-4C7C-B2D1-463234007C80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accent3"/>
                </a:solidFill>
                <a:latin typeface="+mj-lt"/>
              </a:rPr>
              <a:t>What we found: </a:t>
            </a:r>
            <a:r>
              <a:rPr lang="en-US" sz="3200">
                <a:latin typeface="+mj-lt"/>
              </a:rPr>
              <a:t>More people are asking questions about Microsoft Azure than Google or Amazon Cloud Computing</a:t>
            </a:r>
            <a:endParaRPr lang="en-US" sz="32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B87FF-049D-42BA-9FD9-5EA92AEC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40" y="2278380"/>
            <a:ext cx="4113609" cy="329088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D090F8-26FD-4A31-9EDC-19ACB897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" y="1781174"/>
            <a:ext cx="7040880" cy="4400550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66CE13-F86D-4563-A05F-50386E37A7B4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D258A-02FD-4D9F-9D31-314D9A5B6BA7}"/>
              </a:ext>
            </a:extLst>
          </p:cNvPr>
          <p:cNvSpPr/>
          <p:nvPr/>
        </p:nvSpPr>
        <p:spPr>
          <a:xfrm>
            <a:off x="258620" y="19496"/>
            <a:ext cx="2824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Project findings: descriptive insights</a:t>
            </a:r>
          </a:p>
        </p:txBody>
      </p:sp>
    </p:spTree>
    <p:extLst>
      <p:ext uri="{BB962C8B-B14F-4D97-AF65-F5344CB8AC3E}">
        <p14:creationId xmlns:p14="http://schemas.microsoft.com/office/powerpoint/2010/main" val="237363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0238ACF-8013-4C7C-B2D1-463234007C80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3"/>
                </a:solidFill>
                <a:latin typeface="+mj-lt"/>
              </a:rPr>
              <a:t>What we found: </a:t>
            </a:r>
            <a:r>
              <a:rPr lang="en-US" sz="3200" dirty="0">
                <a:latin typeface="+mj-lt"/>
              </a:rPr>
              <a:t>Growth in questions about spark best capture the big data trend, with rapid increase in </a:t>
            </a:r>
            <a:r>
              <a:rPr lang="en-US" sz="3200" dirty="0" err="1">
                <a:latin typeface="+mj-lt"/>
              </a:rPr>
              <a:t>PySpark</a:t>
            </a:r>
            <a:r>
              <a:rPr lang="en-US" sz="3200" dirty="0">
                <a:latin typeface="+mj-lt"/>
              </a:rPr>
              <a:t> as well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8D8960-B83E-4A3B-94D4-F5AC06A6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" y="1840373"/>
            <a:ext cx="5468112" cy="4206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0428D8-EF02-4E88-871E-A86F5F05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15" y="1840373"/>
            <a:ext cx="5468112" cy="4206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3F34CE-0A98-47C6-8E9D-C0AFAC525B1D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D0A36-4D6B-494B-B549-334E22D600B3}"/>
              </a:ext>
            </a:extLst>
          </p:cNvPr>
          <p:cNvSpPr/>
          <p:nvPr/>
        </p:nvSpPr>
        <p:spPr>
          <a:xfrm>
            <a:off x="258620" y="19496"/>
            <a:ext cx="2824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Project findings: descriptive insights</a:t>
            </a:r>
          </a:p>
        </p:txBody>
      </p:sp>
    </p:spTree>
    <p:extLst>
      <p:ext uri="{BB962C8B-B14F-4D97-AF65-F5344CB8AC3E}">
        <p14:creationId xmlns:p14="http://schemas.microsoft.com/office/powerpoint/2010/main" val="231204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364C7-9F28-4588-B015-A53928829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cs typeface="+mn-cs"/>
              </a:rPr>
              <a:t>Clicking a bit deeper, we also worked to identify trending topics in Python and R using text mining with Spark ML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F5CAB7-5E9E-4EA8-A307-337CE2D8D176}"/>
              </a:ext>
            </a:extLst>
          </p:cNvPr>
          <p:cNvCxnSpPr>
            <a:cxnSpLocks/>
          </p:cNvCxnSpPr>
          <p:nvPr/>
        </p:nvCxnSpPr>
        <p:spPr>
          <a:xfrm>
            <a:off x="6065134" y="1363773"/>
            <a:ext cx="0" cy="503946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3D9CB0-056D-49DE-8693-D6978DC8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79575"/>
              </p:ext>
            </p:extLst>
          </p:nvPr>
        </p:nvGraphicFramePr>
        <p:xfrm>
          <a:off x="6778705" y="2162994"/>
          <a:ext cx="4692707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88035">
                  <a:extLst>
                    <a:ext uri="{9D8B030D-6E8A-4147-A177-3AD203B41FA5}">
                      <a16:colId xmlns:a16="http://schemas.microsoft.com/office/drawing/2014/main" val="4231688240"/>
                    </a:ext>
                  </a:extLst>
                </a:gridCol>
                <a:gridCol w="3604672">
                  <a:extLst>
                    <a:ext uri="{9D8B030D-6E8A-4147-A177-3AD203B41FA5}">
                      <a16:colId xmlns:a16="http://schemas.microsoft.com/office/drawing/2014/main" val="1309502473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Attribute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96121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How to use an array as an input of a dense layer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39663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n-US" sz="1200" dirty="0"/>
                        <a:t>Words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[</a:t>
                      </a:r>
                      <a:r>
                        <a:rPr lang="fr-FR" sz="1200" dirty="0" err="1"/>
                        <a:t>array</a:t>
                      </a:r>
                      <a:r>
                        <a:rPr lang="fr-FR" sz="1200" dirty="0"/>
                        <a:t>, input, dense, layer]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588891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n-US" sz="1200" dirty="0"/>
                        <a:t>Count vector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(1678,[44,50,769],[1.0,1.0,1.0])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81094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r>
                        <a:rPr lang="en-US" sz="1200" dirty="0"/>
                        <a:t>IDF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(1678,[44,50,769],[4.58,3.89,5.83])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386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7EF337-09BA-4DAF-9B62-DCF6044C1C17}"/>
              </a:ext>
            </a:extLst>
          </p:cNvPr>
          <p:cNvSpPr txBox="1"/>
          <p:nvPr/>
        </p:nvSpPr>
        <p:spPr>
          <a:xfrm>
            <a:off x="819673" y="1869875"/>
            <a:ext cx="4478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</a:rPr>
              <a:t>Open GCP </a:t>
            </a:r>
            <a:r>
              <a:rPr lang="en-US" sz="1400" dirty="0" err="1">
                <a:latin typeface="Roboto"/>
              </a:rPr>
              <a:t>Dataproc</a:t>
            </a:r>
            <a:r>
              <a:rPr lang="en-US" sz="1400" dirty="0">
                <a:latin typeface="Roboto"/>
              </a:rPr>
              <a:t>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</a:rPr>
              <a:t>Connected to big query table on </a:t>
            </a:r>
            <a:r>
              <a:rPr lang="en-US" sz="1400" b="1" dirty="0">
                <a:latin typeface="Roboto"/>
              </a:rPr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</a:rPr>
              <a:t>Prepare data using </a:t>
            </a:r>
            <a:r>
              <a:rPr lang="en-US" sz="1400" dirty="0" err="1">
                <a:latin typeface="Roboto"/>
              </a:rPr>
              <a:t>spark.sql</a:t>
            </a:r>
            <a:endParaRPr lang="en-US" sz="1400" dirty="0">
              <a:latin typeface="Roboto"/>
            </a:endParaRPr>
          </a:p>
          <a:p>
            <a:pPr marL="742894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Roboto"/>
              </a:rPr>
              <a:t>split tags, combined post title and post body to one text column, subset data to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</a:rPr>
              <a:t>Trained LDA clustering models on spark using </a:t>
            </a:r>
            <a:r>
              <a:rPr lang="en-US" sz="1400" b="1" dirty="0">
                <a:latin typeface="Roboto"/>
              </a:rPr>
              <a:t>distributed computing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CAC48-724F-4C7D-9882-EAAE577BEAB5}"/>
              </a:ext>
            </a:extLst>
          </p:cNvPr>
          <p:cNvSpPr txBox="1"/>
          <p:nvPr/>
        </p:nvSpPr>
        <p:spPr>
          <a:xfrm>
            <a:off x="1485538" y="1466876"/>
            <a:ext cx="3934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2"/>
                </a:solidFill>
              </a:rPr>
              <a:t>Process for identifying trending topics</a:t>
            </a: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62FC1F23-7827-4D22-B444-C5B6E1BB8499}"/>
              </a:ext>
            </a:extLst>
          </p:cNvPr>
          <p:cNvSpPr/>
          <p:nvPr/>
        </p:nvSpPr>
        <p:spPr>
          <a:xfrm>
            <a:off x="1304619" y="3806562"/>
            <a:ext cx="3692803" cy="2485653"/>
          </a:xfrm>
          <a:prstGeom prst="circularArrow">
            <a:avLst>
              <a:gd name="adj1" fmla="val 8733"/>
              <a:gd name="adj2" fmla="val 420387"/>
              <a:gd name="adj3" fmla="val 13860096"/>
              <a:gd name="adj4" fmla="val 17286775"/>
              <a:gd name="adj5" fmla="val 48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B6798C9-1F4D-4ECB-8C26-73C091F444E5}"/>
              </a:ext>
            </a:extLst>
          </p:cNvPr>
          <p:cNvSpPr/>
          <p:nvPr/>
        </p:nvSpPr>
        <p:spPr>
          <a:xfrm>
            <a:off x="2478738" y="3541201"/>
            <a:ext cx="1312443" cy="755731"/>
          </a:xfrm>
          <a:custGeom>
            <a:avLst/>
            <a:gdLst>
              <a:gd name="connsiteX0" fmla="*/ 0 w 1681435"/>
              <a:gd name="connsiteY0" fmla="*/ 168148 h 1008869"/>
              <a:gd name="connsiteX1" fmla="*/ 168148 w 1681435"/>
              <a:gd name="connsiteY1" fmla="*/ 0 h 1008869"/>
              <a:gd name="connsiteX2" fmla="*/ 1513287 w 1681435"/>
              <a:gd name="connsiteY2" fmla="*/ 0 h 1008869"/>
              <a:gd name="connsiteX3" fmla="*/ 1681435 w 1681435"/>
              <a:gd name="connsiteY3" fmla="*/ 168148 h 1008869"/>
              <a:gd name="connsiteX4" fmla="*/ 1681435 w 1681435"/>
              <a:gd name="connsiteY4" fmla="*/ 840721 h 1008869"/>
              <a:gd name="connsiteX5" fmla="*/ 1513287 w 1681435"/>
              <a:gd name="connsiteY5" fmla="*/ 1008869 h 1008869"/>
              <a:gd name="connsiteX6" fmla="*/ 168148 w 1681435"/>
              <a:gd name="connsiteY6" fmla="*/ 1008869 h 1008869"/>
              <a:gd name="connsiteX7" fmla="*/ 0 w 1681435"/>
              <a:gd name="connsiteY7" fmla="*/ 840721 h 1008869"/>
              <a:gd name="connsiteX8" fmla="*/ 0 w 1681435"/>
              <a:gd name="connsiteY8" fmla="*/ 168148 h 100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1435" h="1008869">
                <a:moveTo>
                  <a:pt x="0" y="168148"/>
                </a:moveTo>
                <a:cubicBezTo>
                  <a:pt x="0" y="75282"/>
                  <a:pt x="75282" y="0"/>
                  <a:pt x="168148" y="0"/>
                </a:cubicBezTo>
                <a:lnTo>
                  <a:pt x="1513287" y="0"/>
                </a:lnTo>
                <a:cubicBezTo>
                  <a:pt x="1606153" y="0"/>
                  <a:pt x="1681435" y="75282"/>
                  <a:pt x="1681435" y="168148"/>
                </a:cubicBezTo>
                <a:lnTo>
                  <a:pt x="1681435" y="840721"/>
                </a:lnTo>
                <a:cubicBezTo>
                  <a:pt x="1681435" y="933587"/>
                  <a:pt x="1606153" y="1008869"/>
                  <a:pt x="1513287" y="1008869"/>
                </a:cubicBezTo>
                <a:lnTo>
                  <a:pt x="168148" y="1008869"/>
                </a:lnTo>
                <a:cubicBezTo>
                  <a:pt x="75282" y="1008869"/>
                  <a:pt x="0" y="933587"/>
                  <a:pt x="0" y="840721"/>
                </a:cubicBezTo>
                <a:lnTo>
                  <a:pt x="0" y="1681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69" tIns="94969" rIns="94969" bIns="9496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Define stop words and filter out special characters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CB0813-BA27-42DD-BEAE-3476826977AF}"/>
              </a:ext>
            </a:extLst>
          </p:cNvPr>
          <p:cNvSpPr/>
          <p:nvPr/>
        </p:nvSpPr>
        <p:spPr>
          <a:xfrm>
            <a:off x="4128124" y="4590339"/>
            <a:ext cx="1312443" cy="731520"/>
          </a:xfrm>
          <a:custGeom>
            <a:avLst/>
            <a:gdLst>
              <a:gd name="connsiteX0" fmla="*/ 0 w 2053736"/>
              <a:gd name="connsiteY0" fmla="*/ 181033 h 1086175"/>
              <a:gd name="connsiteX1" fmla="*/ 181033 w 2053736"/>
              <a:gd name="connsiteY1" fmla="*/ 0 h 1086175"/>
              <a:gd name="connsiteX2" fmla="*/ 1872703 w 2053736"/>
              <a:gd name="connsiteY2" fmla="*/ 0 h 1086175"/>
              <a:gd name="connsiteX3" fmla="*/ 2053736 w 2053736"/>
              <a:gd name="connsiteY3" fmla="*/ 181033 h 1086175"/>
              <a:gd name="connsiteX4" fmla="*/ 2053736 w 2053736"/>
              <a:gd name="connsiteY4" fmla="*/ 905142 h 1086175"/>
              <a:gd name="connsiteX5" fmla="*/ 1872703 w 2053736"/>
              <a:gd name="connsiteY5" fmla="*/ 1086175 h 1086175"/>
              <a:gd name="connsiteX6" fmla="*/ 181033 w 2053736"/>
              <a:gd name="connsiteY6" fmla="*/ 1086175 h 1086175"/>
              <a:gd name="connsiteX7" fmla="*/ 0 w 2053736"/>
              <a:gd name="connsiteY7" fmla="*/ 905142 h 1086175"/>
              <a:gd name="connsiteX8" fmla="*/ 0 w 2053736"/>
              <a:gd name="connsiteY8" fmla="*/ 181033 h 10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736" h="1086175">
                <a:moveTo>
                  <a:pt x="0" y="181033"/>
                </a:moveTo>
                <a:cubicBezTo>
                  <a:pt x="0" y="81051"/>
                  <a:pt x="81051" y="0"/>
                  <a:pt x="181033" y="0"/>
                </a:cubicBezTo>
                <a:lnTo>
                  <a:pt x="1872703" y="0"/>
                </a:lnTo>
                <a:cubicBezTo>
                  <a:pt x="1972685" y="0"/>
                  <a:pt x="2053736" y="81051"/>
                  <a:pt x="2053736" y="181033"/>
                </a:cubicBezTo>
                <a:lnTo>
                  <a:pt x="2053736" y="905142"/>
                </a:lnTo>
                <a:cubicBezTo>
                  <a:pt x="2053736" y="1005124"/>
                  <a:pt x="1972685" y="1086175"/>
                  <a:pt x="1872703" y="1086175"/>
                </a:cubicBezTo>
                <a:lnTo>
                  <a:pt x="181033" y="1086175"/>
                </a:lnTo>
                <a:cubicBezTo>
                  <a:pt x="81051" y="1086175"/>
                  <a:pt x="0" y="1005124"/>
                  <a:pt x="0" y="905142"/>
                </a:cubicBezTo>
                <a:lnTo>
                  <a:pt x="0" y="18103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743" tIns="98743" rIns="98743" bIns="9874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/>
              <a:t>Get frequency count for words in each post into a sparse vector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1DD095-823B-4762-9F02-56A040879922}"/>
              </a:ext>
            </a:extLst>
          </p:cNvPr>
          <p:cNvSpPr/>
          <p:nvPr/>
        </p:nvSpPr>
        <p:spPr>
          <a:xfrm>
            <a:off x="2478738" y="5631583"/>
            <a:ext cx="1312443" cy="731520"/>
          </a:xfrm>
          <a:custGeom>
            <a:avLst/>
            <a:gdLst>
              <a:gd name="connsiteX0" fmla="*/ 0 w 2571317"/>
              <a:gd name="connsiteY0" fmla="*/ 214281 h 1285658"/>
              <a:gd name="connsiteX1" fmla="*/ 214281 w 2571317"/>
              <a:gd name="connsiteY1" fmla="*/ 0 h 1285658"/>
              <a:gd name="connsiteX2" fmla="*/ 2357036 w 2571317"/>
              <a:gd name="connsiteY2" fmla="*/ 0 h 1285658"/>
              <a:gd name="connsiteX3" fmla="*/ 2571317 w 2571317"/>
              <a:gd name="connsiteY3" fmla="*/ 214281 h 1285658"/>
              <a:gd name="connsiteX4" fmla="*/ 2571317 w 2571317"/>
              <a:gd name="connsiteY4" fmla="*/ 1071377 h 1285658"/>
              <a:gd name="connsiteX5" fmla="*/ 2357036 w 2571317"/>
              <a:gd name="connsiteY5" fmla="*/ 1285658 h 1285658"/>
              <a:gd name="connsiteX6" fmla="*/ 214281 w 2571317"/>
              <a:gd name="connsiteY6" fmla="*/ 1285658 h 1285658"/>
              <a:gd name="connsiteX7" fmla="*/ 0 w 2571317"/>
              <a:gd name="connsiteY7" fmla="*/ 1071377 h 1285658"/>
              <a:gd name="connsiteX8" fmla="*/ 0 w 2571317"/>
              <a:gd name="connsiteY8" fmla="*/ 214281 h 12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317" h="1285658">
                <a:moveTo>
                  <a:pt x="0" y="214281"/>
                </a:moveTo>
                <a:cubicBezTo>
                  <a:pt x="0" y="95937"/>
                  <a:pt x="95937" y="0"/>
                  <a:pt x="214281" y="0"/>
                </a:cubicBezTo>
                <a:lnTo>
                  <a:pt x="2357036" y="0"/>
                </a:lnTo>
                <a:cubicBezTo>
                  <a:pt x="2475380" y="0"/>
                  <a:pt x="2571317" y="95937"/>
                  <a:pt x="2571317" y="214281"/>
                </a:cubicBezTo>
                <a:lnTo>
                  <a:pt x="2571317" y="1071377"/>
                </a:lnTo>
                <a:cubicBezTo>
                  <a:pt x="2571317" y="1189721"/>
                  <a:pt x="2475380" y="1285658"/>
                  <a:pt x="2357036" y="1285658"/>
                </a:cubicBezTo>
                <a:lnTo>
                  <a:pt x="214281" y="1285658"/>
                </a:lnTo>
                <a:cubicBezTo>
                  <a:pt x="95937" y="1285658"/>
                  <a:pt x="0" y="1189721"/>
                  <a:pt x="0" y="1071377"/>
                </a:cubicBezTo>
                <a:lnTo>
                  <a:pt x="0" y="21428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481" tIns="108481" rIns="108481" bIns="108481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/>
              <a:t>Get the importance of each word using TF-IDF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254AC-9374-458F-871E-3C458C93C314}"/>
              </a:ext>
            </a:extLst>
          </p:cNvPr>
          <p:cNvSpPr/>
          <p:nvPr/>
        </p:nvSpPr>
        <p:spPr>
          <a:xfrm>
            <a:off x="962298" y="4590339"/>
            <a:ext cx="1312443" cy="731520"/>
          </a:xfrm>
          <a:custGeom>
            <a:avLst/>
            <a:gdLst>
              <a:gd name="connsiteX0" fmla="*/ 0 w 2185439"/>
              <a:gd name="connsiteY0" fmla="*/ 175162 h 1050948"/>
              <a:gd name="connsiteX1" fmla="*/ 175162 w 2185439"/>
              <a:gd name="connsiteY1" fmla="*/ 0 h 1050948"/>
              <a:gd name="connsiteX2" fmla="*/ 2010277 w 2185439"/>
              <a:gd name="connsiteY2" fmla="*/ 0 h 1050948"/>
              <a:gd name="connsiteX3" fmla="*/ 2185439 w 2185439"/>
              <a:gd name="connsiteY3" fmla="*/ 175162 h 1050948"/>
              <a:gd name="connsiteX4" fmla="*/ 2185439 w 2185439"/>
              <a:gd name="connsiteY4" fmla="*/ 875786 h 1050948"/>
              <a:gd name="connsiteX5" fmla="*/ 2010277 w 2185439"/>
              <a:gd name="connsiteY5" fmla="*/ 1050948 h 1050948"/>
              <a:gd name="connsiteX6" fmla="*/ 175162 w 2185439"/>
              <a:gd name="connsiteY6" fmla="*/ 1050948 h 1050948"/>
              <a:gd name="connsiteX7" fmla="*/ 0 w 2185439"/>
              <a:gd name="connsiteY7" fmla="*/ 875786 h 1050948"/>
              <a:gd name="connsiteX8" fmla="*/ 0 w 2185439"/>
              <a:gd name="connsiteY8" fmla="*/ 175162 h 105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5439" h="1050948">
                <a:moveTo>
                  <a:pt x="0" y="175162"/>
                </a:moveTo>
                <a:cubicBezTo>
                  <a:pt x="0" y="78423"/>
                  <a:pt x="78423" y="0"/>
                  <a:pt x="175162" y="0"/>
                </a:cubicBezTo>
                <a:lnTo>
                  <a:pt x="2010277" y="0"/>
                </a:lnTo>
                <a:cubicBezTo>
                  <a:pt x="2107016" y="0"/>
                  <a:pt x="2185439" y="78423"/>
                  <a:pt x="2185439" y="175162"/>
                </a:cubicBezTo>
                <a:lnTo>
                  <a:pt x="2185439" y="875786"/>
                </a:lnTo>
                <a:cubicBezTo>
                  <a:pt x="2185439" y="972525"/>
                  <a:pt x="2107016" y="1050948"/>
                  <a:pt x="2010277" y="1050948"/>
                </a:cubicBezTo>
                <a:lnTo>
                  <a:pt x="175162" y="1050948"/>
                </a:lnTo>
                <a:cubicBezTo>
                  <a:pt x="78423" y="1050948"/>
                  <a:pt x="0" y="972525"/>
                  <a:pt x="0" y="875786"/>
                </a:cubicBezTo>
                <a:lnTo>
                  <a:pt x="0" y="17516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023" tIns="97023" rIns="97023" bIns="9702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/>
              <a:t>Run LDA model to find significant, distinctive topics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D4E33-B2F0-404A-8656-0B45962D8161}"/>
              </a:ext>
            </a:extLst>
          </p:cNvPr>
          <p:cNvSpPr txBox="1"/>
          <p:nvPr/>
        </p:nvSpPr>
        <p:spPr>
          <a:xfrm>
            <a:off x="6527029" y="1466876"/>
            <a:ext cx="531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tx2"/>
                </a:solidFill>
              </a:rPr>
              <a:t>Processed data also used to explore question overlap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817B23-2D17-4135-8F7E-D11162DAF20D}"/>
              </a:ext>
            </a:extLst>
          </p:cNvPr>
          <p:cNvSpPr/>
          <p:nvPr/>
        </p:nvSpPr>
        <p:spPr>
          <a:xfrm>
            <a:off x="6680314" y="1869875"/>
            <a:ext cx="1938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/>
              <a:t>Example of processed data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471EBEC-42FF-4C82-8EB6-63E5728D0CCF}"/>
              </a:ext>
            </a:extLst>
          </p:cNvPr>
          <p:cNvSpPr/>
          <p:nvPr/>
        </p:nvSpPr>
        <p:spPr>
          <a:xfrm rot="10800000">
            <a:off x="7638688" y="4022445"/>
            <a:ext cx="2972737" cy="13716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F5FAF0-9E89-4C30-BFAF-E6152C7A3B6C}"/>
              </a:ext>
            </a:extLst>
          </p:cNvPr>
          <p:cNvSpPr/>
          <p:nvPr/>
        </p:nvSpPr>
        <p:spPr>
          <a:xfrm>
            <a:off x="6680315" y="4394337"/>
            <a:ext cx="44753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/>
              <a:t>Cosine similarity used to assess overlap between pairs of questions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B9A794-0F60-4D7F-B6BE-BD3C2AD035DC}"/>
              </a:ext>
            </a:extLst>
          </p:cNvPr>
          <p:cNvSpPr/>
          <p:nvPr/>
        </p:nvSpPr>
        <p:spPr>
          <a:xfrm>
            <a:off x="6608292" y="4931423"/>
            <a:ext cx="1743210" cy="9194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How to convert bytes data to string without changing data using python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E176B7-520C-4C49-9268-46A975A6D2E2}"/>
              </a:ext>
            </a:extLst>
          </p:cNvPr>
          <p:cNvSpPr/>
          <p:nvPr/>
        </p:nvSpPr>
        <p:spPr>
          <a:xfrm>
            <a:off x="8486275" y="4931423"/>
            <a:ext cx="1743210" cy="9194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How to convert a string into a float when reading from a text file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86E29E-AC66-4A1B-BDE0-E348FF95FA1C}"/>
              </a:ext>
            </a:extLst>
          </p:cNvPr>
          <p:cNvSpPr/>
          <p:nvPr/>
        </p:nvSpPr>
        <p:spPr>
          <a:xfrm>
            <a:off x="10461204" y="4931423"/>
            <a:ext cx="864369" cy="919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2000" dirty="0"/>
              <a:t>0.27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BBAECB-C919-412D-BAFB-E1AE891F3065}"/>
              </a:ext>
            </a:extLst>
          </p:cNvPr>
          <p:cNvSpPr/>
          <p:nvPr/>
        </p:nvSpPr>
        <p:spPr>
          <a:xfrm>
            <a:off x="6752775" y="4671336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/>
              <a:t>Example Question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4EB892-7F5D-4067-B45A-B507BFE6E4DD}"/>
              </a:ext>
            </a:extLst>
          </p:cNvPr>
          <p:cNvSpPr/>
          <p:nvPr/>
        </p:nvSpPr>
        <p:spPr>
          <a:xfrm>
            <a:off x="8622743" y="4671336"/>
            <a:ext cx="147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/>
              <a:t>Example Question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EE3BFD-F54F-4F77-A8B9-BC6B91908910}"/>
              </a:ext>
            </a:extLst>
          </p:cNvPr>
          <p:cNvSpPr/>
          <p:nvPr/>
        </p:nvSpPr>
        <p:spPr>
          <a:xfrm>
            <a:off x="10546178" y="467133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2A8D0-D988-4528-B983-AB8C0ADC4A90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A36AE7-433C-4ABF-A6A5-3BAF1DE5B2A3}"/>
              </a:ext>
            </a:extLst>
          </p:cNvPr>
          <p:cNvSpPr/>
          <p:nvPr/>
        </p:nvSpPr>
        <p:spPr>
          <a:xfrm>
            <a:off x="258620" y="19496"/>
            <a:ext cx="2754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Project findings: predictive insights</a:t>
            </a:r>
          </a:p>
        </p:txBody>
      </p:sp>
    </p:spTree>
    <p:extLst>
      <p:ext uri="{BB962C8B-B14F-4D97-AF65-F5344CB8AC3E}">
        <p14:creationId xmlns:p14="http://schemas.microsoft.com/office/powerpoint/2010/main" val="18550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8F11CB9-D6D3-4E2C-8D1E-C5A7E0575797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  <a:cs typeface="+mn-cs"/>
              </a:rPr>
              <a:t>We identified 5 significant and distinct topics that mapped to </a:t>
            </a:r>
            <a:r>
              <a:rPr lang="en-US" sz="2800" b="1" dirty="0">
                <a:solidFill>
                  <a:schemeClr val="accent3"/>
                </a:solidFill>
              </a:rPr>
              <a:t>Python</a:t>
            </a:r>
            <a:r>
              <a:rPr lang="en-US" sz="3200" dirty="0">
                <a:solidFill>
                  <a:schemeClr val="tx1"/>
                </a:solidFill>
                <a:cs typeface="+mn-cs"/>
              </a:rPr>
              <a:t> across post questions in 2018…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AA54527-08EC-49C5-BB8E-7698B1EB3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85550"/>
              </p:ext>
            </p:extLst>
          </p:nvPr>
        </p:nvGraphicFramePr>
        <p:xfrm>
          <a:off x="1440656" y="1457130"/>
          <a:ext cx="9248955" cy="4975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791">
                  <a:extLst>
                    <a:ext uri="{9D8B030D-6E8A-4147-A177-3AD203B41FA5}">
                      <a16:colId xmlns:a16="http://schemas.microsoft.com/office/drawing/2014/main" val="857642194"/>
                    </a:ext>
                  </a:extLst>
                </a:gridCol>
                <a:gridCol w="184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91">
                  <a:extLst>
                    <a:ext uri="{9D8B030D-6E8A-4147-A177-3AD203B41FA5}">
                      <a16:colId xmlns:a16="http://schemas.microsoft.com/office/drawing/2014/main" val="1049886415"/>
                    </a:ext>
                  </a:extLst>
                </a:gridCol>
                <a:gridCol w="1849791">
                  <a:extLst>
                    <a:ext uri="{9D8B030D-6E8A-4147-A177-3AD203B41FA5}">
                      <a16:colId xmlns:a16="http://schemas.microsoft.com/office/drawing/2014/main" val="161395256"/>
                    </a:ext>
                  </a:extLst>
                </a:gridCol>
              </a:tblGrid>
              <a:tr h="266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Topic 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Topic 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Topic 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Topic 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Topic 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Module installation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Dataframes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plots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Neural networks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Web development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F3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Data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F3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types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A7F3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9C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install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tensorflow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django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7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55042"/>
                  </a:ext>
                </a:extLst>
              </a:tr>
              <a:tr h="40593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70483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command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dataframe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836184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class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function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8876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running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input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93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169124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color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51661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run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plot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nan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installed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value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5047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B1C13FA-6A17-46CA-B931-0054981B1067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6EDE48-7DC5-4A85-B2D0-6CD7E8FF9AFE}"/>
              </a:ext>
            </a:extLst>
          </p:cNvPr>
          <p:cNvSpPr/>
          <p:nvPr/>
        </p:nvSpPr>
        <p:spPr>
          <a:xfrm>
            <a:off x="258620" y="19496"/>
            <a:ext cx="2754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Project findings: predictive insights</a:t>
            </a:r>
          </a:p>
        </p:txBody>
      </p:sp>
    </p:spTree>
    <p:extLst>
      <p:ext uri="{BB962C8B-B14F-4D97-AF65-F5344CB8AC3E}">
        <p14:creationId xmlns:p14="http://schemas.microsoft.com/office/powerpoint/2010/main" val="421773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7EA618-73AA-49AC-B2A5-4A0B20D2F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06726"/>
              </p:ext>
            </p:extLst>
          </p:nvPr>
        </p:nvGraphicFramePr>
        <p:xfrm>
          <a:off x="1440656" y="1457130"/>
          <a:ext cx="9248955" cy="4975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791">
                  <a:extLst>
                    <a:ext uri="{9D8B030D-6E8A-4147-A177-3AD203B41FA5}">
                      <a16:colId xmlns:a16="http://schemas.microsoft.com/office/drawing/2014/main" val="857642194"/>
                    </a:ext>
                  </a:extLst>
                </a:gridCol>
                <a:gridCol w="184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91">
                  <a:extLst>
                    <a:ext uri="{9D8B030D-6E8A-4147-A177-3AD203B41FA5}">
                      <a16:colId xmlns:a16="http://schemas.microsoft.com/office/drawing/2014/main" val="1049886415"/>
                    </a:ext>
                  </a:extLst>
                </a:gridCol>
                <a:gridCol w="1849791">
                  <a:extLst>
                    <a:ext uri="{9D8B030D-6E8A-4147-A177-3AD203B41FA5}">
                      <a16:colId xmlns:a16="http://schemas.microsoft.com/office/drawing/2014/main" val="161395256"/>
                    </a:ext>
                  </a:extLst>
                </a:gridCol>
              </a:tblGrid>
              <a:tr h="266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Topic 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Topic 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Topic 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rgbClr val="EFA171"/>
                          </a:solidFill>
                          <a:latin typeface="+mn-lt"/>
                          <a:cs typeface="Arial" pitchFamily="34" charset="0"/>
                        </a:rPr>
                        <a:t>Topic 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sng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Topic 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Module installation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Dataframes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matrix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Data visualization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A1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Shiny,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A1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data types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FA17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Functions,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files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9C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install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shiny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7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package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55042"/>
                  </a:ext>
                </a:extLst>
              </a:tr>
              <a:tr h="40593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70483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warning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ggplot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raster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836184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sample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8876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value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group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93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null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chr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169124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failed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var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altenter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51661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amp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packages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function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column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504794"/>
                  </a:ext>
                </a:extLst>
              </a:tr>
            </a:tbl>
          </a:graphicData>
        </a:graphic>
      </p:graphicFrame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08C3FBCF-B2F1-4059-818B-BC33FCB41AFB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…and another set of 5 significant and distinct topics that mapped to </a:t>
            </a:r>
            <a:r>
              <a:rPr lang="en-US" sz="3200" b="1" dirty="0">
                <a:solidFill>
                  <a:schemeClr val="accent3"/>
                </a:solidFill>
              </a:rPr>
              <a:t>R</a:t>
            </a:r>
            <a:r>
              <a:rPr lang="en-US" sz="3200" dirty="0">
                <a:solidFill>
                  <a:schemeClr val="tx1"/>
                </a:solidFill>
              </a:rPr>
              <a:t> across post questions in 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D39900-FEC4-499B-B7C8-9576A03A2C8F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3378F-2D18-46BA-96CD-62617061B6FE}"/>
              </a:ext>
            </a:extLst>
          </p:cNvPr>
          <p:cNvSpPr/>
          <p:nvPr/>
        </p:nvSpPr>
        <p:spPr>
          <a:xfrm>
            <a:off x="258620" y="19496"/>
            <a:ext cx="2754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Project findings: predictive insights</a:t>
            </a:r>
          </a:p>
        </p:txBody>
      </p:sp>
    </p:spTree>
    <p:extLst>
      <p:ext uri="{BB962C8B-B14F-4D97-AF65-F5344CB8AC3E}">
        <p14:creationId xmlns:p14="http://schemas.microsoft.com/office/powerpoint/2010/main" val="315425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E4379780-B7A7-42E9-BE07-A02FCC2DEEB8}"/>
              </a:ext>
            </a:extLst>
          </p:cNvPr>
          <p:cNvSpPr txBox="1"/>
          <p:nvPr/>
        </p:nvSpPr>
        <p:spPr>
          <a:xfrm>
            <a:off x="760658" y="3807671"/>
            <a:ext cx="27390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Delve deeper into known user data e.g. impact of reputation scores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ndara"/>
                <a:cs typeface="Arial" pitchFamily="34" charset="0"/>
              </a:rPr>
              <a:t>Our focus has been on patterns on questions, rich information available on answers and comments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43FAFDD-425F-404C-8180-81E9058C0D83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1027496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Moving forward, there is an opportunity to expand upon our approach with additional analyses and broader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8C4F7-04EF-48C2-828D-273C1D10CD91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9C570-4594-4A8A-B924-B513A5E44A1E}"/>
              </a:ext>
            </a:extLst>
          </p:cNvPr>
          <p:cNvSpPr/>
          <p:nvPr/>
        </p:nvSpPr>
        <p:spPr>
          <a:xfrm>
            <a:off x="258620" y="19496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FCB28-8AEC-49C5-A72B-8FE7CD8E7E2E}"/>
              </a:ext>
            </a:extLst>
          </p:cNvPr>
          <p:cNvSpPr/>
          <p:nvPr/>
        </p:nvSpPr>
        <p:spPr>
          <a:xfrm>
            <a:off x="921338" y="3438339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  <a:cs typeface="Arial" pitchFamily="34" charset="0"/>
              </a:rPr>
              <a:t>Broaden scope of data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B0B12-4BA7-49A1-9EB9-9E37764C4549}"/>
              </a:ext>
            </a:extLst>
          </p:cNvPr>
          <p:cNvSpPr/>
          <p:nvPr/>
        </p:nvSpPr>
        <p:spPr>
          <a:xfrm>
            <a:off x="4502037" y="3438339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  <a:cs typeface="Arial" pitchFamily="34" charset="0"/>
              </a:rPr>
              <a:t>Explore additional modeling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FC9DE9-C63C-47FB-8F70-91B3DF02FCCE}"/>
              </a:ext>
            </a:extLst>
          </p:cNvPr>
          <p:cNvSpPr/>
          <p:nvPr/>
        </p:nvSpPr>
        <p:spPr>
          <a:xfrm>
            <a:off x="8399912" y="3438339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solidFill>
                  <a:schemeClr val="tx2"/>
                </a:solidFill>
                <a:cs typeface="Arial" pitchFamily="34" charset="0"/>
              </a:rPr>
              <a:t>Extend applications &amp; tools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https://static.thenounproject.com/png/1865000-200.png">
            <a:extLst>
              <a:ext uri="{FF2B5EF4-FFF2-40B4-BE49-F238E27FC236}">
                <a16:creationId xmlns:a16="http://schemas.microsoft.com/office/drawing/2014/main" id="{2D4273E4-B116-4146-9952-115F6F92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00" y="21834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.thenounproject.com/png/2187832-200.png">
            <a:extLst>
              <a:ext uri="{FF2B5EF4-FFF2-40B4-BE49-F238E27FC236}">
                <a16:creationId xmlns:a16="http://schemas.microsoft.com/office/drawing/2014/main" id="{DDBDCE83-D0D0-4F33-9CE4-1B08C9C80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904" y="21834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tatic.thenounproject.com/png/680994-200.png">
            <a:extLst>
              <a:ext uri="{FF2B5EF4-FFF2-40B4-BE49-F238E27FC236}">
                <a16:creationId xmlns:a16="http://schemas.microsoft.com/office/drawing/2014/main" id="{4AAAB10F-1E14-4029-8F36-FAF11707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63" y="21834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1092AC-4836-4231-B4EF-D4EAC2177CBF}"/>
              </a:ext>
            </a:extLst>
          </p:cNvPr>
          <p:cNvSpPr txBox="1"/>
          <p:nvPr/>
        </p:nvSpPr>
        <p:spPr>
          <a:xfrm>
            <a:off x="4583394" y="3807671"/>
            <a:ext cx="2873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Can build models that identify duplicated posts or recommend answers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ndara"/>
                <a:cs typeface="Arial" pitchFamily="34" charset="0"/>
              </a:rPr>
              <a:t>Look to automatically suggest question tags based on content as users type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Predict high quality answers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29E210-3367-4625-B12C-42F35C56E362}"/>
              </a:ext>
            </a:extLst>
          </p:cNvPr>
          <p:cNvSpPr txBox="1"/>
          <p:nvPr/>
        </p:nvSpPr>
        <p:spPr>
          <a:xfrm>
            <a:off x="8428542" y="3807671"/>
            <a:ext cx="2873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Look into using similar tools and technologies for business applications, e.g. based on marketing and website data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ndara"/>
                <a:cs typeface="Arial" pitchFamily="34" charset="0"/>
              </a:rPr>
              <a:t>Explore how such analyses would be done in MS Azure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1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930316" y="2931396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825" y="525174"/>
            <a:ext cx="69237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for today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34CAA-180C-4D42-BC6C-F6119D3AB3D8}"/>
              </a:ext>
            </a:extLst>
          </p:cNvPr>
          <p:cNvGrpSpPr/>
          <p:nvPr/>
        </p:nvGrpSpPr>
        <p:grpSpPr>
          <a:xfrm>
            <a:off x="2603906" y="1784281"/>
            <a:ext cx="4526164" cy="738064"/>
            <a:chOff x="2538592" y="1717801"/>
            <a:chExt cx="4526164" cy="738064"/>
          </a:xfrm>
        </p:grpSpPr>
        <p:sp>
          <p:nvSpPr>
            <p:cNvPr id="8" name="TextBox 7"/>
            <p:cNvSpPr txBox="1"/>
            <p:nvPr/>
          </p:nvSpPr>
          <p:spPr>
            <a:xfrm>
              <a:off x="2557064" y="2086533"/>
              <a:ext cx="4507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context and motivation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38592" y="1717801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Introduction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97357" y="1908162"/>
            <a:ext cx="457200" cy="457200"/>
          </a:xfrm>
          <a:prstGeom prst="ellipse">
            <a:avLst/>
          </a:prstGeom>
          <a:solidFill>
            <a:schemeClr val="accent3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766F6D-B63C-4C6D-B988-9FDED27B6F13}"/>
              </a:ext>
            </a:extLst>
          </p:cNvPr>
          <p:cNvGrpSpPr/>
          <p:nvPr/>
        </p:nvGrpSpPr>
        <p:grpSpPr>
          <a:xfrm>
            <a:off x="2603906" y="2935433"/>
            <a:ext cx="7260404" cy="702411"/>
            <a:chOff x="2538592" y="2815658"/>
            <a:chExt cx="7260404" cy="7024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557064" y="3148737"/>
              <a:ext cx="724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Google ecosystem, what we used, and some useful tips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538592" y="2815658"/>
              <a:ext cx="592447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Big data tools &amp; techniques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6D74D0-F347-4E58-A9D8-7E9536FAAEC3}"/>
              </a:ext>
            </a:extLst>
          </p:cNvPr>
          <p:cNvSpPr txBox="1"/>
          <p:nvPr/>
        </p:nvSpPr>
        <p:spPr>
          <a:xfrm>
            <a:off x="1497357" y="3059314"/>
            <a:ext cx="457200" cy="457200"/>
          </a:xfrm>
          <a:prstGeom prst="ellipse">
            <a:avLst/>
          </a:prstGeom>
          <a:solidFill>
            <a:schemeClr val="accent3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C21318-A60C-4806-B946-24F0C2E1E997}"/>
              </a:ext>
            </a:extLst>
          </p:cNvPr>
          <p:cNvGrpSpPr/>
          <p:nvPr/>
        </p:nvGrpSpPr>
        <p:grpSpPr>
          <a:xfrm>
            <a:off x="2603907" y="4050932"/>
            <a:ext cx="6469220" cy="703354"/>
            <a:chOff x="2538593" y="3987757"/>
            <a:chExt cx="6469220" cy="703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557064" y="4321779"/>
              <a:ext cx="645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Descriptive and predictive insights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538593" y="398775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Project findings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F831A6C-272F-4BDD-8F88-4227AAB90FB2}"/>
              </a:ext>
            </a:extLst>
          </p:cNvPr>
          <p:cNvSpPr txBox="1"/>
          <p:nvPr/>
        </p:nvSpPr>
        <p:spPr>
          <a:xfrm>
            <a:off x="1497357" y="4174813"/>
            <a:ext cx="457200" cy="457200"/>
          </a:xfrm>
          <a:prstGeom prst="ellipse">
            <a:avLst/>
          </a:prstGeom>
          <a:solidFill>
            <a:schemeClr val="accent3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AAE8B4C-4B64-4079-9D67-E06997E04A90}"/>
              </a:ext>
            </a:extLst>
          </p:cNvPr>
          <p:cNvSpPr/>
          <p:nvPr/>
        </p:nvSpPr>
        <p:spPr>
          <a:xfrm>
            <a:off x="2316969" y="1615769"/>
            <a:ext cx="37785" cy="45527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7AC64B-48B2-4F4F-A626-7901145018C6}"/>
              </a:ext>
            </a:extLst>
          </p:cNvPr>
          <p:cNvSpPr txBox="1"/>
          <p:nvPr/>
        </p:nvSpPr>
        <p:spPr>
          <a:xfrm>
            <a:off x="1497357" y="5291255"/>
            <a:ext cx="457200" cy="457200"/>
          </a:xfrm>
          <a:prstGeom prst="ellipse">
            <a:avLst/>
          </a:prstGeom>
          <a:solidFill>
            <a:schemeClr val="accent3"/>
          </a:solidFill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2F6C0-AAA6-4AC5-89AE-ED9779644B1C}"/>
              </a:ext>
            </a:extLst>
          </p:cNvPr>
          <p:cNvGrpSpPr/>
          <p:nvPr/>
        </p:nvGrpSpPr>
        <p:grpSpPr>
          <a:xfrm>
            <a:off x="2603906" y="5167374"/>
            <a:ext cx="6450749" cy="678892"/>
            <a:chOff x="2538592" y="5128238"/>
            <a:chExt cx="6450749" cy="678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538592" y="5128238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Conclusion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C9F9A1-9724-4FBD-A6EA-7D0ED209E38C}"/>
                </a:ext>
              </a:extLst>
            </p:cNvPr>
            <p:cNvSpPr txBox="1"/>
            <p:nvPr/>
          </p:nvSpPr>
          <p:spPr>
            <a:xfrm>
              <a:off x="2538592" y="5437798"/>
              <a:ext cx="645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Takeaways and potential next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BE46705-D7C7-4A5A-850B-6A12DD7D7381}"/>
              </a:ext>
            </a:extLst>
          </p:cNvPr>
          <p:cNvSpPr txBox="1"/>
          <p:nvPr/>
        </p:nvSpPr>
        <p:spPr>
          <a:xfrm>
            <a:off x="445718" y="3528253"/>
            <a:ext cx="21414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Enormous data </a:t>
            </a: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Fast generation</a:t>
            </a: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Low cost</a:t>
            </a: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Diverse types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Growing demand for data analytics skill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C78F36-9262-4472-A958-4AB377F2469F}"/>
              </a:ext>
            </a:extLst>
          </p:cNvPr>
          <p:cNvSpPr txBox="1"/>
          <p:nvPr/>
        </p:nvSpPr>
        <p:spPr>
          <a:xfrm>
            <a:off x="247491" y="3092215"/>
            <a:ext cx="2146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Big Data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5F1620-2D32-4A50-B649-834D374B19ED}"/>
              </a:ext>
            </a:extLst>
          </p:cNvPr>
          <p:cNvSpPr txBox="1"/>
          <p:nvPr/>
        </p:nvSpPr>
        <p:spPr>
          <a:xfrm>
            <a:off x="2763512" y="3528253"/>
            <a:ext cx="2902870" cy="190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Most popular data science platform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High quality programming questions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Reflect interests in data analytics field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D04BF3-122F-4E3C-B777-4D8B9932059B}"/>
              </a:ext>
            </a:extLst>
          </p:cNvPr>
          <p:cNvSpPr txBox="1"/>
          <p:nvPr/>
        </p:nvSpPr>
        <p:spPr>
          <a:xfrm>
            <a:off x="2765898" y="3092215"/>
            <a:ext cx="2902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solidFill>
                  <a:sysClr val="windowText" lastClr="000000"/>
                </a:solidFill>
                <a:latin typeface="Candara"/>
                <a:cs typeface="Arial" pitchFamily="34" charset="0"/>
              </a:rPr>
              <a:t>Stack Overflow Data</a:t>
            </a:r>
            <a:endParaRPr lang="ko-KR" altLang="en-US" sz="2200" b="1" dirty="0">
              <a:solidFill>
                <a:sysClr val="windowText" lastClr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9DE497-96F6-45C3-961B-B17818B68A47}"/>
              </a:ext>
            </a:extLst>
          </p:cNvPr>
          <p:cNvSpPr txBox="1"/>
          <p:nvPr/>
        </p:nvSpPr>
        <p:spPr>
          <a:xfrm>
            <a:off x="6018325" y="3528253"/>
            <a:ext cx="28159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Google Cloud Platform</a:t>
            </a: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Public dataset on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BigQuery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Support clusters for distributed computing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Integration with broader Google technology stack e.g. for web analytics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682BDB-EF00-4D7E-A054-155F9BB55A85}"/>
              </a:ext>
            </a:extLst>
          </p:cNvPr>
          <p:cNvSpPr txBox="1"/>
          <p:nvPr/>
        </p:nvSpPr>
        <p:spPr>
          <a:xfrm>
            <a:off x="6018325" y="3092215"/>
            <a:ext cx="2815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Technology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45D628-47BC-4FF4-ADD6-074A5A55A99F}"/>
              </a:ext>
            </a:extLst>
          </p:cNvPr>
          <p:cNvSpPr txBox="1"/>
          <p:nvPr/>
        </p:nvSpPr>
        <p:spPr>
          <a:xfrm>
            <a:off x="9076956" y="3528253"/>
            <a:ext cx="273119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Uncover trends &amp; insights related to data science</a:t>
            </a: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ndara"/>
                <a:ea typeface="+mn-ea"/>
                <a:cs typeface="Arial" pitchFamily="34" charset="0"/>
              </a:rPr>
              <a:t>Broaden understanding of big data ecosystem</a:t>
            </a: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Candara"/>
                <a:cs typeface="Arial" pitchFamily="34" charset="0"/>
              </a:rPr>
              <a:t>Explore text mining implementation with large-scale data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  <a:p>
            <a:pPr marL="171450" marR="0" lvl="0" indent="-17145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ndara"/>
              <a:ea typeface="+mn-ea"/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9CA544-3934-4B92-8DB4-4DBC53B299DC}"/>
              </a:ext>
            </a:extLst>
          </p:cNvPr>
          <p:cNvSpPr txBox="1"/>
          <p:nvPr/>
        </p:nvSpPr>
        <p:spPr>
          <a:xfrm>
            <a:off x="9076957" y="3092215"/>
            <a:ext cx="2610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solidFill>
                  <a:sysClr val="windowText" lastClr="000000"/>
                </a:solidFill>
                <a:latin typeface="Candara"/>
                <a:cs typeface="Arial" pitchFamily="34" charset="0"/>
              </a:rPr>
              <a:t>Objective</a:t>
            </a:r>
            <a:endParaRPr lang="ko-KR" altLang="en-US" sz="2200" b="1" dirty="0">
              <a:solidFill>
                <a:sysClr val="windowText" lastClr="000000"/>
              </a:solidFill>
              <a:latin typeface="Candara"/>
              <a:cs typeface="Arial" pitchFamily="34" charset="0"/>
            </a:endParaRPr>
          </a:p>
        </p:txBody>
      </p:sp>
      <p:sp>
        <p:nvSpPr>
          <p:cNvPr id="75" name="Rounded Rectangle 5">
            <a:extLst>
              <a:ext uri="{FF2B5EF4-FFF2-40B4-BE49-F238E27FC236}">
                <a16:creationId xmlns:a16="http://schemas.microsoft.com/office/drawing/2014/main" id="{184D5E6F-A656-467B-895F-2F626191A643}"/>
              </a:ext>
            </a:extLst>
          </p:cNvPr>
          <p:cNvSpPr/>
          <p:nvPr/>
        </p:nvSpPr>
        <p:spPr>
          <a:xfrm flipH="1">
            <a:off x="1124784" y="238291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1026" name="Picture 2" descr="Stack Overflow logo.svg">
            <a:extLst>
              <a:ext uri="{FF2B5EF4-FFF2-40B4-BE49-F238E27FC236}">
                <a16:creationId xmlns:a16="http://schemas.microsoft.com/office/drawing/2014/main" id="{660A8FF0-0B7B-4360-BDFF-E82F2D4FF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40"/>
          <a:stretch/>
        </p:blipFill>
        <p:spPr bwMode="auto">
          <a:xfrm>
            <a:off x="3862978" y="2208535"/>
            <a:ext cx="703938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Cloud Computing">
            <a:extLst>
              <a:ext uri="{FF2B5EF4-FFF2-40B4-BE49-F238E27FC236}">
                <a16:creationId xmlns:a16="http://schemas.microsoft.com/office/drawing/2014/main" id="{D8819B53-3970-4EEB-8D55-960D0CF02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5622" y="2087276"/>
            <a:ext cx="914400" cy="914400"/>
          </a:xfrm>
          <a:prstGeom prst="rect">
            <a:avLst/>
          </a:prstGeom>
        </p:spPr>
      </p:pic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F46243D1-6682-4A44-A685-74F8BE0E9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425" y="2087276"/>
            <a:ext cx="914400" cy="914400"/>
          </a:xfrm>
          <a:prstGeom prst="rect">
            <a:avLst/>
          </a:prstGeom>
        </p:spPr>
      </p:pic>
      <p:sp>
        <p:nvSpPr>
          <p:cNvPr id="77" name="Donut 24">
            <a:extLst>
              <a:ext uri="{FF2B5EF4-FFF2-40B4-BE49-F238E27FC236}">
                <a16:creationId xmlns:a16="http://schemas.microsoft.com/office/drawing/2014/main" id="{F19486AE-DFBB-4F2B-9378-54C65D28C7DB}"/>
              </a:ext>
            </a:extLst>
          </p:cNvPr>
          <p:cNvSpPr/>
          <p:nvPr/>
        </p:nvSpPr>
        <p:spPr>
          <a:xfrm>
            <a:off x="10051814" y="2218988"/>
            <a:ext cx="696580" cy="72764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692A2644-2872-4F94-8BE9-540336B38C50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Our project focuses on the intersection of big data tools, techniques and trends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67A6F-95AB-4C5A-A169-FCED05478882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9DD13-0A24-4CE2-B873-F5C80460DC5E}"/>
              </a:ext>
            </a:extLst>
          </p:cNvPr>
          <p:cNvSpPr/>
          <p:nvPr/>
        </p:nvSpPr>
        <p:spPr>
          <a:xfrm>
            <a:off x="258620" y="19496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960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D5E345-05D3-4A6F-B9F0-4B12C833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9"/>
          <a:stretch/>
        </p:blipFill>
        <p:spPr>
          <a:xfrm>
            <a:off x="2345162" y="1425647"/>
            <a:ext cx="7487532" cy="521822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68AEC77-8704-4142-981A-42F2015B795E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The Google Cloud Platform (GCP) is part of a tech ecosystem that supports the full spectrum of business data needs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BB088-7071-457F-B29D-A44584D1215F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09F59-EF96-41C0-8C58-4CA87B2D74A8}"/>
              </a:ext>
            </a:extLst>
          </p:cNvPr>
          <p:cNvSpPr/>
          <p:nvPr/>
        </p:nvSpPr>
        <p:spPr>
          <a:xfrm>
            <a:off x="258620" y="19496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Big data 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313037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04C5E0EE-0758-4EB3-8983-527CA56B4F3D}"/>
              </a:ext>
            </a:extLst>
          </p:cNvPr>
          <p:cNvSpPr txBox="1">
            <a:spLocks/>
          </p:cNvSpPr>
          <p:nvPr/>
        </p:nvSpPr>
        <p:spPr>
          <a:xfrm>
            <a:off x="638537" y="4965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We leveraged a variety of big data technologies within GCP and other familiar tools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D1667-FC6C-4C42-B92D-831E48C18EED}"/>
              </a:ext>
            </a:extLst>
          </p:cNvPr>
          <p:cNvSpPr/>
          <p:nvPr/>
        </p:nvSpPr>
        <p:spPr>
          <a:xfrm>
            <a:off x="1441918" y="5657168"/>
            <a:ext cx="9149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 used with supporting big data tools and languages, including Spark ML and SQL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Image result for data proc">
            <a:extLst>
              <a:ext uri="{FF2B5EF4-FFF2-40B4-BE49-F238E27FC236}">
                <a16:creationId xmlns:a16="http://schemas.microsoft.com/office/drawing/2014/main" id="{1FA28D71-5A85-4626-A33C-C0BC6CB7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28" y="2024129"/>
            <a:ext cx="680129" cy="6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844026-885B-46E5-9B64-C7AFD2FCC5F2}"/>
              </a:ext>
            </a:extLst>
          </p:cNvPr>
          <p:cNvSpPr txBox="1"/>
          <p:nvPr/>
        </p:nvSpPr>
        <p:spPr>
          <a:xfrm>
            <a:off x="1129131" y="3318824"/>
            <a:ext cx="224028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What it is: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Enterprise data warehouse which uses SQL to enable interactive analysis of massive datasets.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6A45B-3894-4A10-80F6-0246525C6F2C}"/>
              </a:ext>
            </a:extLst>
          </p:cNvPr>
          <p:cNvSpPr txBox="1"/>
          <p:nvPr/>
        </p:nvSpPr>
        <p:spPr>
          <a:xfrm>
            <a:off x="1129131" y="2881226"/>
            <a:ext cx="1925037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Big Query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1DCF-A2C2-42C9-AD42-8BD9ADC57376}"/>
              </a:ext>
            </a:extLst>
          </p:cNvPr>
          <p:cNvSpPr/>
          <p:nvPr/>
        </p:nvSpPr>
        <p:spPr>
          <a:xfrm>
            <a:off x="1129131" y="4580708"/>
            <a:ext cx="19250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What we used it for:</a:t>
            </a:r>
          </a:p>
          <a:p>
            <a:pPr lvl="0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Data storage, retrieval, basic processing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26C59-1B05-4A6F-9463-1C1819DB882D}"/>
              </a:ext>
            </a:extLst>
          </p:cNvPr>
          <p:cNvSpPr txBox="1"/>
          <p:nvPr/>
        </p:nvSpPr>
        <p:spPr>
          <a:xfrm>
            <a:off x="3690526" y="2881226"/>
            <a:ext cx="2130059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 Cloud Storage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8" name="Picture 4" descr="Image result for google cloud storage">
            <a:extLst>
              <a:ext uri="{FF2B5EF4-FFF2-40B4-BE49-F238E27FC236}">
                <a16:creationId xmlns:a16="http://schemas.microsoft.com/office/drawing/2014/main" id="{828D0E8E-0835-4918-A471-3B454163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1" y="2027602"/>
            <a:ext cx="676656" cy="6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CC2512A-42BB-4481-AE3B-2AA77E636A80}"/>
              </a:ext>
            </a:extLst>
          </p:cNvPr>
          <p:cNvSpPr/>
          <p:nvPr/>
        </p:nvSpPr>
        <p:spPr>
          <a:xfrm>
            <a:off x="3690526" y="4580708"/>
            <a:ext cx="2065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What we used it for:</a:t>
            </a:r>
          </a:p>
          <a:p>
            <a:pPr lvl="0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Data storage, retrieval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B2759-AED1-4D81-862A-D9A062F4C92B}"/>
              </a:ext>
            </a:extLst>
          </p:cNvPr>
          <p:cNvSpPr txBox="1"/>
          <p:nvPr/>
        </p:nvSpPr>
        <p:spPr>
          <a:xfrm>
            <a:off x="3690526" y="3318824"/>
            <a:ext cx="224028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What it is: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Unified cloud storage which is highly integrated with Google cloud big data ecosystem.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2B84B-F7B1-4774-A016-7BE4DDE97B30}"/>
              </a:ext>
            </a:extLst>
          </p:cNvPr>
          <p:cNvSpPr txBox="1"/>
          <p:nvPr/>
        </p:nvSpPr>
        <p:spPr>
          <a:xfrm>
            <a:off x="6251922" y="2881226"/>
            <a:ext cx="18205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Cloud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Dataproc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30" name="Picture 6" descr="Image result for google dataproc">
            <a:extLst>
              <a:ext uri="{FF2B5EF4-FFF2-40B4-BE49-F238E27FC236}">
                <a16:creationId xmlns:a16="http://schemas.microsoft.com/office/drawing/2014/main" id="{18F4E7B0-CB2F-43CC-B025-B3BF5036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66" y="2027602"/>
            <a:ext cx="676656" cy="6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19411A5-3B17-4EFF-B838-A2FFD202C59B}"/>
              </a:ext>
            </a:extLst>
          </p:cNvPr>
          <p:cNvSpPr/>
          <p:nvPr/>
        </p:nvSpPr>
        <p:spPr>
          <a:xfrm>
            <a:off x="6251921" y="4580708"/>
            <a:ext cx="206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What we used it for:</a:t>
            </a:r>
          </a:p>
          <a:p>
            <a:pPr lvl="0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Data processing, machine learning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49D5E-A43D-4AA0-8685-4EFEF5F20CB2}"/>
              </a:ext>
            </a:extLst>
          </p:cNvPr>
          <p:cNvSpPr txBox="1"/>
          <p:nvPr/>
        </p:nvSpPr>
        <p:spPr>
          <a:xfrm>
            <a:off x="6251921" y="3318824"/>
            <a:ext cx="224028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What it is: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Cloud service used for running open source ecosystem e.g. Spark and Hadoop clusters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04069B-7E4F-47AE-BEF3-3D8A963C6CA6}"/>
              </a:ext>
            </a:extLst>
          </p:cNvPr>
          <p:cNvSpPr txBox="1"/>
          <p:nvPr/>
        </p:nvSpPr>
        <p:spPr>
          <a:xfrm>
            <a:off x="8813317" y="2881226"/>
            <a:ext cx="2022008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Tableau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32" name="Picture 8" descr="Image result for tableau logo">
            <a:extLst>
              <a:ext uri="{FF2B5EF4-FFF2-40B4-BE49-F238E27FC236}">
                <a16:creationId xmlns:a16="http://schemas.microsoft.com/office/drawing/2014/main" id="{EAD5281F-6567-4938-8A0F-166DBC64B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16"/>
          <a:stretch/>
        </p:blipFill>
        <p:spPr bwMode="auto">
          <a:xfrm>
            <a:off x="8887961" y="2024129"/>
            <a:ext cx="711979" cy="6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F7EB28-892E-49E3-9300-9D7831A77168}"/>
              </a:ext>
            </a:extLst>
          </p:cNvPr>
          <p:cNvSpPr/>
          <p:nvPr/>
        </p:nvSpPr>
        <p:spPr>
          <a:xfrm>
            <a:off x="8813316" y="4580708"/>
            <a:ext cx="206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What we used it for:</a:t>
            </a:r>
          </a:p>
          <a:p>
            <a:pPr lvl="0"/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Data visualization via live API connection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4D0FA2-344E-44C3-A883-5BC3B72D9D5D}"/>
              </a:ext>
            </a:extLst>
          </p:cNvPr>
          <p:cNvSpPr txBox="1"/>
          <p:nvPr/>
        </p:nvSpPr>
        <p:spPr>
          <a:xfrm>
            <a:off x="8813316" y="3318824"/>
            <a:ext cx="224028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What it is: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Business intelligence tool for analyzing and visualizing data to gather rich insights.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68981F-921D-48AE-BC9C-A024C2E7D1CD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A6420A-2EAB-4A32-961D-A13DCEA456B0}"/>
              </a:ext>
            </a:extLst>
          </p:cNvPr>
          <p:cNvSpPr/>
          <p:nvPr/>
        </p:nvSpPr>
        <p:spPr>
          <a:xfrm>
            <a:off x="258620" y="19496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Big data 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402757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6B43BD-0A30-4DFB-B460-8A4A2B8290E3}"/>
              </a:ext>
            </a:extLst>
          </p:cNvPr>
          <p:cNvGrpSpPr/>
          <p:nvPr/>
        </p:nvGrpSpPr>
        <p:grpSpPr>
          <a:xfrm>
            <a:off x="2853961" y="1873185"/>
            <a:ext cx="7151840" cy="4128706"/>
            <a:chOff x="2869201" y="1851033"/>
            <a:chExt cx="7151840" cy="4128706"/>
          </a:xfrm>
        </p:grpSpPr>
        <p:pic>
          <p:nvPicPr>
            <p:cNvPr id="1026" name="Picture 2" descr="Image result for logo stackoverflow">
              <a:extLst>
                <a:ext uri="{FF2B5EF4-FFF2-40B4-BE49-F238E27FC236}">
                  <a16:creationId xmlns:a16="http://schemas.microsoft.com/office/drawing/2014/main" id="{ABFB307B-4E2E-414D-B94B-AF69EE6B3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711" y="2287985"/>
              <a:ext cx="699146" cy="699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bigquery">
              <a:extLst>
                <a:ext uri="{FF2B5EF4-FFF2-40B4-BE49-F238E27FC236}">
                  <a16:creationId xmlns:a16="http://schemas.microsoft.com/office/drawing/2014/main" id="{1243E570-7966-49DA-A87F-1C77B2BFD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9759" y="2336151"/>
              <a:ext cx="602814" cy="60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google storage">
              <a:extLst>
                <a:ext uri="{FF2B5EF4-FFF2-40B4-BE49-F238E27FC236}">
                  <a16:creationId xmlns:a16="http://schemas.microsoft.com/office/drawing/2014/main" id="{824B8D1F-06C7-4B1F-B54B-54E4AA25A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726" y="3248287"/>
              <a:ext cx="600729" cy="6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61F812-9874-4009-AABA-7B1D08979D27}"/>
                </a:ext>
              </a:extLst>
            </p:cNvPr>
            <p:cNvCxnSpPr>
              <a:cxnSpLocks/>
            </p:cNvCxnSpPr>
            <p:nvPr/>
          </p:nvCxnSpPr>
          <p:spPr>
            <a:xfrm>
              <a:off x="4464444" y="2556971"/>
              <a:ext cx="15070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F1DA92C9-26D0-4AFF-978F-054457EEC784}"/>
                </a:ext>
              </a:extLst>
            </p:cNvPr>
            <p:cNvSpPr/>
            <p:nvPr/>
          </p:nvSpPr>
          <p:spPr>
            <a:xfrm rot="10800000">
              <a:off x="2869201" y="3560309"/>
              <a:ext cx="477992" cy="949540"/>
            </a:xfrm>
            <a:custGeom>
              <a:avLst/>
              <a:gdLst>
                <a:gd name="connsiteX0" fmla="*/ 0 w 1447800"/>
                <a:gd name="connsiteY0" fmla="*/ 0 h 892628"/>
                <a:gd name="connsiteX1" fmla="*/ 1447800 w 1447800"/>
                <a:gd name="connsiteY1" fmla="*/ 0 h 892628"/>
                <a:gd name="connsiteX2" fmla="*/ 1447800 w 1447800"/>
                <a:gd name="connsiteY2" fmla="*/ 892628 h 892628"/>
                <a:gd name="connsiteX3" fmla="*/ 1077685 w 1447800"/>
                <a:gd name="connsiteY3" fmla="*/ 892628 h 89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892628">
                  <a:moveTo>
                    <a:pt x="0" y="0"/>
                  </a:moveTo>
                  <a:lnTo>
                    <a:pt x="1447800" y="0"/>
                  </a:lnTo>
                  <a:lnTo>
                    <a:pt x="1447800" y="892628"/>
                  </a:lnTo>
                  <a:lnTo>
                    <a:pt x="1077685" y="892628"/>
                  </a:lnTo>
                </a:path>
              </a:pathLst>
            </a:custGeom>
            <a:ln w="508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pic>
          <p:nvPicPr>
            <p:cNvPr id="61" name="Picture 6" descr="Image result for google storage">
              <a:extLst>
                <a:ext uri="{FF2B5EF4-FFF2-40B4-BE49-F238E27FC236}">
                  <a16:creationId xmlns:a16="http://schemas.microsoft.com/office/drawing/2014/main" id="{B38EF696-75EA-4F2E-BCDE-ED8ED3E23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726" y="4261640"/>
              <a:ext cx="600729" cy="6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DC37CED-1B0D-4BFD-8D23-F707A938F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999" y="3552631"/>
              <a:ext cx="1504586" cy="7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F23EAA97-8666-4243-BB82-CC78846040FD}"/>
                </a:ext>
              </a:extLst>
            </p:cNvPr>
            <p:cNvSpPr/>
            <p:nvPr/>
          </p:nvSpPr>
          <p:spPr>
            <a:xfrm rot="10800000" flipH="1">
              <a:off x="7033992" y="2624127"/>
              <a:ext cx="504011" cy="945848"/>
            </a:xfrm>
            <a:custGeom>
              <a:avLst/>
              <a:gdLst>
                <a:gd name="connsiteX0" fmla="*/ 0 w 1447800"/>
                <a:gd name="connsiteY0" fmla="*/ 0 h 892628"/>
                <a:gd name="connsiteX1" fmla="*/ 1447800 w 1447800"/>
                <a:gd name="connsiteY1" fmla="*/ 0 h 892628"/>
                <a:gd name="connsiteX2" fmla="*/ 1447800 w 1447800"/>
                <a:gd name="connsiteY2" fmla="*/ 892628 h 892628"/>
                <a:gd name="connsiteX3" fmla="*/ 1077685 w 1447800"/>
                <a:gd name="connsiteY3" fmla="*/ 892628 h 89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892628">
                  <a:moveTo>
                    <a:pt x="0" y="0"/>
                  </a:moveTo>
                  <a:lnTo>
                    <a:pt x="1447800" y="0"/>
                  </a:lnTo>
                  <a:lnTo>
                    <a:pt x="1447800" y="892628"/>
                  </a:lnTo>
                  <a:lnTo>
                    <a:pt x="1077685" y="892628"/>
                  </a:lnTo>
                </a:path>
              </a:pathLst>
            </a:custGeom>
            <a:ln w="508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pic>
          <p:nvPicPr>
            <p:cNvPr id="1032" name="Picture 8" descr="Image result for Google Compute Engine">
              <a:extLst>
                <a:ext uri="{FF2B5EF4-FFF2-40B4-BE49-F238E27FC236}">
                  <a16:creationId xmlns:a16="http://schemas.microsoft.com/office/drawing/2014/main" id="{4146ACED-05E1-492F-AAAC-7976B80D6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763" y="3293830"/>
              <a:ext cx="608097" cy="54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0" descr="Related image">
              <a:extLst>
                <a:ext uri="{FF2B5EF4-FFF2-40B4-BE49-F238E27FC236}">
                  <a16:creationId xmlns:a16="http://schemas.microsoft.com/office/drawing/2014/main" id="{E146762D-7484-4134-821D-02E4000454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47" b="5422"/>
            <a:stretch/>
          </p:blipFill>
          <p:spPr bwMode="auto">
            <a:xfrm>
              <a:off x="3523601" y="4291895"/>
              <a:ext cx="662576" cy="54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5FDF2AA-0FD0-43AB-8785-33C27D4A656B}"/>
                </a:ext>
              </a:extLst>
            </p:cNvPr>
            <p:cNvCxnSpPr>
              <a:cxnSpLocks/>
            </p:cNvCxnSpPr>
            <p:nvPr/>
          </p:nvCxnSpPr>
          <p:spPr>
            <a:xfrm>
              <a:off x="4464444" y="4575285"/>
              <a:ext cx="15070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D6FBB5B7-4A9B-40AE-BADE-293471EFFAA7}"/>
                </a:ext>
              </a:extLst>
            </p:cNvPr>
            <p:cNvSpPr/>
            <p:nvPr/>
          </p:nvSpPr>
          <p:spPr>
            <a:xfrm rot="10800000" flipH="1">
              <a:off x="7040341" y="4562005"/>
              <a:ext cx="504012" cy="1036942"/>
            </a:xfrm>
            <a:custGeom>
              <a:avLst/>
              <a:gdLst>
                <a:gd name="connsiteX0" fmla="*/ 0 w 1447800"/>
                <a:gd name="connsiteY0" fmla="*/ 0 h 892628"/>
                <a:gd name="connsiteX1" fmla="*/ 1447800 w 1447800"/>
                <a:gd name="connsiteY1" fmla="*/ 0 h 892628"/>
                <a:gd name="connsiteX2" fmla="*/ 1447800 w 1447800"/>
                <a:gd name="connsiteY2" fmla="*/ 892628 h 892628"/>
                <a:gd name="connsiteX3" fmla="*/ 1077685 w 1447800"/>
                <a:gd name="connsiteY3" fmla="*/ 892628 h 89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892628">
                  <a:moveTo>
                    <a:pt x="0" y="0"/>
                  </a:moveTo>
                  <a:lnTo>
                    <a:pt x="1447800" y="0"/>
                  </a:lnTo>
                  <a:lnTo>
                    <a:pt x="1447800" y="892628"/>
                  </a:lnTo>
                  <a:lnTo>
                    <a:pt x="1077685" y="892628"/>
                  </a:lnTo>
                </a:path>
              </a:pathLst>
            </a:custGeom>
            <a:ln w="508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pic>
          <p:nvPicPr>
            <p:cNvPr id="75" name="Picture 4" descr="Image result for bigquery">
              <a:extLst>
                <a:ext uri="{FF2B5EF4-FFF2-40B4-BE49-F238E27FC236}">
                  <a16:creationId xmlns:a16="http://schemas.microsoft.com/office/drawing/2014/main" id="{4171245D-AD06-4DC7-A0DA-A89198D0C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103" y="5245886"/>
              <a:ext cx="602814" cy="60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tableau logo">
              <a:extLst>
                <a:ext uri="{FF2B5EF4-FFF2-40B4-BE49-F238E27FC236}">
                  <a16:creationId xmlns:a16="http://schemas.microsoft.com/office/drawing/2014/main" id="{D0CC795E-0803-4092-939E-ACBEAA611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8" r="24743"/>
            <a:stretch/>
          </p:blipFill>
          <p:spPr bwMode="auto">
            <a:xfrm>
              <a:off x="3523601" y="5114847"/>
              <a:ext cx="629596" cy="86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1CD6BA2-8EAA-41F8-8FB7-7552A0CFC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999" y="5629173"/>
              <a:ext cx="1504586" cy="7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8" name="Picture 14" descr="Image result for csv logo">
              <a:extLst>
                <a:ext uri="{FF2B5EF4-FFF2-40B4-BE49-F238E27FC236}">
                  <a16:creationId xmlns:a16="http://schemas.microsoft.com/office/drawing/2014/main" id="{D96787C2-0BE5-440F-81A6-327EF0CB8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5466" y="4348710"/>
              <a:ext cx="453148" cy="45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A04D758-752A-4B48-97BB-4226BBA6AE17}"/>
                </a:ext>
              </a:extLst>
            </p:cNvPr>
            <p:cNvCxnSpPr>
              <a:cxnSpLocks/>
            </p:cNvCxnSpPr>
            <p:nvPr/>
          </p:nvCxnSpPr>
          <p:spPr>
            <a:xfrm>
              <a:off x="7052351" y="4554192"/>
              <a:ext cx="1242913" cy="132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20DC9AD-6390-4632-8F21-4E6D8DD26B26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7052351" y="2624127"/>
              <a:ext cx="48565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B1709D7-7CEB-4019-ADC3-2EDAC46EFC42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869201" y="3560309"/>
              <a:ext cx="46637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C4068A6-8EBD-4D4B-82DE-7D87F22AC88A}"/>
                </a:ext>
              </a:extLst>
            </p:cNvPr>
            <p:cNvSpPr txBox="1"/>
            <p:nvPr/>
          </p:nvSpPr>
          <p:spPr>
            <a:xfrm>
              <a:off x="3127012" y="1851033"/>
              <a:ext cx="151759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Stack overflow public data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FB58-7F21-4474-8B99-5D7A9E2280A8}"/>
                </a:ext>
              </a:extLst>
            </p:cNvPr>
            <p:cNvSpPr txBox="1"/>
            <p:nvPr/>
          </p:nvSpPr>
          <p:spPr>
            <a:xfrm>
              <a:off x="5732366" y="1963002"/>
              <a:ext cx="163871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Google Big Query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104392-D010-49C4-9B2A-62D287DAD4A7}"/>
                </a:ext>
              </a:extLst>
            </p:cNvPr>
            <p:cNvSpPr txBox="1"/>
            <p:nvPr/>
          </p:nvSpPr>
          <p:spPr>
            <a:xfrm>
              <a:off x="5757292" y="2998589"/>
              <a:ext cx="151759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Google Storage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410574-F5FB-422B-B7F3-6BEB734CF78F}"/>
                </a:ext>
              </a:extLst>
            </p:cNvPr>
            <p:cNvSpPr txBox="1"/>
            <p:nvPr/>
          </p:nvSpPr>
          <p:spPr>
            <a:xfrm>
              <a:off x="3127012" y="2998589"/>
              <a:ext cx="151759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Compute Engine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388790F-B680-4A1A-919C-C89C850F645C}"/>
                </a:ext>
              </a:extLst>
            </p:cNvPr>
            <p:cNvSpPr txBox="1"/>
            <p:nvPr/>
          </p:nvSpPr>
          <p:spPr>
            <a:xfrm>
              <a:off x="3127012" y="4017634"/>
              <a:ext cx="151759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Apache Hadoop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D0D5E8F-C253-4E2B-B28F-B0920D7EC427}"/>
                </a:ext>
              </a:extLst>
            </p:cNvPr>
            <p:cNvSpPr txBox="1"/>
            <p:nvPr/>
          </p:nvSpPr>
          <p:spPr>
            <a:xfrm>
              <a:off x="5786711" y="4017634"/>
              <a:ext cx="151759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Google Storage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0960F87-015B-41AE-BC83-65C1CA46144F}"/>
                </a:ext>
              </a:extLst>
            </p:cNvPr>
            <p:cNvSpPr txBox="1"/>
            <p:nvPr/>
          </p:nvSpPr>
          <p:spPr>
            <a:xfrm>
              <a:off x="5768400" y="4983117"/>
              <a:ext cx="16484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Google Big Query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10547E3-1B1B-43F1-83A2-0E5C5251CEDC}"/>
                </a:ext>
              </a:extLst>
            </p:cNvPr>
            <p:cNvSpPr txBox="1"/>
            <p:nvPr/>
          </p:nvSpPr>
          <p:spPr>
            <a:xfrm>
              <a:off x="3132741" y="4983117"/>
              <a:ext cx="151759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Tableau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pic>
          <p:nvPicPr>
            <p:cNvPr id="1040" name="Picture 16" descr="Image result for json logo">
              <a:extLst>
                <a:ext uri="{FF2B5EF4-FFF2-40B4-BE49-F238E27FC236}">
                  <a16:creationId xmlns:a16="http://schemas.microsoft.com/office/drawing/2014/main" id="{62503639-28B0-4715-8664-295CF25A8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0580" y="4289454"/>
              <a:ext cx="571662" cy="57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942C281-9676-4A0D-8DD7-D3D84443EA9A}"/>
                </a:ext>
              </a:extLst>
            </p:cNvPr>
            <p:cNvSpPr txBox="1"/>
            <p:nvPr/>
          </p:nvSpPr>
          <p:spPr>
            <a:xfrm>
              <a:off x="8503443" y="3984432"/>
              <a:ext cx="151759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CSV / JSON files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562BE9B9-FC78-49FC-9095-D5646D130CA4}"/>
              </a:ext>
            </a:extLst>
          </p:cNvPr>
          <p:cNvSpPr txBox="1">
            <a:spLocks/>
          </p:cNvSpPr>
          <p:nvPr/>
        </p:nvSpPr>
        <p:spPr>
          <a:xfrm>
            <a:off x="638537" y="4965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Along the way, we learned some useful things about how to work with these tools in the big data ecosystem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9BC847-E9D4-4842-BF0F-6753F0EB9E30}"/>
              </a:ext>
            </a:extLst>
          </p:cNvPr>
          <p:cNvSpPr txBox="1"/>
          <p:nvPr/>
        </p:nvSpPr>
        <p:spPr>
          <a:xfrm>
            <a:off x="2238641" y="6001891"/>
            <a:ext cx="787175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To support business operations, it’s possible to transfer data between </a:t>
            </a:r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BigQuery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Cloud </a:t>
            </a:r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Dataproc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and Tableau for capture, processing, machine learning and visualization. </a:t>
            </a:r>
            <a:endParaRPr lang="ko-KR" altLang="en-US" sz="1400" i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4A609F-A028-4BA8-8749-E1639682B52C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706747-26AD-4BB2-963A-7D6F77B97FE7}"/>
              </a:ext>
            </a:extLst>
          </p:cNvPr>
          <p:cNvSpPr/>
          <p:nvPr/>
        </p:nvSpPr>
        <p:spPr>
          <a:xfrm>
            <a:off x="258620" y="19496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Big data 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71190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092390" y="2301701"/>
            <a:ext cx="2178404" cy="21784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47021" y="2890391"/>
            <a:ext cx="1669143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+mj-lt"/>
              </a:rPr>
              <a:t>16M+</a:t>
            </a:r>
          </a:p>
          <a:p>
            <a:pPr algn="ctr"/>
            <a:r>
              <a:rPr lang="en-US" altLang="zh-CN" spc="300" dirty="0">
                <a:solidFill>
                  <a:schemeClr val="bg1"/>
                </a:solidFill>
              </a:rPr>
              <a:t>questions posted</a:t>
            </a:r>
          </a:p>
        </p:txBody>
      </p:sp>
      <p:sp>
        <p:nvSpPr>
          <p:cNvPr id="14" name="椭圆 13"/>
          <p:cNvSpPr/>
          <p:nvPr/>
        </p:nvSpPr>
        <p:spPr>
          <a:xfrm>
            <a:off x="6078084" y="2339798"/>
            <a:ext cx="2178404" cy="21784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32715" y="2890391"/>
            <a:ext cx="1669143" cy="113877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spc="300" dirty="0">
                <a:solidFill>
                  <a:schemeClr val="bg1"/>
                </a:solidFill>
                <a:latin typeface="+mj-lt"/>
              </a:rPr>
              <a:t>53M+</a:t>
            </a:r>
          </a:p>
          <a:p>
            <a:pPr algn="ctr"/>
            <a:r>
              <a:rPr lang="en-US" altLang="zh-CN" spc="300" dirty="0">
                <a:solidFill>
                  <a:schemeClr val="bg1"/>
                </a:solidFill>
              </a:rPr>
              <a:t>votes on posts</a:t>
            </a:r>
            <a:endParaRPr lang="zh-CN" altLang="en-US" spc="300" dirty="0">
              <a:solidFill>
                <a:schemeClr val="bg1"/>
              </a:solidFill>
            </a:endParaRPr>
          </a:p>
        </p:txBody>
      </p:sp>
      <p:sp>
        <p:nvSpPr>
          <p:cNvPr id="40" name="椭圆 1">
            <a:extLst>
              <a:ext uri="{FF2B5EF4-FFF2-40B4-BE49-F238E27FC236}">
                <a16:creationId xmlns:a16="http://schemas.microsoft.com/office/drawing/2014/main" id="{FB3575DE-DE3F-4D48-A9FA-3012DC733A24}"/>
              </a:ext>
            </a:extLst>
          </p:cNvPr>
          <p:cNvSpPr/>
          <p:nvPr/>
        </p:nvSpPr>
        <p:spPr>
          <a:xfrm>
            <a:off x="3585237" y="2339798"/>
            <a:ext cx="2178404" cy="21784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7">
            <a:extLst>
              <a:ext uri="{FF2B5EF4-FFF2-40B4-BE49-F238E27FC236}">
                <a16:creationId xmlns:a16="http://schemas.microsoft.com/office/drawing/2014/main" id="{B8A6F749-884D-4D43-82D8-6814B33BB615}"/>
              </a:ext>
            </a:extLst>
          </p:cNvPr>
          <p:cNvSpPr txBox="1"/>
          <p:nvPr/>
        </p:nvSpPr>
        <p:spPr>
          <a:xfrm>
            <a:off x="3789138" y="2890391"/>
            <a:ext cx="1770602" cy="113877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spc="300" dirty="0">
                <a:solidFill>
                  <a:schemeClr val="bg1"/>
                </a:solidFill>
                <a:latin typeface="+mj-lt"/>
              </a:rPr>
              <a:t>3.2M</a:t>
            </a:r>
            <a:endParaRPr lang="zh-CN" altLang="en-US" sz="3200" b="1" spc="3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zh-CN" spc="300" dirty="0">
                <a:solidFill>
                  <a:schemeClr val="bg1"/>
                </a:solidFill>
                <a:latin typeface="+mj-lt"/>
              </a:rPr>
              <a:t>unique users</a:t>
            </a:r>
          </a:p>
        </p:txBody>
      </p:sp>
      <p:sp>
        <p:nvSpPr>
          <p:cNvPr id="15" name="椭圆 14"/>
          <p:cNvSpPr/>
          <p:nvPr/>
        </p:nvSpPr>
        <p:spPr>
          <a:xfrm>
            <a:off x="8570932" y="2339798"/>
            <a:ext cx="2178404" cy="21784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>
            <a:extLst>
              <a:ext uri="{FF2B5EF4-FFF2-40B4-BE49-F238E27FC236}">
                <a16:creationId xmlns:a16="http://schemas.microsoft.com/office/drawing/2014/main" id="{6BC198A1-8CD5-46E9-8C06-2A441968871A}"/>
              </a:ext>
            </a:extLst>
          </p:cNvPr>
          <p:cNvSpPr txBox="1"/>
          <p:nvPr/>
        </p:nvSpPr>
        <p:spPr>
          <a:xfrm>
            <a:off x="8825563" y="2890391"/>
            <a:ext cx="1669143" cy="113877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spc="300" dirty="0">
                <a:solidFill>
                  <a:schemeClr val="bg1"/>
                </a:solidFill>
                <a:latin typeface="+mj-lt"/>
              </a:rPr>
              <a:t>212GB</a:t>
            </a:r>
          </a:p>
          <a:p>
            <a:pPr algn="ctr"/>
            <a:r>
              <a:rPr lang="en-US" altLang="zh-CN" spc="300" dirty="0">
                <a:solidFill>
                  <a:schemeClr val="bg1"/>
                </a:solidFill>
              </a:rPr>
              <a:t>of total data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0A251DB6-9B00-4A59-A96A-23592ED11450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We examined stack overflow community data generated during the past 10 years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DCD1B-F402-4763-9D32-A3C7F647DEBD}"/>
              </a:ext>
            </a:extLst>
          </p:cNvPr>
          <p:cNvSpPr/>
          <p:nvPr/>
        </p:nvSpPr>
        <p:spPr>
          <a:xfrm>
            <a:off x="8367676" y="4583161"/>
            <a:ext cx="282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/>
              <a:t>Working data scaled down to about 26GB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45E0CF-F3AD-4171-87F7-E63446C558BB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C8FE58-7F24-4497-BFB0-DF5C04BD3D43}"/>
              </a:ext>
            </a:extLst>
          </p:cNvPr>
          <p:cNvSpPr/>
          <p:nvPr/>
        </p:nvSpPr>
        <p:spPr>
          <a:xfrm>
            <a:off x="258620" y="19496"/>
            <a:ext cx="2218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Project findings: descriptive</a:t>
            </a:r>
          </a:p>
        </p:txBody>
      </p:sp>
    </p:spTree>
    <p:extLst>
      <p:ext uri="{BB962C8B-B14F-4D97-AF65-F5344CB8AC3E}">
        <p14:creationId xmlns:p14="http://schemas.microsoft.com/office/powerpoint/2010/main" val="199817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8285635" y="1795719"/>
            <a:ext cx="33584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Sustained growth in number of questions posted about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300K questions posted about Python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also growing, but with smallest relative volume (about 60K)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other languages, including computer science (Java, C) and web programming (JavaScript, HTML) with decreasing volume by 2016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0238ACF-8013-4C7C-B2D1-463234007C80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3"/>
                </a:solidFill>
                <a:latin typeface="+mj-lt"/>
              </a:rPr>
              <a:t>What we found: </a:t>
            </a:r>
            <a:r>
              <a:rPr lang="en-US" sz="3200" dirty="0">
                <a:latin typeface="+mj-lt"/>
              </a:rPr>
              <a:t>Python emerges as the fastest growing language based on question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661E2-987F-4D53-8FE3-B17CD31C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1" y="1685760"/>
            <a:ext cx="7543799" cy="471487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E6522-B1A7-499E-B69D-AB90979486A3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7589A2-CFED-4285-858A-C82AD8679F05}"/>
              </a:ext>
            </a:extLst>
          </p:cNvPr>
          <p:cNvSpPr/>
          <p:nvPr/>
        </p:nvSpPr>
        <p:spPr>
          <a:xfrm>
            <a:off x="258620" y="19496"/>
            <a:ext cx="2824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Project findings: descriptive insights</a:t>
            </a:r>
          </a:p>
        </p:txBody>
      </p:sp>
    </p:spTree>
    <p:extLst>
      <p:ext uri="{BB962C8B-B14F-4D97-AF65-F5344CB8AC3E}">
        <p14:creationId xmlns:p14="http://schemas.microsoft.com/office/powerpoint/2010/main" val="12636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0238ACF-8013-4C7C-B2D1-463234007C80}"/>
              </a:ext>
            </a:extLst>
          </p:cNvPr>
          <p:cNvSpPr txBox="1">
            <a:spLocks/>
          </p:cNvSpPr>
          <p:nvPr/>
        </p:nvSpPr>
        <p:spPr>
          <a:xfrm>
            <a:off x="486137" y="344104"/>
            <a:ext cx="11157995" cy="792605"/>
          </a:xfr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3"/>
                </a:solidFill>
                <a:latin typeface="+mj-lt"/>
              </a:rPr>
              <a:t>What we found: </a:t>
            </a:r>
            <a:r>
              <a:rPr lang="en-US" sz="3200" dirty="0">
                <a:latin typeface="+mj-lt"/>
              </a:rPr>
              <a:t>While Python leads in questions asked, R leads in percentage of question upvotes and average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499AF-F46A-48CA-8EAA-BC241BEF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31" y="1402311"/>
            <a:ext cx="9648463" cy="5262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AB3CA-0F6E-4D3C-A480-46D3D3A56BC6}"/>
              </a:ext>
            </a:extLst>
          </p:cNvPr>
          <p:cNvSpPr txBox="1"/>
          <p:nvPr/>
        </p:nvSpPr>
        <p:spPr>
          <a:xfrm>
            <a:off x="64797" y="48860"/>
            <a:ext cx="246888" cy="24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txBody>
          <a:bodyPr wrap="square" lIns="45720" rIns="45720" rtlCol="0" anchor="ctr" anchorCtr="0"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0E6ED-F793-4E3B-8FFE-E40523D59AC5}"/>
              </a:ext>
            </a:extLst>
          </p:cNvPr>
          <p:cNvSpPr/>
          <p:nvPr/>
        </p:nvSpPr>
        <p:spPr>
          <a:xfrm>
            <a:off x="258620" y="19496"/>
            <a:ext cx="2824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Project findings: descriptive insights</a:t>
            </a:r>
          </a:p>
        </p:txBody>
      </p:sp>
    </p:spTree>
    <p:extLst>
      <p:ext uri="{BB962C8B-B14F-4D97-AF65-F5344CB8AC3E}">
        <p14:creationId xmlns:p14="http://schemas.microsoft.com/office/powerpoint/2010/main" val="17903741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tackOverflow">
      <a:dk1>
        <a:sysClr val="windowText" lastClr="000000"/>
      </a:dk1>
      <a:lt1>
        <a:sysClr val="window" lastClr="FFFFFF"/>
      </a:lt1>
      <a:dk2>
        <a:srgbClr val="2176C5"/>
      </a:dk2>
      <a:lt2>
        <a:srgbClr val="F2F2F2"/>
      </a:lt2>
      <a:accent1>
        <a:srgbClr val="509CE2"/>
      </a:accent1>
      <a:accent2>
        <a:srgbClr val="92C1ED"/>
      </a:accent2>
      <a:accent3>
        <a:srgbClr val="EA7F3B"/>
      </a:accent3>
      <a:accent4>
        <a:srgbClr val="EE965E"/>
      </a:accent4>
      <a:accent5>
        <a:srgbClr val="195C99"/>
      </a:accent5>
      <a:accent6>
        <a:srgbClr val="CBCBCB"/>
      </a:accent6>
      <a:hlink>
        <a:srgbClr val="000000"/>
      </a:hlink>
      <a:folHlink>
        <a:srgbClr val="000000"/>
      </a:folHlink>
    </a:clrScheme>
    <a:fontScheme name="Trial">
      <a:majorFont>
        <a:latin typeface="Abadi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StackOverflow">
      <a:dk1>
        <a:sysClr val="windowText" lastClr="000000"/>
      </a:dk1>
      <a:lt1>
        <a:sysClr val="window" lastClr="FFFFFF"/>
      </a:lt1>
      <a:dk2>
        <a:srgbClr val="2176C5"/>
      </a:dk2>
      <a:lt2>
        <a:srgbClr val="F2F2F2"/>
      </a:lt2>
      <a:accent1>
        <a:srgbClr val="509CE2"/>
      </a:accent1>
      <a:accent2>
        <a:srgbClr val="92C1ED"/>
      </a:accent2>
      <a:accent3>
        <a:srgbClr val="EA7F3B"/>
      </a:accent3>
      <a:accent4>
        <a:srgbClr val="EE965E"/>
      </a:accent4>
      <a:accent5>
        <a:srgbClr val="195C99"/>
      </a:accent5>
      <a:accent6>
        <a:srgbClr val="CBCBCB"/>
      </a:accent6>
      <a:hlink>
        <a:srgbClr val="000000"/>
      </a:hlink>
      <a:folHlink>
        <a:srgbClr val="000000"/>
      </a:folHlink>
    </a:clrScheme>
    <a:fontScheme name="Trial">
      <a:majorFont>
        <a:latin typeface="Abadi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StackOverflow">
      <a:dk1>
        <a:sysClr val="windowText" lastClr="000000"/>
      </a:dk1>
      <a:lt1>
        <a:sysClr val="window" lastClr="FFFFFF"/>
      </a:lt1>
      <a:dk2>
        <a:srgbClr val="2176C5"/>
      </a:dk2>
      <a:lt2>
        <a:srgbClr val="F2F2F2"/>
      </a:lt2>
      <a:accent1>
        <a:srgbClr val="509CE2"/>
      </a:accent1>
      <a:accent2>
        <a:srgbClr val="92C1ED"/>
      </a:accent2>
      <a:accent3>
        <a:srgbClr val="EA7F3B"/>
      </a:accent3>
      <a:accent4>
        <a:srgbClr val="EE965E"/>
      </a:accent4>
      <a:accent5>
        <a:srgbClr val="195C99"/>
      </a:accent5>
      <a:accent6>
        <a:srgbClr val="CBCBCB"/>
      </a:accent6>
      <a:hlink>
        <a:srgbClr val="000000"/>
      </a:hlink>
      <a:folHlink>
        <a:srgbClr val="000000"/>
      </a:folHlink>
    </a:clrScheme>
    <a:fontScheme name="Trial">
      <a:majorFont>
        <a:latin typeface="Abadi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1181</Words>
  <Application>Microsoft Office PowerPoint</Application>
  <PresentationFormat>Widescreen</PresentationFormat>
  <Paragraphs>297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Roboto</vt:lpstr>
      <vt:lpstr>Abadi</vt:lpstr>
      <vt:lpstr>Arial</vt:lpstr>
      <vt:lpstr>Calibri</vt:lpstr>
      <vt:lpstr>Candara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Xu, Sharon</cp:lastModifiedBy>
  <cp:revision>167</cp:revision>
  <dcterms:created xsi:type="dcterms:W3CDTF">2018-04-24T17:14:44Z</dcterms:created>
  <dcterms:modified xsi:type="dcterms:W3CDTF">2019-02-18T13:20:04Z</dcterms:modified>
</cp:coreProperties>
</file>