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062400" cy="32004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Tahoma" panose="020B060403050404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4BD5B4-DF8A-4296-95FC-0D5C23B7E0C1}">
  <a:tblStyle styleId="{CD4BD5B4-DF8A-4296-95FC-0D5C23B7E0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-1168" y="-1324"/>
      </p:cViewPr>
      <p:guideLst>
        <p:guide orient="horz" pos="10080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1246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Equi-test  Balance Manager (EBM) --</a:t>
            </a:r>
            <a:endParaRPr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Bruininks-Oseretsky (BOT-2) --</a:t>
            </a:r>
            <a:endParaRPr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Foot Posture Index (FPI-6) -- </a:t>
            </a:r>
            <a:endParaRPr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Ankle passive range of motion (PROM) --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what it is on top of picture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bottom of picture =  analysis i.e. “of degree of supination/pronation”, “position of foot in quiet stance” for FPI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TABLE FOR DATA: row for each subject, column for FPI score L/R, PROM L/R, BOT-2 score 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other area for details about balance manager data/subtests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PROM: No subjects demonstrated 10 degrees bilaterally, 2 unable to get to neutral (brief verbal comment, can be bullets)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Copy references over directly from abstract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turn in  by 11/9...ish (12th is hard deadline)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she has to print it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EBM data is a strategy issue, not so much an impairment issue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there are impairments present, (intact sensory-wise) but strategy is poor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shortness in gastroc impacts ability to stay in stance on adaptive test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there is an impairment level issue (not strong enough to keep them upright), but the main issue is strategic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for latency pic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use 1 and 2A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LOS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use 2A and 3 and 5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Sensory Analysis</a:t>
            </a:r>
            <a:endParaRPr sz="800"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also add a picture of the SOT graph with all 6 conditions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show a range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2A and 3</a:t>
            </a:r>
            <a:endParaRPr sz="800"/>
          </a:p>
          <a:p>
            <a: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-US" sz="800"/>
              <a:t>put sensory analysis right next to these for 2A and 3</a:t>
            </a:r>
            <a:endParaRPr sz="8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For submission: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make Dr. GB presenting author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primary topic: ITW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secondary topic: Balance control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by Friday 5pm (submit it in morning)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Key words: balance, children, ITW, gait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Dept: PT Dept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Tests and measures: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a separate section for balance manager 1st*** → dividied into SOT, MT, AT, LOS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1 table for each with scores from BOT-2, FPI, and PROM 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/>
              <a:t>*do it all in teh same order….talk about balance manager 1st in each section, followed by BOT, etc etc etc </a:t>
            </a:r>
            <a:endParaRPr sz="800"/>
          </a:p>
          <a:p>
            <a:pPr marL="0" lvl="0" indent="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References</a:t>
            </a:r>
            <a:endParaRPr sz="8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1.Engelbert, R., Gorter, JW., Uiterwaal, C., van de Putte, E., Helders, P. (2011) Idiopathic toe-walking in children, adolescents and young adults: a matter of local or generalised stiffness? </a:t>
            </a:r>
            <a:r>
              <a:rPr lang="en-US" sz="800" i="1">
                <a:solidFill>
                  <a:schemeClr val="dk1"/>
                </a:solidFill>
              </a:rPr>
              <a:t>BMC Musculoskeletal Disorders </a:t>
            </a:r>
            <a:r>
              <a:rPr lang="en-US" sz="800">
                <a:solidFill>
                  <a:schemeClr val="dk1"/>
                </a:solidFill>
              </a:rPr>
              <a:t>12:61. 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2. Shulman, LH., Sala, D.A., Chu, MLY, McCaul, PR., Sandler, BJ. (1997) Developmental implications of idiopathic toe walking</a:t>
            </a:r>
            <a:r>
              <a:rPr lang="en-US" sz="800" i="1">
                <a:solidFill>
                  <a:schemeClr val="dk1"/>
                </a:solidFill>
              </a:rPr>
              <a:t>. J Pediatr</a:t>
            </a:r>
            <a:r>
              <a:rPr lang="en-US" sz="800">
                <a:solidFill>
                  <a:schemeClr val="dk1"/>
                </a:solidFill>
              </a:rPr>
              <a:t> 130: 541-6.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3. Williams, CM., Tinley, P., Curtin, M., Wakefield, and Nielsen, S. (2014) Is Idiopathic Toe Walking Really Idiopathic? The Motor Skills and Sensory Processing Abilities Associated With Idiopathic Toe Walking Gait.</a:t>
            </a:r>
            <a:r>
              <a:rPr lang="en-US" sz="800" i="1">
                <a:solidFill>
                  <a:schemeClr val="dk1"/>
                </a:solidFill>
              </a:rPr>
              <a:t> Journal of Child Neurology </a:t>
            </a:r>
            <a:r>
              <a:rPr lang="en-US" sz="800">
                <a:solidFill>
                  <a:schemeClr val="dk1"/>
                </a:solidFill>
              </a:rPr>
              <a:t>29(1): 71-8 7: 409-433.</a:t>
            </a:r>
            <a:endParaRPr sz="80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85800"/>
            <a:ext cx="4505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15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103438" y="1281113"/>
            <a:ext cx="378555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0470356" y="-899319"/>
            <a:ext cx="21121688" cy="378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1168400" algn="l">
              <a:lnSpc>
                <a:spcPct val="100000"/>
              </a:lnSpc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541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Char char="–"/>
              <a:defRPr sz="1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–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1573331" y="10203657"/>
            <a:ext cx="27308175" cy="946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569369" y="815183"/>
            <a:ext cx="27308175" cy="2824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1168400" algn="l">
              <a:lnSpc>
                <a:spcPct val="100000"/>
              </a:lnSpc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541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Char char="–"/>
              <a:defRPr sz="1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–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54363" y="9942513"/>
            <a:ext cx="35753675" cy="685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308725" y="18135600"/>
            <a:ext cx="29444950" cy="8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None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 sz="1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None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103438" y="1281113"/>
            <a:ext cx="378555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103438" y="7467600"/>
            <a:ext cx="37855525" cy="211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1168400" algn="l">
              <a:lnSpc>
                <a:spcPct val="100000"/>
              </a:lnSpc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541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Char char="–"/>
              <a:defRPr sz="1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–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915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322638" y="20566063"/>
            <a:ext cx="35753675" cy="635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322638" y="13565188"/>
            <a:ext cx="35753675" cy="700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103438" y="1281113"/>
            <a:ext cx="378555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103438" y="7467600"/>
            <a:ext cx="18851562" cy="211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1107400" y="7467600"/>
            <a:ext cx="18851563" cy="211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103438" y="1281113"/>
            <a:ext cx="378555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103438" y="7164388"/>
            <a:ext cx="18584862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103438" y="10148888"/>
            <a:ext cx="18584862" cy="18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1367750" y="7164388"/>
            <a:ext cx="18591213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1367750" y="10148888"/>
            <a:ext cx="18591213" cy="18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103438" y="1281113"/>
            <a:ext cx="378555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03438" y="1274763"/>
            <a:ext cx="13838237" cy="54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6444913" y="1274763"/>
            <a:ext cx="23514050" cy="2731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103438" y="6697663"/>
            <a:ext cx="13838237" cy="2189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243888" y="22402800"/>
            <a:ext cx="25238076" cy="264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8243888" y="2859088"/>
            <a:ext cx="25238076" cy="1920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243888" y="25047575"/>
            <a:ext cx="25238076" cy="37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03438" y="1281113"/>
            <a:ext cx="378555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03438" y="7467600"/>
            <a:ext cx="37855525" cy="211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L="457200" marR="0" lvl="0" indent="-1168400" algn="l" rtl="0">
              <a:lnSpc>
                <a:spcPct val="100000"/>
              </a:lnSpc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541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Char char="–"/>
              <a:defRPr sz="1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 rtl="0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915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–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915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915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915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915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915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Char char="»"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1034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4371638" y="29144913"/>
            <a:ext cx="133191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0145038" y="29144913"/>
            <a:ext cx="9813925" cy="2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25" tIns="211600" rIns="423225" bIns="2116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233350" y="620538"/>
            <a:ext cx="29338500" cy="4173375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3"/>
          <p:cNvSpPr/>
          <p:nvPr/>
        </p:nvSpPr>
        <p:spPr>
          <a:xfrm>
            <a:off x="32461200" y="5582700"/>
            <a:ext cx="9372600" cy="25506900"/>
          </a:xfrm>
          <a:prstGeom prst="rect">
            <a:avLst/>
          </a:prstGeom>
          <a:noFill/>
          <a:ln w="38100" cap="flat" cmpd="sng">
            <a:solidFill>
              <a:srgbClr val="4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2537400" y="5767209"/>
            <a:ext cx="9296400" cy="25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4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3600"/>
            </a:pPr>
            <a:r>
              <a:rPr lang="en-US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Conclusion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 model performed better in classifying than the K-Means clustering method, and data did not have to be pre-processed to get a high accuracy score.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clustering provided results that were easier to understand graphically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SzPts val="3600"/>
            </a:pPr>
            <a:r>
              <a:rPr lang="en-US" sz="4000" b="1" u="sng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Relevance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4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earable sensors should be integrated with machine learning/deep learning algorithms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r>
              <a:rPr lang="en-US" sz="4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capability to transform current on-going therapy methods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Wearable sensors that can classify movement can be used to monitor patients longitudinally for their improvements in </a:t>
            </a:r>
            <a:r>
              <a:rPr lang="en-US" sz="400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gait.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lang="en-US" sz="4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novel techniques can also be applied to help estimate the efficacy of treatment in patients</a:t>
            </a:r>
            <a:endParaRPr lang="en-US" sz="40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SzPts val="3600"/>
            </a:pPr>
            <a:endParaRPr lang="en-US" sz="40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SzPts val="3600"/>
            </a:pPr>
            <a:endParaRPr sz="4000" i="0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Acknowledgements</a:t>
            </a:r>
            <a:endParaRPr sz="40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Thank </a:t>
            </a:r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to the CHOC Foundation and the 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Kay Family foundation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 subjects for this research and for their continual support in the medical field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800"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References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1. 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Dietz F, </a:t>
            </a:r>
            <a:r>
              <a:rPr lang="en-US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Khunsree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S. Idiopathic Toe Walking: To Treat or Not to Treat, That is the Question. </a:t>
            </a:r>
            <a:r>
              <a:rPr lang="en-US" i="1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Iowa </a:t>
            </a:r>
            <a:r>
              <a:rPr lang="en-US" i="1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Orthop</a:t>
            </a:r>
            <a:r>
              <a:rPr lang="en-US" i="1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2012;32:184-188. </a:t>
            </a:r>
            <a:endParaRPr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Eiff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MP, Steiner E, </a:t>
            </a:r>
            <a:r>
              <a:rPr lang="en-US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Judkins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DZ. What is the appropriate evaluation and treatment of children who are “toe walkers”? </a:t>
            </a:r>
            <a:r>
              <a:rPr lang="en-US" i="1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 </a:t>
            </a:r>
            <a:r>
              <a:rPr lang="en-US" i="1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</a:t>
            </a:r>
            <a:r>
              <a:rPr lang="en-US" i="1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2006;55(5):447-450. </a:t>
            </a:r>
            <a:endParaRPr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0106400" y="5582700"/>
            <a:ext cx="21842100" cy="25506900"/>
          </a:xfrm>
          <a:prstGeom prst="rect">
            <a:avLst/>
          </a:prstGeom>
          <a:noFill/>
          <a:ln w="38100" cap="flat" cmpd="sng">
            <a:solidFill>
              <a:srgbClr val="4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57200" y="5582700"/>
            <a:ext cx="9144000" cy="13031871"/>
          </a:xfrm>
          <a:prstGeom prst="rect">
            <a:avLst/>
          </a:prstGeom>
          <a:noFill/>
          <a:ln w="38100" cap="flat" cmpd="sng">
            <a:solidFill>
              <a:srgbClr val="4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7200" y="5582850"/>
            <a:ext cx="9069000" cy="1166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dirty="0" smtClean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dirty="0" smtClean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endParaRPr lang="en-US" sz="36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3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b="0" i="0" u="none" strike="noStrike" cap="none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4000" b="1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Idiopathic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Toe-Walking (ITW)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–habitual walking on the balls of the feet</a:t>
            </a:r>
          </a:p>
          <a:p>
            <a:pPr marL="571500" indent="-5715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Estimated to occur in 7 to 24% of children</a:t>
            </a:r>
            <a:r>
              <a:rPr lang="en-US" sz="4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1,2</a:t>
            </a:r>
            <a:endParaRPr lang="en-US" sz="4000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oes not adopt normal heel-toe gait, and instead adopts toe-toe gait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Risk of falling increases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of developmental delays increase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21651686" y="11773233"/>
            <a:ext cx="9982200" cy="128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Table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sz="2000" b="1" i="0" u="none" strike="noStrike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. 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VIFs were calculated starting with 6 features.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feature was eliminated one by one until the VIF score was less than 5.  The remaining 3 features that were used to for k-means clustering were standard deviation, RMS, and kurtosis.</a:t>
            </a:r>
            <a:endParaRPr sz="1400"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5052000" y="990600"/>
            <a:ext cx="6096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4183" y="713450"/>
            <a:ext cx="6714817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 descr="http://soangra.com/wp-content/uploads/2017/05/NewLogoEditFinal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8844" r="70475" b="9074"/>
          <a:stretch/>
        </p:blipFill>
        <p:spPr bwMode="auto">
          <a:xfrm>
            <a:off x="639142" y="56945"/>
            <a:ext cx="3881250" cy="5046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9" name="Google Shape;89;p13"/>
          <p:cNvSpPr txBox="1"/>
          <p:nvPr/>
        </p:nvSpPr>
        <p:spPr>
          <a:xfrm>
            <a:off x="4624283" y="800109"/>
            <a:ext cx="29885100" cy="4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8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Wearable Sensor-based Gait Classification in Idiopathic Toe Walking Adolescents</a:t>
            </a:r>
            <a:endParaRPr sz="8000" b="1" i="0" u="none" strike="noStrike" cap="none" dirty="0">
              <a:solidFill>
                <a:srgbClr val="40008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Sharon Kim, Advisor: Dr. Rahul </a:t>
            </a:r>
            <a:r>
              <a:rPr lang="en-US" sz="60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Soangra</a:t>
            </a:r>
            <a:r>
              <a:rPr lang="en-US" sz="60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Dr. Marybeth Grant-</a:t>
            </a:r>
            <a:r>
              <a:rPr lang="en-US" sz="60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Beuttler</a:t>
            </a:r>
            <a:endParaRPr sz="60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7200" y="5604087"/>
            <a:ext cx="9144000" cy="94268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4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4A1C97B-E555-4FDB-A46B-E7913BD2559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9" b="10317"/>
          <a:stretch/>
        </p:blipFill>
        <p:spPr bwMode="auto">
          <a:xfrm>
            <a:off x="776503" y="7009315"/>
            <a:ext cx="8546197" cy="47639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19700" y="18966065"/>
            <a:ext cx="9144000" cy="94268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US" sz="4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Google Shape;90;p13"/>
          <p:cNvSpPr txBox="1"/>
          <p:nvPr/>
        </p:nvSpPr>
        <p:spPr>
          <a:xfrm>
            <a:off x="457200" y="20086440"/>
            <a:ext cx="9069000" cy="513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objective of this research was to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classification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to classify toe-toe walking vs. heel-toe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walking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an accurate model, the goal was to use the model to quantify the efficiency of intervention.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7100" y="25533486"/>
            <a:ext cx="9144000" cy="942682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sz="4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Google Shape;90;p13"/>
          <p:cNvSpPr txBox="1"/>
          <p:nvPr/>
        </p:nvSpPr>
        <p:spPr>
          <a:xfrm>
            <a:off x="494700" y="26648853"/>
            <a:ext cx="9069000" cy="403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Subjects –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adolescents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(13± 5 years) patients with idiopathic toe walking 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ea typeface="Tahoma" panose="020B0604030504040204" pitchFamily="34" charset="0"/>
              </a:rPr>
              <a:t>Participants wore inertial sensors at the L5-S1 joints to capture accelerometer and gyroscope data at a frequency of 100 Hz..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71" name="Google Shape;88;p13"/>
          <p:cNvSpPr/>
          <p:nvPr/>
        </p:nvSpPr>
        <p:spPr>
          <a:xfrm>
            <a:off x="494443" y="25533486"/>
            <a:ext cx="9144000" cy="5555964"/>
          </a:xfrm>
          <a:prstGeom prst="rect">
            <a:avLst/>
          </a:prstGeom>
          <a:noFill/>
          <a:ln w="38100" cap="flat" cmpd="sng">
            <a:solidFill>
              <a:srgbClr val="4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endParaRPr sz="8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88;p13"/>
          <p:cNvSpPr/>
          <p:nvPr/>
        </p:nvSpPr>
        <p:spPr>
          <a:xfrm>
            <a:off x="419700" y="18989222"/>
            <a:ext cx="9144000" cy="6232177"/>
          </a:xfrm>
          <a:prstGeom prst="rect">
            <a:avLst/>
          </a:prstGeom>
          <a:noFill/>
          <a:ln w="38100" cap="flat" cmpd="sng">
            <a:solidFill>
              <a:srgbClr val="4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r>
              <a:rPr lang="en-US" sz="83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125386" y="5602952"/>
            <a:ext cx="21823114" cy="848423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sz="4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Google Shape;90;p13"/>
          <p:cNvSpPr txBox="1"/>
          <p:nvPr/>
        </p:nvSpPr>
        <p:spPr>
          <a:xfrm>
            <a:off x="10068899" y="6555997"/>
            <a:ext cx="11582787" cy="76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600"/>
            </a:pPr>
            <a:r>
              <a:rPr lang="en-US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Clustering</a:t>
            </a:r>
          </a:p>
          <a:p>
            <a:pPr>
              <a:buSzPts val="3600"/>
            </a:pPr>
            <a:r>
              <a:rPr lang="en-US" sz="4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Truth data was first collected and used to train the model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Magnitude of the accelerometer &amp; magnitude of gyroscope were calculated and normalized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ean, standard deviation, covariance, root mean square(RMS), kurtosis, and skew were calculated 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Tested for multi-</a:t>
            </a:r>
            <a:r>
              <a:rPr lang="en-US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collinearity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through calculating the variance inflation factors (VIF)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eatures with the highest VIF were eliminated</a:t>
            </a:r>
          </a:p>
          <a:p>
            <a:pPr>
              <a:buSzPts val="3600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SzPts val="3600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>
              <a:latin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0" name="Picture 79"/>
          <p:cNvPicPr/>
          <p:nvPr/>
        </p:nvPicPr>
        <p:blipFill rotWithShape="1">
          <a:blip r:embed="rId6"/>
          <a:srcRect l="39053" t="26299" r="21890" b="18153"/>
          <a:stretch/>
        </p:blipFill>
        <p:spPr bwMode="auto">
          <a:xfrm>
            <a:off x="10479000" y="14302604"/>
            <a:ext cx="10386535" cy="6532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Picture 80"/>
          <p:cNvPicPr/>
          <p:nvPr/>
        </p:nvPicPr>
        <p:blipFill rotWithShape="1">
          <a:blip r:embed="rId7"/>
          <a:srcRect l="25680" t="22932" r="33603" b="20254"/>
          <a:stretch/>
        </p:blipFill>
        <p:spPr bwMode="auto">
          <a:xfrm>
            <a:off x="21185186" y="21149708"/>
            <a:ext cx="9792386" cy="7684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42398"/>
              </p:ext>
            </p:extLst>
          </p:nvPr>
        </p:nvGraphicFramePr>
        <p:xfrm>
          <a:off x="21727886" y="7994790"/>
          <a:ext cx="9999906" cy="3583725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66651"/>
                <a:gridCol w="1666651"/>
                <a:gridCol w="1666651"/>
                <a:gridCol w="1666651"/>
                <a:gridCol w="1666651"/>
                <a:gridCol w="1666651"/>
              </a:tblGrid>
              <a:tr h="71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Cov</a:t>
                      </a:r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Skew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St.</a:t>
                      </a:r>
                      <a:r>
                        <a:rPr lang="en-US" sz="28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RMS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Kurtosis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71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2615.8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39.1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7.9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398.4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4435.8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7.0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71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38.8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7.5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28.0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6.7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6.6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71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7.2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4.7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4.5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6.3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71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3.8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3.8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1.1</a:t>
                      </a: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" name="Google Shape;90;p13"/>
          <p:cNvSpPr txBox="1"/>
          <p:nvPr/>
        </p:nvSpPr>
        <p:spPr>
          <a:xfrm>
            <a:off x="21651686" y="14266987"/>
            <a:ext cx="10296814" cy="656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600"/>
            </a:pPr>
            <a:r>
              <a:rPr lang="en-US" sz="4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 Performance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Remaining features after VIF elimination were standard deviation, RMS and kurtosis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score: 82%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Specificity score: 83%</a:t>
            </a:r>
          </a:p>
          <a:p>
            <a:pPr marL="571500" indent="-571500">
              <a:buSzPts val="36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ensitivity score: 86%.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Google Shape;90;p13"/>
          <p:cNvSpPr txBox="1"/>
          <p:nvPr/>
        </p:nvSpPr>
        <p:spPr>
          <a:xfrm>
            <a:off x="10106400" y="21042716"/>
            <a:ext cx="10296814" cy="560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600"/>
            </a:pPr>
            <a:r>
              <a:rPr lang="en-US" sz="4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LSTM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Long short term memory (LSTM) model performed best when it was built for an individual person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graph displays the performance of the model. 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raining score: 99.5%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rediction score: 94.3%.</a:t>
            </a:r>
          </a:p>
        </p:txBody>
      </p:sp>
      <p:pic>
        <p:nvPicPr>
          <p:cNvPr id="144" name="Picture 143"/>
          <p:cNvPicPr/>
          <p:nvPr/>
        </p:nvPicPr>
        <p:blipFill rotWithShape="1">
          <a:blip r:embed="rId8"/>
          <a:srcRect l="23906" t="36818" r="22358" b="24675"/>
          <a:stretch/>
        </p:blipFill>
        <p:spPr bwMode="auto">
          <a:xfrm>
            <a:off x="10277497" y="26463411"/>
            <a:ext cx="10472389" cy="4221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5" name="Rectangle 144"/>
          <p:cNvSpPr/>
          <p:nvPr/>
        </p:nvSpPr>
        <p:spPr>
          <a:xfrm>
            <a:off x="32461200" y="5582550"/>
            <a:ext cx="9372600" cy="830226"/>
          </a:xfrm>
          <a:prstGeom prst="rect">
            <a:avLst/>
          </a:prstGeom>
          <a:solidFill>
            <a:schemeClr val="tx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sz="4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1031</Words>
  <Application>Microsoft Office PowerPoint</Application>
  <PresentationFormat>Custom</PresentationFormat>
  <Paragraphs>149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Helvetica Neue</vt:lpstr>
      <vt:lpstr>Tahoma</vt:lpstr>
      <vt:lpstr>Default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Kim</dc:creator>
  <cp:lastModifiedBy>Sharon Kim</cp:lastModifiedBy>
  <cp:revision>21</cp:revision>
  <dcterms:modified xsi:type="dcterms:W3CDTF">2018-11-29T03:20:39Z</dcterms:modified>
</cp:coreProperties>
</file>