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36D036-408C-F2C4-BC1B-5B4444B4A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Annexure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6D166-85D0-11F0-0366-54598A0029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492AA-ED86-4180-91DD-C28E77C2E7A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F557-2E93-960D-C9A3-D3915823D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Annexure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6C83B-AB69-3887-7614-41057A345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5CF08-AD0E-442D-9935-8760F617F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4247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Annexure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2DD6-5313-4536-B702-9E702D68150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Annexure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9536-94B4-418F-A0B2-301FD6FFF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36937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58A-964C-4DC6-B8D1-33EE8DA6CD01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69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949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7239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52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858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3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3D1-F3EB-4442-A386-FB34BD43926E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3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77A8-0FA3-4294-8EBB-0A8AB9B0960A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B3C-109F-4DDD-8370-86A103951F92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F463-22CB-4A71-94E7-7E522F39E954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83B-663D-462D-ABA4-754209D10B37}" type="datetime1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0A-224A-42D8-AF19-01551C7D3E72}" type="datetime1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846F-4E38-4811-A35D-A90DA4DDCE3E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57E3-D71D-4B97-89D0-11EDB3BFFD66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33E-7751-4E79-964D-D011C47B7344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A0B-A44D-4F79-A840-EE31874E624B}" type="datetime1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65FE11-127F-4D5C-B2AC-7EC2817E2FAB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34DF-09A1-4C04-B658-E7AA0803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8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A3E5-354D-DFBE-A6EA-2992CB7E5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Sustainable Growth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9EA1-D247-9EDD-F2AE-905A5DEA7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Bahnschrift" panose="020B0502040204020203" pitchFamily="34" charset="0"/>
              </a:rPr>
              <a:t>Analysis of World Economic Indicators to find the factors that lead to sustainable growth in the per capita income of a country</a:t>
            </a:r>
          </a:p>
        </p:txBody>
      </p:sp>
    </p:spTree>
    <p:extLst>
      <p:ext uri="{BB962C8B-B14F-4D97-AF65-F5344CB8AC3E}">
        <p14:creationId xmlns:p14="http://schemas.microsoft.com/office/powerpoint/2010/main" val="321853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C4BE-89F2-B340-7230-3CAF4F0DF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World Economic data from the year 2000 to 2012 was analysed.</a:t>
            </a:r>
          </a:p>
          <a:p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The key takeaway is that there is a very strong correlation between the </a:t>
            </a:r>
            <a:r>
              <a:rPr lang="en-IN" sz="41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health expenditure per capita</a:t>
            </a:r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of a country and its GDP.</a:t>
            </a:r>
          </a:p>
          <a:p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Another important factor affecting GDP growth is the </a:t>
            </a:r>
            <a:r>
              <a:rPr lang="en-IN" sz="41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Ease of doing business </a:t>
            </a:r>
            <a:r>
              <a:rPr lang="en-IN" sz="4100" b="1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(rank)</a:t>
            </a:r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of a country. It is negatively correlated, which means that the probability of a country becoming economically prosperous is directly related to how easy it is to do business there.</a:t>
            </a:r>
          </a:p>
          <a:p>
            <a:r>
              <a:rPr lang="en-IN" sz="41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International travel </a:t>
            </a:r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and </a:t>
            </a:r>
            <a:r>
              <a:rPr lang="en-IN" sz="41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internet usage </a:t>
            </a:r>
            <a:r>
              <a:rPr lang="en-IN" sz="4100" dirty="0">
                <a:latin typeface="Aptos Display" panose="020B0004020202020204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among citizens have a strong correlation with GDP Per Capita, which implies that both increase with an increase in the spending power of the citizens.</a:t>
            </a:r>
          </a:p>
          <a:p>
            <a:endParaRPr lang="en-IN" sz="20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EAE6-DB8C-8A56-6EC3-4B3F000EE1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Urban population </a:t>
            </a:r>
            <a:r>
              <a:rPr lang="en-IN" sz="4000" dirty="0">
                <a:latin typeface="Aptos Display" panose="020B0004020202020204" pitchFamily="34" charset="0"/>
              </a:rPr>
              <a:t>and GDP Per Capita are positively correlated, which means that having more urban spaces may positively impact economic development.</a:t>
            </a:r>
          </a:p>
          <a:p>
            <a:r>
              <a:rPr lang="en-IN" sz="4000" dirty="0">
                <a:latin typeface="Aptos Display" panose="020B0004020202020204" pitchFamily="34" charset="0"/>
              </a:rPr>
              <a:t>Other factors like 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energy usage,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CO2 emissions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life expectancy </a:t>
            </a:r>
            <a:r>
              <a:rPr lang="en-IN" sz="4000" dirty="0">
                <a:latin typeface="Aptos Display" panose="020B0004020202020204" pitchFamily="34" charset="0"/>
              </a:rPr>
              <a:t>and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mobile usage </a:t>
            </a:r>
            <a:r>
              <a:rPr lang="en-IN" sz="4000" dirty="0">
                <a:latin typeface="Aptos Display" panose="020B0004020202020204" pitchFamily="34" charset="0"/>
              </a:rPr>
              <a:t>increase with an increase in GDP, while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infant mortality rates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 </a:t>
            </a:r>
            <a:r>
              <a:rPr lang="en-IN" sz="4000" dirty="0">
                <a:latin typeface="Aptos Display" panose="020B0004020202020204" pitchFamily="34" charset="0"/>
              </a:rPr>
              <a:t>decrease with increase in GDP.</a:t>
            </a:r>
          </a:p>
          <a:p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Health expenditure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 </a:t>
            </a:r>
            <a:r>
              <a:rPr lang="en-IN" sz="4000" dirty="0">
                <a:latin typeface="Aptos Display" panose="020B0004020202020204" pitchFamily="34" charset="0"/>
              </a:rPr>
              <a:t>as a percentage of GDP seems to remain constant with a slight positive correlation with increase in GDP per capita.</a:t>
            </a:r>
          </a:p>
          <a:p>
            <a:r>
              <a:rPr lang="en-IN" sz="4000" dirty="0">
                <a:latin typeface="Aptos Display" panose="020B0004020202020204" pitchFamily="34" charset="0"/>
              </a:rPr>
              <a:t>Factors 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like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international tourists 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visiting the country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, birth rates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central bank interest rates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total population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days to start a business, business tax rates</a:t>
            </a:r>
            <a:r>
              <a:rPr lang="en-IN" sz="4000" dirty="0">
                <a:latin typeface="Aptos Display" panose="020B0004020202020204" pitchFamily="34" charset="0"/>
              </a:rPr>
              <a:t> and</a:t>
            </a:r>
            <a:r>
              <a:rPr lang="en-IN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 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hours to do taxes </a:t>
            </a:r>
            <a:r>
              <a:rPr lang="en-IN" sz="4000" dirty="0">
                <a:latin typeface="Aptos Display" panose="020B0004020202020204" pitchFamily="34" charset="0"/>
              </a:rPr>
              <a:t>are weakly correlated with GDP Per Capita. </a:t>
            </a:r>
          </a:p>
          <a:p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890A0B-B438-F1B9-9CB8-AC0A5932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86150" y="370639"/>
            <a:ext cx="3859795" cy="231024"/>
          </a:xfrm>
        </p:spPr>
        <p:txBody>
          <a:bodyPr/>
          <a:lstStyle/>
          <a:p>
            <a:r>
              <a:rPr lang="en-IN" sz="1600" b="1" dirty="0">
                <a:latin typeface="Aptos Display" panose="020B0004020202020204" pitchFamily="34" charset="0"/>
              </a:rPr>
              <a:t>Executive Summary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7CEF55-A76E-BB0F-1F41-4AB7EAF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2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979EB-2C55-CC91-3B88-13D14EAD4B94}"/>
              </a:ext>
            </a:extLst>
          </p:cNvPr>
          <p:cNvSpPr txBox="1"/>
          <p:nvPr/>
        </p:nvSpPr>
        <p:spPr>
          <a:xfrm>
            <a:off x="914400" y="1183341"/>
            <a:ext cx="946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Factors Affecting the Sustainable growth of a country</a:t>
            </a:r>
          </a:p>
        </p:txBody>
      </p:sp>
    </p:spTree>
    <p:extLst>
      <p:ext uri="{BB962C8B-B14F-4D97-AF65-F5344CB8AC3E}">
        <p14:creationId xmlns:p14="http://schemas.microsoft.com/office/powerpoint/2010/main" val="9715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3BD6-E7ED-9B0A-6615-047DDD6C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/>
              <a:t>Annexure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232DB2-4824-F4DF-F445-E9CCDA9BDFF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3071"/>
            <a:ext cx="5181600" cy="32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05C7-68ED-3575-B3EC-FD35B1A3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4DF-09A1-4C04-B658-E7AA0803776F}" type="slidenum">
              <a:rPr lang="en-IN" smtClean="0"/>
              <a:t>3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3FD75-D2DD-74E0-30BD-82B72BEB6C5D}"/>
              </a:ext>
            </a:extLst>
          </p:cNvPr>
          <p:cNvSpPr txBox="1"/>
          <p:nvPr/>
        </p:nvSpPr>
        <p:spPr>
          <a:xfrm>
            <a:off x="708211" y="1286552"/>
            <a:ext cx="94628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Factors Affecting the Sustainable growth of a country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458E8-0A73-E41C-DD27-9C63104C1853}"/>
              </a:ext>
            </a:extLst>
          </p:cNvPr>
          <p:cNvSpPr txBox="1"/>
          <p:nvPr/>
        </p:nvSpPr>
        <p:spPr>
          <a:xfrm>
            <a:off x="708211" y="1980211"/>
            <a:ext cx="4901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ptos Display" panose="020B0004020202020204" pitchFamily="34" charset="0"/>
              </a:rPr>
              <a:t>Health Expenditure Per Capita increases with increase</a:t>
            </a:r>
          </a:p>
          <a:p>
            <a:r>
              <a:rPr lang="en-IN" sz="1600" b="1" dirty="0">
                <a:latin typeface="Aptos Display" panose="020B0004020202020204" pitchFamily="34" charset="0"/>
              </a:rPr>
              <a:t> in GDP Per Capita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96B1E3-23C7-D1EE-D057-0F38DFB4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11" y="2643070"/>
            <a:ext cx="5181956" cy="32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211940-0745-42D9-1BD3-7EF928D3F232}"/>
              </a:ext>
            </a:extLst>
          </p:cNvPr>
          <p:cNvSpPr txBox="1"/>
          <p:nvPr/>
        </p:nvSpPr>
        <p:spPr>
          <a:xfrm>
            <a:off x="6459182" y="1980210"/>
            <a:ext cx="5225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ptos Display" panose="020B0004020202020204" pitchFamily="34" charset="0"/>
              </a:rPr>
              <a:t>Countries doing well in the Ease of doing business ranking </a:t>
            </a:r>
          </a:p>
          <a:p>
            <a:r>
              <a:rPr lang="en-IN" sz="1600" b="1" dirty="0">
                <a:latin typeface="Aptos Display" panose="020B0004020202020204" pitchFamily="34" charset="0"/>
              </a:rPr>
              <a:t>also does well in economic growth</a:t>
            </a:r>
          </a:p>
        </p:txBody>
      </p:sp>
    </p:spTree>
    <p:extLst>
      <p:ext uri="{BB962C8B-B14F-4D97-AF65-F5344CB8AC3E}">
        <p14:creationId xmlns:p14="http://schemas.microsoft.com/office/powerpoint/2010/main" val="414240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308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Bahnschrift</vt:lpstr>
      <vt:lpstr>Calibri</vt:lpstr>
      <vt:lpstr>Century Gothic</vt:lpstr>
      <vt:lpstr>Nirmala UI Semilight</vt:lpstr>
      <vt:lpstr>Wingdings 3</vt:lpstr>
      <vt:lpstr>Ion</vt:lpstr>
      <vt:lpstr>Sustainable Growth Factors</vt:lpstr>
      <vt:lpstr>PowerPoint Presentation</vt:lpstr>
      <vt:lpstr>Annexure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Growth Factors</dc:title>
  <dc:creator>Sharooq Farzeen A K</dc:creator>
  <cp:lastModifiedBy>Sharooq Farzeen A K</cp:lastModifiedBy>
  <cp:revision>5</cp:revision>
  <dcterms:created xsi:type="dcterms:W3CDTF">2023-09-03T10:38:38Z</dcterms:created>
  <dcterms:modified xsi:type="dcterms:W3CDTF">2023-09-03T15:08:45Z</dcterms:modified>
</cp:coreProperties>
</file>