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4" r:id="rId4"/>
    <p:sldId id="265" r:id="rId5"/>
    <p:sldId id="270" r:id="rId6"/>
    <p:sldId id="271" r:id="rId7"/>
    <p:sldId id="272" r:id="rId8"/>
    <p:sldId id="273" r:id="rId9"/>
    <p:sldId id="266" r:id="rId10"/>
  </p:sldIdLst>
  <p:sldSz cx="9144000" cy="5143500" type="screen16x9"/>
  <p:notesSz cx="6858000" cy="9144000"/>
  <p:custDataLst>
    <p:tags r:id="rId11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D00"/>
    <a:srgbClr val="C3D600"/>
    <a:srgbClr val="253746"/>
    <a:srgbClr val="69A3B9"/>
    <a:srgbClr val="7D7EAB"/>
    <a:srgbClr val="B42573"/>
    <a:srgbClr val="309DB5"/>
    <a:srgbClr val="242A75"/>
    <a:srgbClr val="5E5E5E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05F93-B371-4146-92EC-B04596A60F24}" v="849" dt="2018-09-04T20:13:37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9737" autoAdjust="0"/>
  </p:normalViewPr>
  <p:slideViewPr>
    <p:cSldViewPr snapToGrid="0" snapToObjects="1" showGuides="1">
      <p:cViewPr varScale="1">
        <p:scale>
          <a:sx n="215" d="100"/>
          <a:sy n="215" d="100"/>
        </p:scale>
        <p:origin x="18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Title -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519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AU" sz="90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500" b="0" baseline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  <p:pic>
        <p:nvPicPr>
          <p:cNvPr id="18" name="Espace réservé pour une image  9" descr="2014_Corporate_extract_pdf_tgc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75" b="10975"/>
          <a:stretch/>
        </p:blipFill>
        <p:spPr>
          <a:xfrm>
            <a:off x="5503984" y="-12701"/>
            <a:ext cx="3645397" cy="5176739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179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5" y="696542"/>
            <a:ext cx="8761933" cy="3934455"/>
          </a:xfrm>
        </p:spPr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64A02-EDFF-4BC8-915E-56EE105F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8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17739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919906" y="2579354"/>
            <a:ext cx="41062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60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This document may not be reproduced, modified, adapted, published, translated, in any way, in whole or in part or disclosed to a third party</a:t>
            </a:r>
            <a:r>
              <a:rPr lang="en-AU" sz="600" kern="1200" baseline="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600" kern="1200" noProof="0" dirty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without the prior written consent of Thales  -  © Thales  2017 All rights reserved</a:t>
            </a:r>
            <a:r>
              <a:rPr lang="en-AU" sz="600" noProof="0" dirty="0">
                <a:solidFill>
                  <a:srgbClr val="969696"/>
                </a:solidFill>
              </a:rPr>
              <a:t>.</a:t>
            </a:r>
            <a:endParaRPr lang="en-AU" sz="700" noProof="0" dirty="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smtClean="0">
                <a:solidFill>
                  <a:srgbClr val="333366"/>
                </a:solidFill>
              </a:rPr>
              <a:pPr algn="l"/>
              <a:t>‹N°›</a:t>
            </a:fld>
            <a:endParaRPr lang="fr-FR" sz="9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 userDrawn="1"/>
        </p:nvSpPr>
        <p:spPr bwMode="auto">
          <a:xfrm>
            <a:off x="-2341" y="-13581"/>
            <a:ext cx="180000" cy="575999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400" b="0" i="0" u="none" strike="noStrike" cap="none" normalizeH="0" baseline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2" name="Image 21" descr="logo_thales.png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26"/>
            <a:ext cx="1728000" cy="332309"/>
          </a:xfrm>
          <a:prstGeom prst="rect">
            <a:avLst/>
          </a:prstGeom>
        </p:spPr>
      </p:pic>
      <p:sp>
        <p:nvSpPr>
          <p:cNvPr id="23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en-US" sz="500" b="0" baseline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7" r:id="rId4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135731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7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Coding Dojo Big Data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02049" y="3134826"/>
            <a:ext cx="4918023" cy="307777"/>
          </a:xfrm>
        </p:spPr>
        <p:txBody>
          <a:bodyPr/>
          <a:lstStyle/>
          <a:p>
            <a:r>
              <a:rPr lang="fr-FR" dirty="0"/>
              <a:t>Session 3/8: Kafka </a:t>
            </a:r>
            <a:r>
              <a:rPr lang="fr-FR" dirty="0" err="1"/>
              <a:t>Connect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844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B5C839D-5789-491C-9641-DF9B6DA03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956" y="1430338"/>
            <a:ext cx="6010275" cy="2466975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B965970-F590-4B79-A29E-9D8C654D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moving… fast</a:t>
            </a:r>
          </a:p>
        </p:txBody>
      </p:sp>
    </p:spTree>
    <p:extLst>
      <p:ext uri="{BB962C8B-B14F-4D97-AF65-F5344CB8AC3E}">
        <p14:creationId xmlns:p14="http://schemas.microsoft.com/office/powerpoint/2010/main" val="97957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E5458-A3F4-41DC-9C40-6C501371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Message Bus (Publish/Subscribe)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Data store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Connect to external systems</a:t>
            </a:r>
          </a:p>
          <a:p>
            <a:pPr lvl="1"/>
            <a:r>
              <a:rPr lang="en-US" dirty="0"/>
              <a:t>Exactly once semantics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0E3CE1-CADB-41E7-8C81-650DFE02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transport: Kafka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39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8E15A-6CE9-4DE4-AD6A-292767D92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05" y="1193363"/>
            <a:ext cx="8138989" cy="312077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A0768B-A3C3-4B97-A5CE-A63616CB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Kafka: Brokers, Producers, Consumers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1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00F60D5-ECE5-4D5F-8778-71CD1B5CD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  <a:p>
            <a:pPr lvl="1"/>
            <a:r>
              <a:rPr lang="en-US" dirty="0"/>
              <a:t>Exactly once processing</a:t>
            </a:r>
          </a:p>
          <a:p>
            <a:pPr lvl="2"/>
            <a:r>
              <a:rPr lang="en-US" dirty="0"/>
              <a:t>__</a:t>
            </a:r>
            <a:r>
              <a:rPr lang="en-US" dirty="0" err="1"/>
              <a:t>consumer_offsets</a:t>
            </a:r>
            <a:r>
              <a:rPr lang="en-US" dirty="0"/>
              <a:t> topic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appId</a:t>
            </a:r>
            <a:r>
              <a:rPr lang="en-US" dirty="0"/>
              <a:t>&gt;-&lt;STORE&gt;-changelog topic</a:t>
            </a:r>
          </a:p>
          <a:p>
            <a:pPr lvl="2"/>
            <a:r>
              <a:rPr lang="en-US" dirty="0"/>
              <a:t>&lt;output&gt; topic</a:t>
            </a:r>
          </a:p>
          <a:p>
            <a:pPr lvl="1"/>
            <a:r>
              <a:rPr lang="en-US" dirty="0"/>
              <a:t>Topology = DAG (Dependency Acyclic Graph)</a:t>
            </a:r>
          </a:p>
          <a:p>
            <a:pPr lvl="1"/>
            <a:r>
              <a:rPr lang="en-US" dirty="0"/>
              <a:t>High level and low-level processing</a:t>
            </a:r>
          </a:p>
          <a:p>
            <a:pPr lvl="1"/>
            <a:r>
              <a:rPr lang="en-US" dirty="0"/>
              <a:t>Stateless and Stateful (with </a:t>
            </a:r>
            <a:r>
              <a:rPr lang="en-US" dirty="0" err="1"/>
              <a:t>RocksDB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State restoration at startup</a:t>
            </a:r>
          </a:p>
          <a:p>
            <a:pPr lvl="1"/>
            <a:r>
              <a:rPr lang="en-US" dirty="0"/>
              <a:t>Interactive queries (NAMED store only)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6F91D65-78A3-4232-B279-8F3BF1A0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Streams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6C69E-7475-4218-B23C-ED20AA53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39" y="1401417"/>
            <a:ext cx="3742672" cy="23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0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A132076-45F5-4F47-A404-D17723EF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link to the past</a:t>
            </a:r>
          </a:p>
          <a:p>
            <a:pPr lvl="1"/>
            <a:r>
              <a:rPr lang="en-US" dirty="0"/>
              <a:t>Connect legacy systems to Kafka</a:t>
            </a:r>
          </a:p>
          <a:p>
            <a:pPr lvl="1"/>
            <a:r>
              <a:rPr lang="en-US" dirty="0"/>
              <a:t>Exactly once is almost there</a:t>
            </a:r>
          </a:p>
          <a:p>
            <a:r>
              <a:rPr lang="en-US" dirty="0"/>
              <a:t>Expose data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Elasticsearch</a:t>
            </a:r>
          </a:p>
          <a:p>
            <a:pPr lvl="1"/>
            <a:r>
              <a:rPr lang="en-US" dirty="0"/>
              <a:t>Exactly once if atomic transactions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Configuration &gt; Code</a:t>
            </a:r>
          </a:p>
          <a:p>
            <a:pPr lvl="1"/>
            <a:r>
              <a:rPr lang="en-US" dirty="0"/>
              <a:t>Code once, reuse multiple times</a:t>
            </a:r>
          </a:p>
          <a:p>
            <a:pPr lvl="1"/>
            <a:r>
              <a:rPr lang="en-US" dirty="0"/>
              <a:t>Or use off-the-shelf connectors</a:t>
            </a:r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7219BD5-DE65-4D34-9968-274A2DF0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Connect</a:t>
            </a:r>
          </a:p>
        </p:txBody>
      </p:sp>
    </p:spTree>
    <p:extLst>
      <p:ext uri="{BB962C8B-B14F-4D97-AF65-F5344CB8AC3E}">
        <p14:creationId xmlns:p14="http://schemas.microsoft.com/office/powerpoint/2010/main" val="162866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0CC331E-2520-4B70-AAA3-6739DB18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Workers</a:t>
            </a:r>
          </a:p>
          <a:p>
            <a:pPr lvl="1"/>
            <a:r>
              <a:rPr lang="en-US" dirty="0"/>
              <a:t>Standalone</a:t>
            </a:r>
          </a:p>
          <a:p>
            <a:pPr lvl="1"/>
            <a:r>
              <a:rPr lang="en-US" dirty="0"/>
              <a:t>Distributed (cluster)</a:t>
            </a:r>
          </a:p>
          <a:p>
            <a:pPr marL="268288" lvl="1" indent="0">
              <a:buNone/>
            </a:pPr>
            <a:endParaRPr lang="en-US" dirty="0"/>
          </a:p>
          <a:p>
            <a:r>
              <a:rPr lang="en-US" dirty="0"/>
              <a:t>Connectors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Source connectors</a:t>
            </a:r>
          </a:p>
          <a:p>
            <a:pPr lvl="1"/>
            <a:r>
              <a:rPr lang="en-US" dirty="0"/>
              <a:t>Sink connectors</a:t>
            </a:r>
          </a:p>
          <a:p>
            <a:pPr lvl="1"/>
            <a:endParaRPr lang="en-US" dirty="0"/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Process the data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67C1AD7-6E9B-409F-8696-CAEABD02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</a:t>
            </a:r>
          </a:p>
        </p:txBody>
      </p:sp>
    </p:spTree>
    <p:extLst>
      <p:ext uri="{BB962C8B-B14F-4D97-AF65-F5344CB8AC3E}">
        <p14:creationId xmlns:p14="http://schemas.microsoft.com/office/powerpoint/2010/main" val="332957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2C6F007-E16E-4C4A-92E4-C39A4FD5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Configs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Offsets</a:t>
            </a:r>
          </a:p>
          <a:p>
            <a:pPr lvl="1"/>
            <a:endParaRPr lang="en-US" dirty="0"/>
          </a:p>
          <a:p>
            <a:r>
              <a:rPr lang="en-US" dirty="0"/>
              <a:t>Data format: Avro</a:t>
            </a:r>
          </a:p>
          <a:p>
            <a:pPr lvl="1"/>
            <a:r>
              <a:rPr lang="en-US" dirty="0"/>
              <a:t>Schema registry</a:t>
            </a:r>
          </a:p>
          <a:p>
            <a:pPr lvl="1"/>
            <a:r>
              <a:rPr lang="en-US" dirty="0"/>
              <a:t>Compatibility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A00DA62-84B7-4AF0-8551-DF37AC92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</a:t>
            </a:r>
          </a:p>
        </p:txBody>
      </p:sp>
    </p:spTree>
    <p:extLst>
      <p:ext uri="{BB962C8B-B14F-4D97-AF65-F5344CB8AC3E}">
        <p14:creationId xmlns:p14="http://schemas.microsoft.com/office/powerpoint/2010/main" val="29326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1294E-5771-4D83-A72E-40F088F2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Reference (MySQL): (</a:t>
            </a:r>
            <a:r>
              <a:rPr lang="en-US" dirty="0" err="1"/>
              <a:t>user_id</a:t>
            </a:r>
            <a:r>
              <a:rPr lang="en-US" dirty="0"/>
              <a:t>, name, …)</a:t>
            </a:r>
          </a:p>
          <a:p>
            <a:pPr lvl="1"/>
            <a:r>
              <a:rPr lang="en-US" dirty="0"/>
              <a:t>Event: (</a:t>
            </a:r>
            <a:r>
              <a:rPr lang="en-US" dirty="0" err="1"/>
              <a:t>user_id</a:t>
            </a:r>
            <a:r>
              <a:rPr lang="en-US" dirty="0"/>
              <a:t>, message)</a:t>
            </a:r>
          </a:p>
          <a:p>
            <a:r>
              <a:rPr lang="en-US" dirty="0"/>
              <a:t>Producer</a:t>
            </a:r>
          </a:p>
          <a:p>
            <a:pPr lvl="1"/>
            <a:r>
              <a:rPr lang="en-US" dirty="0"/>
              <a:t>Produce event records</a:t>
            </a:r>
          </a:p>
          <a:p>
            <a:r>
              <a:rPr lang="en-US" dirty="0"/>
              <a:t>Source connector</a:t>
            </a:r>
          </a:p>
          <a:p>
            <a:pPr lvl="1"/>
            <a:r>
              <a:rPr lang="en-US" dirty="0"/>
              <a:t>MySQL to Kafka</a:t>
            </a:r>
          </a:p>
          <a:p>
            <a:r>
              <a:rPr lang="en-US" dirty="0"/>
              <a:t>Processing</a:t>
            </a:r>
          </a:p>
          <a:p>
            <a:pPr lvl="1"/>
            <a:r>
              <a:rPr lang="en-US" dirty="0"/>
              <a:t>Join Reference and Event, produce JSON</a:t>
            </a:r>
          </a:p>
          <a:p>
            <a:r>
              <a:rPr lang="en-US" dirty="0"/>
              <a:t>Sink Connector</a:t>
            </a:r>
          </a:p>
          <a:p>
            <a:pPr lvl="1"/>
            <a:r>
              <a:rPr lang="en-US" dirty="0"/>
              <a:t>Kafka to Elasticsearch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0768B-A3C3-4B97-A5CE-A63616CB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Connect: Hands-on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602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7fcc416eb8d4fb1b22fa3cc8c045595dbc87"/>
  <p:tag name="ISPRING_RESOURCE_PATHS_HASH_PRESENTER" val="43c9451427ba15b6cf8b1b95558292c7785ae1"/>
</p:tagLst>
</file>

<file path=ppt/theme/theme1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template-GROUP(16-9).potx" id="{DDD4F233-E006-4270-B8EE-6C032F9BB32A}" vid="{E8958B30-ACE5-496D-B2A0-13F515FCA0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Presentation-template-GROUP(16-9)</Template>
  <TotalTime>465</TotalTime>
  <Words>215</Words>
  <Application>Microsoft Office PowerPoint</Application>
  <PresentationFormat>Affichage à l'écran (16:9)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Lucida Grande</vt:lpstr>
      <vt:lpstr>Thales_global_4.3_VF</vt:lpstr>
      <vt:lpstr>Coding Dojo Big Data</vt:lpstr>
      <vt:lpstr>Data is moving… fast</vt:lpstr>
      <vt:lpstr>Data transport: Kafka</vt:lpstr>
      <vt:lpstr>Kafka: Brokers, Producers, Consumers</vt:lpstr>
      <vt:lpstr>Kafka Streams</vt:lpstr>
      <vt:lpstr>Kafka Connect</vt:lpstr>
      <vt:lpstr>Internals</vt:lpstr>
      <vt:lpstr>Internals</vt:lpstr>
      <vt:lpstr>Kafka Connect: Hands-on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 Big Data</dc:title>
  <dc:subject/>
  <dc:creator>PELVET Cedric</dc:creator>
  <cp:keywords/>
  <dc:description/>
  <cp:lastModifiedBy>PELVET Cedric</cp:lastModifiedBy>
  <cp:revision>13</cp:revision>
  <dcterms:created xsi:type="dcterms:W3CDTF">2018-09-02T17:02:34Z</dcterms:created>
  <dcterms:modified xsi:type="dcterms:W3CDTF">2018-09-18T21:14:29Z</dcterms:modified>
  <cp:category/>
</cp:coreProperties>
</file>