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5" r:id="rId6"/>
    <p:sldId id="276" r:id="rId7"/>
    <p:sldId id="274" r:id="rId8"/>
    <p:sldId id="270" r:id="rId9"/>
    <p:sldId id="271" r:id="rId10"/>
    <p:sldId id="273" r:id="rId11"/>
    <p:sldId id="277" r:id="rId12"/>
    <p:sldId id="272" r:id="rId13"/>
    <p:sldId id="266" r:id="rId14"/>
  </p:sldIdLst>
  <p:sldSz cx="9144000" cy="5143500" type="screen16x9"/>
  <p:notesSz cx="6858000" cy="9144000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00"/>
    <a:srgbClr val="C3D600"/>
    <a:srgbClr val="253746"/>
    <a:srgbClr val="69A3B9"/>
    <a:srgbClr val="7D7EAB"/>
    <a:srgbClr val="B42573"/>
    <a:srgbClr val="309DB5"/>
    <a:srgbClr val="242A75"/>
    <a:srgbClr val="5E5E5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05F93-B371-4146-92EC-B04596A60F24}" v="849" dt="2018-09-04T20:13:37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9737" autoAdjust="0"/>
  </p:normalViewPr>
  <p:slideViewPr>
    <p:cSldViewPr snapToGrid="0" snapToObjects="1" showGuides="1">
      <p:cViewPr varScale="1">
        <p:scale>
          <a:sx n="215" d="100"/>
          <a:sy n="215" d="100"/>
        </p:scale>
        <p:origin x="180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8" name="Espace réservé pour une image  9" descr="2014_Corporate_extract_pdf_tgc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5" b="10975"/>
          <a:stretch/>
        </p:blipFill>
        <p:spPr>
          <a:xfrm>
            <a:off x="5503984" y="-12701"/>
            <a:ext cx="3645397" cy="5176739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64A02-EDFF-4BC8-915E-56EE105F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This document may not be reproduced, modified, adapted, published, translated, in any way, in whole or in part or disclosed to a third party</a:t>
            </a:r>
            <a:r>
              <a:rPr lang="en-AU" sz="600" kern="1200" baseline="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without the prior written consent of Thales  -  © Thales  2017 All rights reserved</a:t>
            </a:r>
            <a:r>
              <a:rPr lang="en-AU" sz="600" noProof="0" dirty="0">
                <a:solidFill>
                  <a:srgbClr val="969696"/>
                </a:solidFill>
              </a:rPr>
              <a:t>.</a:t>
            </a:r>
            <a:endParaRPr lang="en-AU" sz="700" noProof="0" dirty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2" name="Image 21" descr="logo_thales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23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7" r:id="rId4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ucene.apache.org/co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Coding Dojo Big Data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307777"/>
          </a:xfrm>
        </p:spPr>
        <p:txBody>
          <a:bodyPr/>
          <a:lstStyle/>
          <a:p>
            <a:r>
              <a:rPr lang="fr-FR" dirty="0"/>
              <a:t>Session 4/8: </a:t>
            </a:r>
            <a:r>
              <a:rPr lang="fr-FR" dirty="0" err="1"/>
              <a:t>Elasticsearch</a:t>
            </a:r>
            <a:r>
              <a:rPr lang="fr-FR" dirty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39844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A48EA5C-E1E1-484C-88F2-68212F3A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API (deprecated)</a:t>
            </a:r>
          </a:p>
          <a:p>
            <a:pPr lvl="1"/>
            <a:r>
              <a:rPr lang="en-US" dirty="0"/>
              <a:t>Your program becomes a node in the cluster !</a:t>
            </a:r>
          </a:p>
          <a:p>
            <a:r>
              <a:rPr lang="en-US" dirty="0"/>
              <a:t>Low level REST client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cURL</a:t>
            </a:r>
            <a:r>
              <a:rPr lang="en-US" dirty="0"/>
              <a:t>, or Kibana Dev Tools.</a:t>
            </a:r>
          </a:p>
          <a:p>
            <a:r>
              <a:rPr lang="fr-FR" dirty="0"/>
              <a:t>H</a:t>
            </a:r>
            <a:r>
              <a:rPr lang="en-US" dirty="0" err="1"/>
              <a:t>igh</a:t>
            </a:r>
            <a:r>
              <a:rPr lang="en-US" dirty="0"/>
              <a:t> level REST client</a:t>
            </a:r>
          </a:p>
          <a:p>
            <a:pPr lvl="1"/>
            <a:r>
              <a:rPr lang="fr-FR" dirty="0"/>
              <a:t>F</a:t>
            </a:r>
            <a:r>
              <a:rPr lang="en-US" dirty="0" err="1"/>
              <a:t>uture</a:t>
            </a:r>
            <a:r>
              <a:rPr lang="en-US" dirty="0"/>
              <a:t>-proof</a:t>
            </a:r>
          </a:p>
          <a:p>
            <a:pPr lvl="1"/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A46D7F2-CD88-42B2-95E2-9CEF7628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3465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C910852-4AA1-47EB-9012-2E031CF9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type per index</a:t>
            </a:r>
          </a:p>
          <a:p>
            <a:r>
              <a:rPr lang="en-US" dirty="0"/>
              <a:t>Field types</a:t>
            </a:r>
          </a:p>
          <a:p>
            <a:r>
              <a:rPr lang="en-US" dirty="0"/>
              <a:t>Dynamic vs static</a:t>
            </a:r>
          </a:p>
          <a:p>
            <a:r>
              <a:rPr lang="en-US" dirty="0"/>
              <a:t>Configuration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B8E616B-BF3C-4C43-B11D-3EE41D6D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264343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06C3AF2-BC20-49DA-A997-E4ACB978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documentation for help!</a:t>
            </a:r>
          </a:p>
          <a:p>
            <a:r>
              <a:rPr lang="en-US" dirty="0"/>
              <a:t>Can be cumbersome to create</a:t>
            </a:r>
          </a:p>
          <a:p>
            <a:pPr marL="134269" indent="0">
              <a:buNone/>
            </a:pPr>
            <a:r>
              <a:rPr lang="en-US" b="0" dirty="0">
                <a:solidFill>
                  <a:schemeClr val="tx1"/>
                </a:solidFill>
              </a:rPr>
              <a:t>GET /index/_search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{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    “query”: {“</a:t>
            </a:r>
            <a:r>
              <a:rPr lang="en-US" b="0" dirty="0" err="1">
                <a:solidFill>
                  <a:schemeClr val="tx1"/>
                </a:solidFill>
              </a:rPr>
              <a:t>match_all</a:t>
            </a:r>
            <a:r>
              <a:rPr lang="en-US" b="0" dirty="0">
                <a:solidFill>
                  <a:schemeClr val="tx1"/>
                </a:solidFill>
              </a:rPr>
              <a:t>”: {}},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    “filter”: {“term”: {“name”: “</a:t>
            </a:r>
            <a:r>
              <a:rPr lang="en-US" b="0" dirty="0" err="1">
                <a:solidFill>
                  <a:schemeClr val="tx1"/>
                </a:solidFill>
              </a:rPr>
              <a:t>anne</a:t>
            </a:r>
            <a:r>
              <a:rPr lang="en-US" b="0" dirty="0">
                <a:solidFill>
                  <a:schemeClr val="tx1"/>
                </a:solidFill>
              </a:rPr>
              <a:t>”}},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    “size”: 5,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    “_source”: [“name”, “position”]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</a:t>
            </a:r>
          </a:p>
          <a:p>
            <a:pPr marL="134269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932C53-21DB-4676-A4CB-DA964926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DSL</a:t>
            </a:r>
          </a:p>
        </p:txBody>
      </p:sp>
    </p:spTree>
    <p:extLst>
      <p:ext uri="{BB962C8B-B14F-4D97-AF65-F5344CB8AC3E}">
        <p14:creationId xmlns:p14="http://schemas.microsoft.com/office/powerpoint/2010/main" val="229984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1294E-5771-4D83-A72E-40F088F2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Insert tweets for a Kafka Connect connector</a:t>
            </a:r>
          </a:p>
          <a:p>
            <a:r>
              <a:rPr lang="en-US" dirty="0" err="1"/>
              <a:t>cURL</a:t>
            </a:r>
            <a:endParaRPr lang="en-US" dirty="0"/>
          </a:p>
          <a:p>
            <a:pPr lvl="1"/>
            <a:r>
              <a:rPr lang="en-US" dirty="0"/>
              <a:t>Query from </a:t>
            </a:r>
            <a:r>
              <a:rPr lang="en-US" dirty="0" err="1"/>
              <a:t>cURL</a:t>
            </a:r>
            <a:endParaRPr lang="en-US" dirty="0"/>
          </a:p>
          <a:p>
            <a:r>
              <a:rPr lang="en-US" dirty="0"/>
              <a:t>Kibana</a:t>
            </a:r>
          </a:p>
          <a:p>
            <a:pPr lvl="1"/>
            <a:r>
              <a:rPr lang="en-US" dirty="0"/>
              <a:t>Query from Kibana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0768B-A3C3-4B97-A5CE-A63616CB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Elasticsearch: </a:t>
            </a:r>
            <a:r>
              <a:rPr lang="en-US" dirty="0"/>
              <a:t>Hands-on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60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3C764A-778B-449E-B63B-63E7A372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Lucene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Lucene</a:t>
            </a:r>
            <a:r>
              <a:rPr lang="en-US" baseline="30000" dirty="0" err="1"/>
              <a:t>TM</a:t>
            </a:r>
            <a:r>
              <a:rPr lang="en-US" dirty="0"/>
              <a:t> is a high-performance, full-featured text search engine library written entirely in Java. It is a technology suitable for nearly any application that requires full-text search, especially cross-platform.</a:t>
            </a:r>
          </a:p>
          <a:p>
            <a:pPr lvl="1"/>
            <a:r>
              <a:rPr lang="en-US" dirty="0">
                <a:hlinkClick r:id="rId2"/>
              </a:rPr>
              <a:t>https://lucene.apache.org/core/</a:t>
            </a:r>
            <a:endParaRPr lang="en-US" dirty="0"/>
          </a:p>
          <a:p>
            <a:pPr lvl="1"/>
            <a:r>
              <a:rPr lang="en-US" dirty="0"/>
              <a:t>Efficient search structures</a:t>
            </a:r>
          </a:p>
          <a:p>
            <a:pPr lvl="1"/>
            <a:r>
              <a:rPr lang="en-US" dirty="0"/>
              <a:t>Term vectors, inverted index, doc values, </a:t>
            </a:r>
            <a:r>
              <a:rPr lang="en-US" dirty="0" err="1"/>
              <a:t>kd</a:t>
            </a:r>
            <a:r>
              <a:rPr lang="en-US" dirty="0"/>
              <a:t>-tree.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C035281-1630-4AE0-8E8B-D489ED60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367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FDCB234-9B88-4EA3-92E6-E78DF3B3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Term </a:t>
            </a:r>
            <a:r>
              <a:rPr lang="en-US" dirty="0">
                <a:sym typeface="Wingdings" panose="05000000000000000000" pitchFamily="2" charset="2"/>
              </a:rPr>
              <a:t> doc ids, positions, offsets</a:t>
            </a:r>
            <a:endParaRPr lang="en-US" dirty="0"/>
          </a:p>
          <a:p>
            <a:r>
              <a:rPr lang="en-US" dirty="0"/>
              <a:t>Term vectors</a:t>
            </a:r>
          </a:p>
          <a:p>
            <a:pPr lvl="1"/>
            <a:r>
              <a:rPr lang="en-US" dirty="0"/>
              <a:t>Term frequency per term</a:t>
            </a:r>
          </a:p>
          <a:p>
            <a:r>
              <a:rPr lang="en-US" dirty="0"/>
              <a:t>Doc values</a:t>
            </a:r>
          </a:p>
          <a:p>
            <a:pPr lvl="1"/>
            <a:r>
              <a:rPr lang="en-US" dirty="0"/>
              <a:t>Fields, used for sorting &amp; scoring</a:t>
            </a:r>
          </a:p>
          <a:p>
            <a:pPr lvl="1"/>
            <a:r>
              <a:rPr lang="en-US" dirty="0"/>
              <a:t>Column store, on-disk (OS cache)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2F9C09C-60F9-4AAD-B887-23223062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</a:t>
            </a:r>
          </a:p>
        </p:txBody>
      </p:sp>
    </p:spTree>
    <p:extLst>
      <p:ext uri="{BB962C8B-B14F-4D97-AF65-F5344CB8AC3E}">
        <p14:creationId xmlns:p14="http://schemas.microsoft.com/office/powerpoint/2010/main" val="26963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834FAB-611D-4175-A567-6CBF157F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know, for search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1 index = multiple shards</a:t>
            </a:r>
          </a:p>
          <a:p>
            <a:pPr lvl="1"/>
            <a:r>
              <a:rPr lang="en-US" dirty="0"/>
              <a:t>Replication factor</a:t>
            </a:r>
          </a:p>
          <a:p>
            <a:r>
              <a:rPr lang="en-US" dirty="0"/>
              <a:t>Uses Lucene</a:t>
            </a:r>
          </a:p>
          <a:p>
            <a:pPr lvl="1"/>
            <a:r>
              <a:rPr lang="en-US" dirty="0"/>
              <a:t>At core, Lucene provides indexing and search</a:t>
            </a:r>
          </a:p>
          <a:p>
            <a:r>
              <a:rPr lang="en-US" dirty="0"/>
              <a:t>REST API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Query DSL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AE8BF84-2F31-4925-8B73-1DAF4619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85788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7F340B-B372-4C7E-B2A2-C4309A10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Time-based documents</a:t>
            </a:r>
          </a:p>
          <a:p>
            <a:r>
              <a:rPr lang="en-US" dirty="0"/>
              <a:t>Visualize</a:t>
            </a:r>
          </a:p>
          <a:p>
            <a:r>
              <a:rPr lang="en-US" dirty="0"/>
              <a:t>Dashboarding</a:t>
            </a:r>
          </a:p>
          <a:p>
            <a:r>
              <a:rPr lang="en-US" dirty="0"/>
              <a:t>Dev tools</a:t>
            </a:r>
          </a:p>
          <a:p>
            <a:r>
              <a:rPr lang="en-US" dirty="0"/>
              <a:t>Monitoring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3A3828B-79AC-4C56-861C-D20C057E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</p:spTree>
    <p:extLst>
      <p:ext uri="{BB962C8B-B14F-4D97-AF65-F5344CB8AC3E}">
        <p14:creationId xmlns:p14="http://schemas.microsoft.com/office/powerpoint/2010/main" val="64747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9ECA17D-4348-475C-98D7-E769841A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Process input text </a:t>
            </a:r>
            <a:r>
              <a:rPr lang="en-US" dirty="0">
                <a:sym typeface="Wingdings" panose="05000000000000000000" pitchFamily="2" charset="2"/>
              </a:rPr>
              <a:t> JSON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replaced by stream processing applications (Kafka)</a:t>
            </a: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550ADE7-5F41-4368-9C0D-520B4605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</a:t>
            </a:r>
          </a:p>
        </p:txBody>
      </p:sp>
    </p:spTree>
    <p:extLst>
      <p:ext uri="{BB962C8B-B14F-4D97-AF65-F5344CB8AC3E}">
        <p14:creationId xmlns:p14="http://schemas.microsoft.com/office/powerpoint/2010/main" val="98374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0CC8D9-27AC-49FA-A982-E4A6CD56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  <a:p>
            <a:pPr lvl="1"/>
            <a:r>
              <a:rPr lang="en-US" dirty="0"/>
              <a:t>Master-eligible</a:t>
            </a:r>
          </a:p>
          <a:p>
            <a:pPr lvl="2"/>
            <a:r>
              <a:rPr lang="en-US" dirty="0"/>
              <a:t>Attention to split-brain</a:t>
            </a:r>
          </a:p>
          <a:p>
            <a:pPr lvl="1"/>
            <a:r>
              <a:rPr lang="en-US" dirty="0"/>
              <a:t>Data node</a:t>
            </a:r>
          </a:p>
          <a:p>
            <a:pPr lvl="1"/>
            <a:r>
              <a:rPr lang="en-US" dirty="0"/>
              <a:t>Ingest node</a:t>
            </a:r>
          </a:p>
          <a:p>
            <a:pPr lvl="1"/>
            <a:r>
              <a:rPr lang="en-US" dirty="0"/>
              <a:t>Tribe node</a:t>
            </a:r>
          </a:p>
          <a:p>
            <a:pPr lvl="1"/>
            <a:r>
              <a:rPr lang="en-US" dirty="0"/>
              <a:t>Coordinating node</a:t>
            </a:r>
          </a:p>
          <a:p>
            <a:pPr lvl="1"/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E45D45-93D5-410A-9839-A7F0E383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9629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35D28A6-338D-4038-AAFB-8A4DFF4B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search</a:t>
            </a:r>
          </a:p>
          <a:p>
            <a:pPr lvl="1"/>
            <a:r>
              <a:rPr lang="en-US" dirty="0"/>
              <a:t>Queries are scoring</a:t>
            </a:r>
          </a:p>
          <a:p>
            <a:pPr lvl="1"/>
            <a:r>
              <a:rPr lang="en-US" dirty="0"/>
              <a:t>_score: How relevant is a document to the query</a:t>
            </a:r>
          </a:p>
          <a:p>
            <a:pPr lvl="1"/>
            <a:r>
              <a:rPr lang="en-US" dirty="0"/>
              <a:t>Expensive</a:t>
            </a:r>
          </a:p>
          <a:p>
            <a:r>
              <a:rPr lang="en-US" dirty="0"/>
              <a:t>Non-scoring</a:t>
            </a:r>
          </a:p>
          <a:p>
            <a:pPr lvl="1"/>
            <a:r>
              <a:rPr lang="en-US" dirty="0"/>
              <a:t>Filtering context</a:t>
            </a:r>
          </a:p>
          <a:p>
            <a:pPr lvl="1"/>
            <a:r>
              <a:rPr lang="en-US" dirty="0"/>
              <a:t>Simple checks for inclusion/exclusion</a:t>
            </a:r>
          </a:p>
          <a:p>
            <a:pPr lvl="1"/>
            <a:r>
              <a:rPr lang="en-US" dirty="0"/>
              <a:t>Fast to compute</a:t>
            </a:r>
          </a:p>
          <a:p>
            <a:r>
              <a:rPr lang="en-US" dirty="0"/>
              <a:t>General rule</a:t>
            </a:r>
          </a:p>
          <a:p>
            <a:pPr lvl="1"/>
            <a:r>
              <a:rPr lang="en-US" dirty="0"/>
              <a:t>Queries for full-text search</a:t>
            </a:r>
          </a:p>
          <a:p>
            <a:pPr lvl="1"/>
            <a:r>
              <a:rPr lang="en-US" dirty="0"/>
              <a:t>Filters for everything else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5C74C96-2996-4E73-A0BB-514DED24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150703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4E84DE-1F1D-45D1-B071-25260C8A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  <a:p>
            <a:pPr lvl="1"/>
            <a:r>
              <a:rPr lang="en-US" dirty="0"/>
              <a:t>Block of text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terms suitable for inverted index</a:t>
            </a:r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For example: lowercase</a:t>
            </a:r>
          </a:p>
          <a:p>
            <a:r>
              <a:rPr lang="en-US" dirty="0"/>
              <a:t>Many analyzers</a:t>
            </a:r>
          </a:p>
          <a:p>
            <a:pPr lvl="1"/>
            <a:r>
              <a:rPr lang="en-US" dirty="0"/>
              <a:t>Standard (Unicode word boundaries)</a:t>
            </a:r>
          </a:p>
          <a:p>
            <a:pPr lvl="1"/>
            <a:r>
              <a:rPr lang="en-US" dirty="0"/>
              <a:t>Simple (Splits on non-letters)</a:t>
            </a:r>
          </a:p>
          <a:p>
            <a:pPr lvl="1"/>
            <a:r>
              <a:rPr lang="en-US" dirty="0" err="1"/>
              <a:t>Whitespce</a:t>
            </a:r>
            <a:r>
              <a:rPr lang="en-US" dirty="0"/>
              <a:t> (Splits on whitespaces)</a:t>
            </a:r>
          </a:p>
          <a:p>
            <a:pPr lvl="1"/>
            <a:r>
              <a:rPr lang="en-US" dirty="0"/>
              <a:t>Language (English, French, 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6D546-32BD-4D66-A98A-07C4434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search: Analysis</a:t>
            </a:r>
          </a:p>
        </p:txBody>
      </p:sp>
    </p:spTree>
    <p:extLst>
      <p:ext uri="{BB962C8B-B14F-4D97-AF65-F5344CB8AC3E}">
        <p14:creationId xmlns:p14="http://schemas.microsoft.com/office/powerpoint/2010/main" val="2399959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GROUP(16-9).potx" id="{DDD4F233-E006-4270-B8EE-6C032F9BB32A}" vid="{E8958B30-ACE5-496D-B2A0-13F515FCA0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Presentation-template-GROUP(16-9)</Template>
  <TotalTime>9925</TotalTime>
  <Words>339</Words>
  <Application>Microsoft Office PowerPoint</Application>
  <PresentationFormat>Affichage à l'écran (16:9)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Lucida Grande</vt:lpstr>
      <vt:lpstr>Wingdings</vt:lpstr>
      <vt:lpstr>Thales_global_4.3_VF</vt:lpstr>
      <vt:lpstr>Coding Dojo Big Data</vt:lpstr>
      <vt:lpstr>Introduction</vt:lpstr>
      <vt:lpstr>Lucene</vt:lpstr>
      <vt:lpstr>Elasticsearch</vt:lpstr>
      <vt:lpstr>Kibana</vt:lpstr>
      <vt:lpstr>Logstash</vt:lpstr>
      <vt:lpstr>Architecture</vt:lpstr>
      <vt:lpstr>Scoring</vt:lpstr>
      <vt:lpstr>Full-Text search: Analysis</vt:lpstr>
      <vt:lpstr>Java</vt:lpstr>
      <vt:lpstr>Mapping</vt:lpstr>
      <vt:lpstr>Query DSL</vt:lpstr>
      <vt:lpstr>Elasticsearch: Hands-on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Big Data</dc:title>
  <dc:subject/>
  <dc:creator>PELVET Cedric</dc:creator>
  <cp:keywords/>
  <dc:description/>
  <cp:lastModifiedBy>PELVET Cedric</cp:lastModifiedBy>
  <cp:revision>26</cp:revision>
  <dcterms:created xsi:type="dcterms:W3CDTF">2018-09-02T17:02:34Z</dcterms:created>
  <dcterms:modified xsi:type="dcterms:W3CDTF">2018-10-02T20:09:34Z</dcterms:modified>
  <cp:category/>
</cp:coreProperties>
</file>