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8" r:id="rId4"/>
    <p:sldId id="270" r:id="rId5"/>
    <p:sldId id="271" r:id="rId6"/>
    <p:sldId id="272" r:id="rId7"/>
    <p:sldId id="269" r:id="rId8"/>
    <p:sldId id="273" r:id="rId9"/>
    <p:sldId id="266" r:id="rId10"/>
    <p:sldId id="274" r:id="rId11"/>
  </p:sldIdLst>
  <p:sldSz cx="9144000" cy="5143500" type="screen16x9"/>
  <p:notesSz cx="6858000" cy="9144000"/>
  <p:custDataLst>
    <p:tags r:id="rId12"/>
  </p:custDataLst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CD00"/>
    <a:srgbClr val="C3D600"/>
    <a:srgbClr val="253746"/>
    <a:srgbClr val="69A3B9"/>
    <a:srgbClr val="7D7EAB"/>
    <a:srgbClr val="B42573"/>
    <a:srgbClr val="309DB5"/>
    <a:srgbClr val="242A75"/>
    <a:srgbClr val="5E5E5E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D05F93-B371-4146-92EC-B04596A60F24}" v="849" dt="2018-09-04T20:13:37.1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9737" autoAdjust="0"/>
  </p:normalViewPr>
  <p:slideViewPr>
    <p:cSldViewPr snapToGrid="0" snapToObjects="1" showGuides="1">
      <p:cViewPr varScale="1">
        <p:scale>
          <a:sx n="215" d="100"/>
          <a:sy n="215" d="100"/>
        </p:scale>
        <p:origin x="180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Title - Gro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007215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tx1"/>
                </a:solidFill>
              </a:defRPr>
            </a:lvl1pPr>
          </a:lstStyle>
          <a:p>
            <a:r>
              <a:rPr lang="en-AU" noProof="0" dirty="0"/>
              <a:t>Click to edit Master</a:t>
            </a:r>
            <a:br>
              <a:rPr lang="en-AU" noProof="0" dirty="0"/>
            </a:br>
            <a:r>
              <a:rPr lang="en-AU" noProof="0" dirty="0"/>
              <a:t>title style</a:t>
            </a:r>
            <a:endParaRPr lang="fr-FR" dirty="0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519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AU" sz="1350"/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3134826"/>
            <a:ext cx="4918023" cy="307777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none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</a:t>
            </a:r>
          </a:p>
        </p:txBody>
      </p:sp>
      <p:sp>
        <p:nvSpPr>
          <p:cNvPr id="11" name="Rectangle 1030"/>
          <p:cNvSpPr>
            <a:spLocks noChangeArrowheads="1"/>
          </p:cNvSpPr>
          <p:nvPr userDrawn="1"/>
        </p:nvSpPr>
        <p:spPr bwMode="auto">
          <a:xfrm>
            <a:off x="219119" y="4819429"/>
            <a:ext cx="4403725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pPr algn="l"/>
            <a:r>
              <a:rPr lang="en-AU" sz="900" dirty="0">
                <a:solidFill>
                  <a:schemeClr val="tx1"/>
                </a:solidFill>
                <a:latin typeface="Century Gothic" pitchFamily="34" charset="0"/>
              </a:rPr>
              <a:t>www.thalesgroup.com</a:t>
            </a:r>
          </a:p>
        </p:txBody>
      </p:sp>
      <p:sp>
        <p:nvSpPr>
          <p:cNvPr id="13" name="Demi-cadre 12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/>
          </a:p>
        </p:txBody>
      </p:sp>
      <p:pic>
        <p:nvPicPr>
          <p:cNvPr id="14" name="Image 13" descr="logo_thales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0" y="165679"/>
            <a:ext cx="2337181" cy="449458"/>
          </a:xfrm>
          <a:prstGeom prst="rect">
            <a:avLst/>
          </a:prstGeom>
        </p:spPr>
      </p:pic>
      <p:sp>
        <p:nvSpPr>
          <p:cNvPr id="15" name="ZoneTexte 11"/>
          <p:cNvSpPr txBox="1">
            <a:spLocks noChangeArrowheads="1"/>
          </p:cNvSpPr>
          <p:nvPr userDrawn="1"/>
        </p:nvSpPr>
        <p:spPr bwMode="auto">
          <a:xfrm>
            <a:off x="3968750" y="4764094"/>
            <a:ext cx="1206500" cy="170368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</a:t>
            </a:r>
            <a:r>
              <a:rPr lang="en-US" sz="500" b="0" baseline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GROUP INTERNAL</a:t>
            </a:r>
          </a:p>
        </p:txBody>
      </p:sp>
      <p:pic>
        <p:nvPicPr>
          <p:cNvPr id="18" name="Espace réservé pour une image  9" descr="2014_Corporate_extract_pdf_tgc.pn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75" b="10975"/>
          <a:stretch/>
        </p:blipFill>
        <p:spPr>
          <a:xfrm>
            <a:off x="5503984" y="-12701"/>
            <a:ext cx="3645397" cy="5176739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0179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79515" y="696542"/>
            <a:ext cx="8761933" cy="3934455"/>
          </a:xfrm>
        </p:spPr>
        <p:txBody>
          <a:bodyPr/>
          <a:lstStyle>
            <a:lvl1pPr>
              <a:spcBef>
                <a:spcPts val="450"/>
              </a:spcBef>
              <a:spcAft>
                <a:spcPts val="525"/>
              </a:spcAft>
              <a:defRPr/>
            </a:lvl1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964A02-EDFF-4BC8-915E-56EE105F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28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.8_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3429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7200" y="720927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900"/>
            </a:lvl4pPr>
            <a:lvl5pPr>
              <a:defRPr sz="9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648200" y="720927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900"/>
            </a:lvl4pPr>
            <a:lvl5pPr>
              <a:defRPr sz="9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4916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3429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217739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66765" y="1"/>
            <a:ext cx="8674683" cy="561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9515" y="696542"/>
            <a:ext cx="8761933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15" name="Rectangle 36"/>
          <p:cNvSpPr>
            <a:spLocks noChangeArrowheads="1"/>
          </p:cNvSpPr>
          <p:nvPr/>
        </p:nvSpPr>
        <p:spPr bwMode="auto">
          <a:xfrm rot="16200000">
            <a:off x="-1919906" y="2579354"/>
            <a:ext cx="410628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600" kern="1200" noProof="0" dirty="0">
                <a:solidFill>
                  <a:srgbClr val="969696"/>
                </a:solidFill>
                <a:latin typeface="+mn-lt"/>
                <a:ea typeface="+mn-ea"/>
                <a:cs typeface="+mn-cs"/>
              </a:rPr>
              <a:t>This document may not be reproduced, modified, adapted, published, translated, in any way, in whole or in part or disclosed to a third party</a:t>
            </a:r>
            <a:r>
              <a:rPr lang="en-AU" sz="600" kern="1200" baseline="0" noProof="0" dirty="0">
                <a:solidFill>
                  <a:srgbClr val="969696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600" kern="1200" noProof="0" dirty="0">
                <a:solidFill>
                  <a:srgbClr val="969696"/>
                </a:solidFill>
                <a:latin typeface="+mn-lt"/>
                <a:ea typeface="+mn-ea"/>
                <a:cs typeface="+mn-cs"/>
              </a:rPr>
              <a:t>without the prior written consent of Thales  -  © Thales  2017 All rights reserved</a:t>
            </a:r>
            <a:r>
              <a:rPr lang="en-AU" sz="600" noProof="0" dirty="0">
                <a:solidFill>
                  <a:srgbClr val="969696"/>
                </a:solidFill>
              </a:rPr>
              <a:t>.</a:t>
            </a:r>
            <a:endParaRPr lang="en-AU" sz="700" noProof="0" dirty="0">
              <a:solidFill>
                <a:srgbClr val="606060"/>
              </a:solidFill>
            </a:endParaRPr>
          </a:p>
        </p:txBody>
      </p:sp>
      <p:sp>
        <p:nvSpPr>
          <p:cNvPr id="21" name="Espace réservé du numéro de diapositive 5"/>
          <p:cNvSpPr txBox="1">
            <a:spLocks/>
          </p:cNvSpPr>
          <p:nvPr/>
        </p:nvSpPr>
        <p:spPr>
          <a:xfrm>
            <a:off x="133237" y="4802828"/>
            <a:ext cx="786206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44350D62-B6BB-E847-B7AB-6B0C5C66D2F8}" type="slidenum">
              <a:rPr lang="fr-FR" sz="900" smtClean="0">
                <a:solidFill>
                  <a:srgbClr val="333366"/>
                </a:solidFill>
              </a:rPr>
              <a:pPr algn="l"/>
              <a:t>‹N°›</a:t>
            </a:fld>
            <a:endParaRPr lang="fr-FR" sz="900" dirty="0">
              <a:solidFill>
                <a:srgbClr val="333366"/>
              </a:solidFill>
            </a:endParaRPr>
          </a:p>
        </p:txBody>
      </p:sp>
      <p:cxnSp>
        <p:nvCxnSpPr>
          <p:cNvPr id="13" name="Straight Connector 3"/>
          <p:cNvCxnSpPr/>
          <p:nvPr/>
        </p:nvCxnSpPr>
        <p:spPr bwMode="auto">
          <a:xfrm>
            <a:off x="-4456" y="563413"/>
            <a:ext cx="914845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18"/>
          <p:cNvSpPr/>
          <p:nvPr userDrawn="1"/>
        </p:nvSpPr>
        <p:spPr bwMode="auto">
          <a:xfrm>
            <a:off x="-2341" y="-13581"/>
            <a:ext cx="180000" cy="575999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400" b="0" i="0" u="none" strike="noStrike" cap="none" normalizeH="0" baseline="0">
              <a:ln>
                <a:noFill/>
              </a:ln>
              <a:solidFill>
                <a:srgbClr val="323265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Freeform 22"/>
          <p:cNvSpPr>
            <a:spLocks/>
          </p:cNvSpPr>
          <p:nvPr userDrawn="1"/>
        </p:nvSpPr>
        <p:spPr bwMode="auto">
          <a:xfrm rot="10800000" flipH="1">
            <a:off x="159697" y="4842573"/>
            <a:ext cx="208368" cy="218336"/>
          </a:xfrm>
          <a:custGeom>
            <a:avLst/>
            <a:gdLst>
              <a:gd name="T0" fmla="*/ 39 w 412"/>
              <a:gd name="T1" fmla="*/ 411 h 411"/>
              <a:gd name="T2" fmla="*/ 0 w 412"/>
              <a:gd name="T3" fmla="*/ 411 h 411"/>
              <a:gd name="T4" fmla="*/ 0 w 412"/>
              <a:gd name="T5" fmla="*/ 0 h 411"/>
              <a:gd name="T6" fmla="*/ 412 w 412"/>
              <a:gd name="T7" fmla="*/ 0 h 411"/>
              <a:gd name="T8" fmla="*/ 412 w 412"/>
              <a:gd name="T9" fmla="*/ 39 h 411"/>
              <a:gd name="T10" fmla="*/ 39 w 412"/>
              <a:gd name="T11" fmla="*/ 39 h 411"/>
              <a:gd name="T12" fmla="*/ 39 w 412"/>
              <a:gd name="T13" fmla="*/ 411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22" name="Image 21" descr="logo_thales.png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7213448" y="4743026"/>
            <a:ext cx="1728000" cy="332309"/>
          </a:xfrm>
          <a:prstGeom prst="rect">
            <a:avLst/>
          </a:prstGeom>
        </p:spPr>
      </p:pic>
      <p:sp>
        <p:nvSpPr>
          <p:cNvPr id="23" name="ZoneTexte 11"/>
          <p:cNvSpPr txBox="1">
            <a:spLocks noChangeArrowheads="1"/>
          </p:cNvSpPr>
          <p:nvPr userDrawn="1"/>
        </p:nvSpPr>
        <p:spPr bwMode="auto">
          <a:xfrm>
            <a:off x="3968750" y="4764094"/>
            <a:ext cx="1206500" cy="170368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</a:t>
            </a:r>
            <a:r>
              <a:rPr lang="en-US" sz="500" b="0" baseline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GROUP INTERNAL</a:t>
            </a:r>
          </a:p>
        </p:txBody>
      </p:sp>
    </p:spTree>
    <p:extLst>
      <p:ext uri="{BB962C8B-B14F-4D97-AF65-F5344CB8AC3E}">
        <p14:creationId xmlns:p14="http://schemas.microsoft.com/office/powerpoint/2010/main" val="99482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7" r:id="rId4"/>
  </p:sldLayoutIdLst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20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135731" algn="l" defTabSz="342900" rtl="0" eaLnBrk="1" latinLnBrk="0" hangingPunct="1">
        <a:lnSpc>
          <a:spcPct val="100000"/>
        </a:lnSpc>
        <a:spcBef>
          <a:spcPts val="450"/>
        </a:spcBef>
        <a:spcAft>
          <a:spcPts val="525"/>
        </a:spcAft>
        <a:buClr>
          <a:schemeClr val="bg2"/>
        </a:buClr>
        <a:buSzPct val="90000"/>
        <a:buFont typeface="Century Gothic" panose="020B0502020202020204" pitchFamily="34" charset="0"/>
        <a:buChar char="▌"/>
        <a:tabLst>
          <a:tab pos="739379" algn="l"/>
        </a:tabLst>
        <a:defRPr lang="fr-FR" sz="1800" b="1" kern="1200" dirty="0" smtClean="0">
          <a:solidFill>
            <a:schemeClr val="bg2"/>
          </a:solidFill>
          <a:latin typeface="+mn-lt"/>
          <a:ea typeface="+mn-ea"/>
          <a:cs typeface="+mn-cs"/>
        </a:defRPr>
      </a:lvl1pPr>
      <a:lvl2pPr marL="452438" indent="-184150" algn="l" defTabSz="342900" rtl="0" eaLnBrk="1" latinLnBrk="0" hangingPunct="1">
        <a:spcBef>
          <a:spcPts val="225"/>
        </a:spcBef>
        <a:spcAft>
          <a:spcPts val="450"/>
        </a:spcAft>
        <a:buSzPct val="100000"/>
        <a:buFontTx/>
        <a:buBlip>
          <a:blip r:embed="rId7"/>
        </a:buBlip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77800" algn="l" defTabSz="342900" rtl="0" eaLnBrk="1" latinLnBrk="0" hangingPunct="1">
        <a:spcBef>
          <a:spcPts val="0"/>
        </a:spcBef>
        <a:spcAft>
          <a:spcPts val="150"/>
        </a:spcAft>
        <a:buSzPct val="100000"/>
        <a:buFont typeface="Lucida Grande"/>
        <a:buChar char="-"/>
        <a:tabLst/>
        <a:defRPr sz="15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Coding Dojo Big Data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302049" y="3134826"/>
            <a:ext cx="4918023" cy="307777"/>
          </a:xfrm>
        </p:spPr>
        <p:txBody>
          <a:bodyPr/>
          <a:lstStyle/>
          <a:p>
            <a:r>
              <a:rPr lang="fr-FR" dirty="0"/>
              <a:t>Session 5/8: </a:t>
            </a:r>
            <a:r>
              <a:rPr lang="fr-FR" dirty="0" err="1"/>
              <a:t>Elasticsearch</a:t>
            </a:r>
            <a:r>
              <a:rPr lang="fr-FR" dirty="0"/>
              <a:t> </a:t>
            </a:r>
            <a:r>
              <a:rPr lang="fr-FR" dirty="0" err="1"/>
              <a:t>Aggregations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8445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6664B35-C29A-4144-A475-587D87CAF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</a:t>
            </a:r>
          </a:p>
          <a:p>
            <a:pPr lvl="1"/>
            <a:r>
              <a:rPr lang="en-US" dirty="0"/>
              <a:t>Template</a:t>
            </a:r>
          </a:p>
          <a:p>
            <a:pPr lvl="1"/>
            <a:r>
              <a:rPr lang="en-US" dirty="0"/>
              <a:t>Rollover</a:t>
            </a:r>
          </a:p>
          <a:p>
            <a:pPr lvl="1"/>
            <a:r>
              <a:rPr lang="en-US" dirty="0"/>
              <a:t>Aliases</a:t>
            </a:r>
          </a:p>
          <a:p>
            <a:pPr lvl="1"/>
            <a:r>
              <a:rPr lang="en-US" dirty="0"/>
              <a:t>Query</a:t>
            </a:r>
          </a:p>
          <a:p>
            <a:pPr lvl="1"/>
            <a:r>
              <a:rPr lang="en-US" dirty="0"/>
              <a:t>Metrics and Buckets aggregations (terms, </a:t>
            </a:r>
            <a:r>
              <a:rPr lang="en-US" dirty="0" err="1"/>
              <a:t>top_hits</a:t>
            </a:r>
            <a:r>
              <a:rPr lang="en-US" dirty="0"/>
              <a:t>, filter, …)</a:t>
            </a:r>
          </a:p>
          <a:p>
            <a:pPr lvl="1"/>
            <a:r>
              <a:rPr lang="en-US" dirty="0"/>
              <a:t>Aggregation pipeline</a:t>
            </a:r>
          </a:p>
          <a:p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D6159C0-EEC8-4912-B553-EBA43AD80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46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683C764A-778B-449E-B63B-63E7A372B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choices</a:t>
            </a:r>
          </a:p>
          <a:p>
            <a:pPr lvl="1"/>
            <a:r>
              <a:rPr lang="en-US" dirty="0"/>
              <a:t>10/10 afternoon</a:t>
            </a:r>
          </a:p>
          <a:p>
            <a:pPr lvl="1"/>
            <a:r>
              <a:rPr lang="en-US" dirty="0"/>
              <a:t>10/17 morning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C035281-1630-4AE0-8E8B-D489ED60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session</a:t>
            </a:r>
          </a:p>
        </p:txBody>
      </p:sp>
    </p:spTree>
    <p:extLst>
      <p:ext uri="{BB962C8B-B14F-4D97-AF65-F5344CB8AC3E}">
        <p14:creationId xmlns:p14="http://schemas.microsoft.com/office/powerpoint/2010/main" val="3536705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C654976-3159-439B-BD59-554C81717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Elasticsearch</a:t>
            </a:r>
          </a:p>
          <a:p>
            <a:pPr lvl="1"/>
            <a:r>
              <a:rPr lang="en-US" dirty="0"/>
              <a:t>Lucene for search</a:t>
            </a:r>
          </a:p>
          <a:p>
            <a:pPr lvl="1"/>
            <a:r>
              <a:rPr lang="en-US" dirty="0"/>
              <a:t>Dedicated data structures at core</a:t>
            </a:r>
          </a:p>
          <a:p>
            <a:pPr lvl="1"/>
            <a:r>
              <a:rPr lang="en-US" dirty="0"/>
              <a:t>(Full-)text (analyzed) vs Keyword (not-analyzed)</a:t>
            </a:r>
          </a:p>
          <a:p>
            <a:pPr lvl="1"/>
            <a:r>
              <a:rPr lang="en-US" dirty="0"/>
              <a:t>Tokenization and normalization</a:t>
            </a:r>
          </a:p>
          <a:p>
            <a:pPr lvl="1"/>
            <a:r>
              <a:rPr lang="en-US" dirty="0"/>
              <a:t>Scoring vs non-scoring queries</a:t>
            </a:r>
          </a:p>
          <a:p>
            <a:pPr lvl="1"/>
            <a:r>
              <a:rPr lang="en-US" dirty="0"/>
              <a:t>Boolean search queries</a:t>
            </a:r>
          </a:p>
          <a:p>
            <a:pPr lvl="1"/>
            <a:r>
              <a:rPr lang="en-US" dirty="0"/>
              <a:t>Indices and shards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3CEED69-4B2F-4F3F-BCF9-05DF39088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session summary</a:t>
            </a:r>
          </a:p>
        </p:txBody>
      </p:sp>
    </p:spTree>
    <p:extLst>
      <p:ext uri="{BB962C8B-B14F-4D97-AF65-F5344CB8AC3E}">
        <p14:creationId xmlns:p14="http://schemas.microsoft.com/office/powerpoint/2010/main" val="2962077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EFFF7329-C4FA-433E-87D7-369F18AD7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control over field types and more</a:t>
            </a:r>
          </a:p>
          <a:p>
            <a:pPr marL="134269" indent="0">
              <a:buNone/>
            </a:pPr>
            <a:r>
              <a:rPr lang="en-US" sz="1600" b="0" dirty="0">
                <a:solidFill>
                  <a:schemeClr val="accent4"/>
                </a:solidFill>
              </a:rPr>
              <a:t>PUT _template/parcel_1</a:t>
            </a:r>
            <a:br>
              <a:rPr lang="en-US" sz="1600" b="0" dirty="0">
                <a:solidFill>
                  <a:schemeClr val="accent4"/>
                </a:solidFill>
              </a:rPr>
            </a:br>
            <a:r>
              <a:rPr lang="en-US" sz="1600" b="0" dirty="0">
                <a:solidFill>
                  <a:schemeClr val="accent4"/>
                </a:solidFill>
              </a:rPr>
              <a:t>{</a:t>
            </a:r>
            <a:br>
              <a:rPr lang="en-US" sz="1600" b="0" dirty="0">
                <a:solidFill>
                  <a:schemeClr val="accent4"/>
                </a:solidFill>
              </a:rPr>
            </a:br>
            <a:r>
              <a:rPr lang="en-US" sz="1600" b="0" dirty="0">
                <a:solidFill>
                  <a:schemeClr val="accent4"/>
                </a:solidFill>
              </a:rPr>
              <a:t>  “</a:t>
            </a:r>
            <a:r>
              <a:rPr lang="en-US" sz="1600" b="0" dirty="0" err="1">
                <a:solidFill>
                  <a:schemeClr val="accent4"/>
                </a:solidFill>
              </a:rPr>
              <a:t>index_patterns</a:t>
            </a:r>
            <a:r>
              <a:rPr lang="en-US" sz="1600" b="0" dirty="0">
                <a:solidFill>
                  <a:schemeClr val="accent4"/>
                </a:solidFill>
              </a:rPr>
              <a:t>”: [“parcel*”],</a:t>
            </a:r>
            <a:br>
              <a:rPr lang="en-US" sz="1600" b="0" dirty="0">
                <a:solidFill>
                  <a:schemeClr val="accent4"/>
                </a:solidFill>
              </a:rPr>
            </a:br>
            <a:r>
              <a:rPr lang="en-US" sz="1600" b="0" dirty="0">
                <a:solidFill>
                  <a:schemeClr val="accent4"/>
                </a:solidFill>
              </a:rPr>
              <a:t>  “settings”: {“</a:t>
            </a:r>
            <a:r>
              <a:rPr lang="en-US" sz="1600" b="0" dirty="0" err="1">
                <a:solidFill>
                  <a:schemeClr val="accent4"/>
                </a:solidFill>
              </a:rPr>
              <a:t>number_of_shards</a:t>
            </a:r>
            <a:r>
              <a:rPr lang="en-US" sz="1600" b="0" dirty="0">
                <a:solidFill>
                  <a:schemeClr val="accent4"/>
                </a:solidFill>
              </a:rPr>
              <a:t>”: 5},</a:t>
            </a:r>
            <a:br>
              <a:rPr lang="en-US" sz="1600" b="0" dirty="0">
                <a:solidFill>
                  <a:schemeClr val="accent4"/>
                </a:solidFill>
              </a:rPr>
            </a:br>
            <a:r>
              <a:rPr lang="en-US" sz="1600" b="0" dirty="0">
                <a:solidFill>
                  <a:schemeClr val="accent4"/>
                </a:solidFill>
              </a:rPr>
              <a:t>  “mappings”: {</a:t>
            </a:r>
            <a:br>
              <a:rPr lang="en-US" sz="1600" b="0" dirty="0">
                <a:solidFill>
                  <a:schemeClr val="accent4"/>
                </a:solidFill>
              </a:rPr>
            </a:br>
            <a:r>
              <a:rPr lang="en-US" sz="1600" b="0" dirty="0">
                <a:solidFill>
                  <a:schemeClr val="accent4"/>
                </a:solidFill>
              </a:rPr>
              <a:t>    “parcel”: {                                                                  </a:t>
            </a:r>
            <a:r>
              <a:rPr lang="en-US" sz="1600" b="0" dirty="0">
                <a:solidFill>
                  <a:schemeClr val="accent4"/>
                </a:solidFill>
                <a:sym typeface="Wingdings" panose="05000000000000000000" pitchFamily="2" charset="2"/>
              </a:rPr>
              <a:t> one type only</a:t>
            </a:r>
            <a:br>
              <a:rPr lang="en-US" sz="1600" b="0" dirty="0">
                <a:solidFill>
                  <a:schemeClr val="accent4"/>
                </a:solidFill>
                <a:sym typeface="Wingdings" panose="05000000000000000000" pitchFamily="2" charset="2"/>
              </a:rPr>
            </a:br>
            <a:r>
              <a:rPr lang="en-US" sz="1600" b="0" dirty="0">
                <a:solidFill>
                  <a:schemeClr val="accent4"/>
                </a:solidFill>
                <a:sym typeface="Wingdings" panose="05000000000000000000" pitchFamily="2" charset="2"/>
              </a:rPr>
              <a:t>      “_source”: {“enabled”: true},                                 keep source document</a:t>
            </a:r>
            <a:br>
              <a:rPr lang="en-US" sz="1600" b="0" dirty="0">
                <a:solidFill>
                  <a:schemeClr val="accent4"/>
                </a:solidFill>
                <a:sym typeface="Wingdings" panose="05000000000000000000" pitchFamily="2" charset="2"/>
              </a:rPr>
            </a:br>
            <a:r>
              <a:rPr lang="en-US" sz="1600" b="0" dirty="0">
                <a:solidFill>
                  <a:schemeClr val="accent4"/>
                </a:solidFill>
                <a:sym typeface="Wingdings" panose="05000000000000000000" pitchFamily="2" charset="2"/>
              </a:rPr>
              <a:t>      “properties”: {                                                           specify field types</a:t>
            </a:r>
            <a:br>
              <a:rPr lang="en-US" sz="1600" b="0" dirty="0">
                <a:solidFill>
                  <a:schemeClr val="accent4"/>
                </a:solidFill>
                <a:sym typeface="Wingdings" panose="05000000000000000000" pitchFamily="2" charset="2"/>
              </a:rPr>
            </a:br>
            <a:r>
              <a:rPr lang="en-US" sz="1600" b="0" dirty="0">
                <a:solidFill>
                  <a:schemeClr val="accent4"/>
                </a:solidFill>
                <a:sym typeface="Wingdings" panose="05000000000000000000" pitchFamily="2" charset="2"/>
              </a:rPr>
              <a:t>        “id”: {“type”: “keyword”},</a:t>
            </a:r>
            <a:br>
              <a:rPr lang="en-US" sz="1600" b="0" dirty="0">
                <a:solidFill>
                  <a:schemeClr val="accent4"/>
                </a:solidFill>
                <a:sym typeface="Wingdings" panose="05000000000000000000" pitchFamily="2" charset="2"/>
              </a:rPr>
            </a:br>
            <a:r>
              <a:rPr lang="en-US" sz="1600" b="0" dirty="0">
                <a:solidFill>
                  <a:schemeClr val="accent4"/>
                </a:solidFill>
                <a:sym typeface="Wingdings" panose="05000000000000000000" pitchFamily="2" charset="2"/>
              </a:rPr>
              <a:t>        “time”: {“type”: “date”},</a:t>
            </a:r>
            <a:br>
              <a:rPr lang="en-US" sz="1600" b="0" dirty="0">
                <a:solidFill>
                  <a:schemeClr val="accent4"/>
                </a:solidFill>
                <a:sym typeface="Wingdings" panose="05000000000000000000" pitchFamily="2" charset="2"/>
              </a:rPr>
            </a:br>
            <a:r>
              <a:rPr lang="en-US" sz="1600" b="0" dirty="0">
                <a:solidFill>
                  <a:schemeClr val="accent4"/>
                </a:solidFill>
                <a:sym typeface="Wingdings" panose="05000000000000000000" pitchFamily="2" charset="2"/>
              </a:rPr>
              <a:t>        “status”: {“type”: “keyword”}</a:t>
            </a:r>
            <a:br>
              <a:rPr lang="en-US" sz="1600" b="0" dirty="0">
                <a:solidFill>
                  <a:schemeClr val="accent4"/>
                </a:solidFill>
                <a:sym typeface="Wingdings" panose="05000000000000000000" pitchFamily="2" charset="2"/>
              </a:rPr>
            </a:br>
            <a:r>
              <a:rPr lang="en-US" sz="1600" b="0" dirty="0">
                <a:solidFill>
                  <a:schemeClr val="accent4"/>
                </a:solidFill>
                <a:sym typeface="Wingdings" panose="05000000000000000000" pitchFamily="2" charset="2"/>
              </a:rPr>
              <a:t>      }</a:t>
            </a:r>
            <a:br>
              <a:rPr lang="en-US" sz="1600" b="0" dirty="0">
                <a:solidFill>
                  <a:schemeClr val="accent4"/>
                </a:solidFill>
                <a:sym typeface="Wingdings" panose="05000000000000000000" pitchFamily="2" charset="2"/>
              </a:rPr>
            </a:br>
            <a:r>
              <a:rPr lang="en-US" sz="1600" b="0" dirty="0">
                <a:solidFill>
                  <a:schemeClr val="accent4"/>
                </a:solidFill>
                <a:sym typeface="Wingdings" panose="05000000000000000000" pitchFamily="2" charset="2"/>
              </a:rPr>
              <a:t>…</a:t>
            </a:r>
            <a:br>
              <a:rPr lang="en-US" b="0" dirty="0">
                <a:solidFill>
                  <a:schemeClr val="accent4"/>
                </a:solidFill>
              </a:rPr>
            </a:br>
            <a:endParaRPr lang="en-US" b="0" dirty="0">
              <a:solidFill>
                <a:schemeClr val="accent4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EDCF7FD-6831-42AE-BEC0-9843E1E5A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template</a:t>
            </a:r>
          </a:p>
        </p:txBody>
      </p:sp>
    </p:spTree>
    <p:extLst>
      <p:ext uri="{BB962C8B-B14F-4D97-AF65-F5344CB8AC3E}">
        <p14:creationId xmlns:p14="http://schemas.microsoft.com/office/powerpoint/2010/main" val="4153404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EFFF7329-C4FA-433E-87D7-369F18AD7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Continued…</a:t>
            </a:r>
          </a:p>
          <a:p>
            <a:pPr marL="134269" indent="0">
              <a:buNone/>
            </a:pPr>
            <a:r>
              <a:rPr lang="en-US" sz="1600" b="0" dirty="0">
                <a:solidFill>
                  <a:schemeClr val="accent4"/>
                </a:solidFill>
              </a:rPr>
              <a:t>  …</a:t>
            </a:r>
            <a:br>
              <a:rPr lang="en-US" sz="1600" b="0" dirty="0">
                <a:solidFill>
                  <a:schemeClr val="accent4"/>
                </a:solidFill>
              </a:rPr>
            </a:br>
            <a:r>
              <a:rPr lang="en-US" sz="1600" b="0" dirty="0">
                <a:solidFill>
                  <a:schemeClr val="accent4"/>
                </a:solidFill>
              </a:rPr>
              <a:t>  “dynamic”: false,                                        </a:t>
            </a:r>
            <a:r>
              <a:rPr lang="en-US" sz="1600" b="0" dirty="0">
                <a:solidFill>
                  <a:schemeClr val="accent4"/>
                </a:solidFill>
                <a:sym typeface="Wingdings" panose="05000000000000000000" pitchFamily="2" charset="2"/>
              </a:rPr>
              <a:t> prevent dynamic discovery and indexing</a:t>
            </a:r>
            <a:br>
              <a:rPr lang="en-US" sz="1600" b="0" dirty="0">
                <a:solidFill>
                  <a:schemeClr val="accent4"/>
                </a:solidFill>
              </a:rPr>
            </a:br>
            <a:r>
              <a:rPr lang="en-US" sz="1600" b="0" dirty="0">
                <a:solidFill>
                  <a:schemeClr val="accent4"/>
                </a:solidFill>
              </a:rPr>
              <a:t>  “aliases”: {                                                    </a:t>
            </a:r>
            <a:r>
              <a:rPr lang="en-US" sz="1600" b="0" dirty="0">
                <a:solidFill>
                  <a:schemeClr val="accent4"/>
                </a:solidFill>
                <a:sym typeface="Wingdings" panose="05000000000000000000" pitchFamily="2" charset="2"/>
              </a:rPr>
              <a:t> aliases!!!!!!!!!!</a:t>
            </a:r>
            <a:br>
              <a:rPr lang="en-US" sz="1600" b="0" dirty="0">
                <a:solidFill>
                  <a:schemeClr val="accent4"/>
                </a:solidFill>
              </a:rPr>
            </a:br>
            <a:r>
              <a:rPr lang="en-US" sz="1600" b="0" dirty="0">
                <a:solidFill>
                  <a:schemeClr val="accent4"/>
                </a:solidFill>
              </a:rPr>
              <a:t>    “parcels”: {}                                               </a:t>
            </a:r>
            <a:r>
              <a:rPr lang="en-US" sz="1600" b="0" dirty="0">
                <a:solidFill>
                  <a:schemeClr val="accent4"/>
                </a:solidFill>
                <a:sym typeface="Wingdings" panose="05000000000000000000" pitchFamily="2" charset="2"/>
              </a:rPr>
              <a:t> just one alias for READ</a:t>
            </a:r>
            <a:br>
              <a:rPr lang="en-US" sz="1600" b="0" dirty="0">
                <a:solidFill>
                  <a:schemeClr val="accent4"/>
                </a:solidFill>
                <a:sym typeface="Wingdings" panose="05000000000000000000" pitchFamily="2" charset="2"/>
              </a:rPr>
            </a:br>
            <a:r>
              <a:rPr lang="en-US" sz="1600" b="0" dirty="0">
                <a:solidFill>
                  <a:schemeClr val="accent4"/>
                </a:solidFill>
                <a:sym typeface="Wingdings" panose="05000000000000000000" pitchFamily="2" charset="2"/>
              </a:rPr>
              <a:t>   }</a:t>
            </a:r>
            <a:br>
              <a:rPr lang="en-US" sz="1600" b="0" dirty="0">
                <a:solidFill>
                  <a:schemeClr val="accent4"/>
                </a:solidFill>
                <a:sym typeface="Wingdings" panose="05000000000000000000" pitchFamily="2" charset="2"/>
              </a:rPr>
            </a:br>
            <a:r>
              <a:rPr lang="en-US" sz="1600" b="0" dirty="0">
                <a:solidFill>
                  <a:schemeClr val="accent4"/>
                </a:solidFill>
                <a:sym typeface="Wingdings" panose="05000000000000000000" pitchFamily="2" charset="2"/>
              </a:rPr>
              <a:t>}</a:t>
            </a:r>
            <a:br>
              <a:rPr lang="en-US" b="0" dirty="0">
                <a:solidFill>
                  <a:schemeClr val="accent4"/>
                </a:solidFill>
              </a:rPr>
            </a:br>
            <a:endParaRPr lang="en-US" b="0" dirty="0">
              <a:solidFill>
                <a:schemeClr val="accent4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EDCF7FD-6831-42AE-BEC0-9843E1E5A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template</a:t>
            </a:r>
          </a:p>
        </p:txBody>
      </p:sp>
    </p:spTree>
    <p:extLst>
      <p:ext uri="{BB962C8B-B14F-4D97-AF65-F5344CB8AC3E}">
        <p14:creationId xmlns:p14="http://schemas.microsoft.com/office/powerpoint/2010/main" val="284683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3A00B1C-1175-4BA1-B712-A8448C301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management</a:t>
            </a:r>
          </a:p>
          <a:p>
            <a:pPr lvl="1"/>
            <a:r>
              <a:rPr lang="en-US" dirty="0"/>
              <a:t>Create a new index for use when previous one is done for (full, too old, etc.)</a:t>
            </a:r>
          </a:p>
          <a:p>
            <a:pPr marL="268288" lvl="1" indent="0">
              <a:buNone/>
            </a:pPr>
            <a:r>
              <a:rPr lang="en-US" dirty="0">
                <a:solidFill>
                  <a:schemeClr val="accent4"/>
                </a:solidFill>
              </a:rPr>
              <a:t>PUT /parcels-000001</a:t>
            </a:r>
            <a:br>
              <a:rPr lang="en-US" dirty="0">
                <a:solidFill>
                  <a:schemeClr val="accent4"/>
                </a:solidFill>
              </a:rPr>
            </a:br>
            <a:r>
              <a:rPr lang="en-US" dirty="0">
                <a:solidFill>
                  <a:schemeClr val="accent4"/>
                </a:solidFill>
              </a:rPr>
              <a:t>{</a:t>
            </a:r>
            <a:br>
              <a:rPr lang="en-US" dirty="0">
                <a:solidFill>
                  <a:schemeClr val="accent4"/>
                </a:solidFill>
              </a:rPr>
            </a:br>
            <a:r>
              <a:rPr lang="en-US" dirty="0">
                <a:solidFill>
                  <a:schemeClr val="accent4"/>
                </a:solidFill>
              </a:rPr>
              <a:t>  “aliases”: {</a:t>
            </a:r>
            <a:br>
              <a:rPr lang="en-US" dirty="0">
                <a:solidFill>
                  <a:schemeClr val="accent4"/>
                </a:solidFill>
              </a:rPr>
            </a:br>
            <a:r>
              <a:rPr lang="en-US" dirty="0">
                <a:solidFill>
                  <a:schemeClr val="accent4"/>
                </a:solidFill>
              </a:rPr>
              <a:t>    “</a:t>
            </a:r>
            <a:r>
              <a:rPr lang="en-US" dirty="0" err="1">
                <a:solidFill>
                  <a:schemeClr val="accent4"/>
                </a:solidFill>
              </a:rPr>
              <a:t>parcels_write</a:t>
            </a:r>
            <a:r>
              <a:rPr lang="en-US" dirty="0">
                <a:solidFill>
                  <a:schemeClr val="accent4"/>
                </a:solidFill>
              </a:rPr>
              <a:t>”: {}                 </a:t>
            </a:r>
            <a:r>
              <a:rPr lang="en-US" dirty="0">
                <a:solidFill>
                  <a:schemeClr val="accent4"/>
                </a:solidFill>
                <a:sym typeface="Wingdings" panose="05000000000000000000" pitchFamily="2" charset="2"/>
              </a:rPr>
              <a:t> one alias for WRITE</a:t>
            </a:r>
            <a:br>
              <a:rPr lang="en-US" dirty="0">
                <a:solidFill>
                  <a:schemeClr val="accent4"/>
                </a:solidFill>
              </a:rPr>
            </a:br>
            <a:r>
              <a:rPr lang="en-US" dirty="0">
                <a:solidFill>
                  <a:schemeClr val="accent4"/>
                </a:solidFill>
              </a:rPr>
              <a:t>  }</a:t>
            </a:r>
            <a:br>
              <a:rPr lang="en-US" dirty="0">
                <a:solidFill>
                  <a:schemeClr val="accent4"/>
                </a:solidFill>
              </a:rPr>
            </a:br>
            <a:r>
              <a:rPr lang="en-US" dirty="0">
                <a:solidFill>
                  <a:schemeClr val="accent4"/>
                </a:solidFill>
              </a:rPr>
              <a:t>}</a:t>
            </a:r>
            <a:endParaRPr lang="en-US" dirty="0"/>
          </a:p>
          <a:p>
            <a:pPr marL="268288" lvl="1" indent="0">
              <a:buNone/>
            </a:pPr>
            <a:r>
              <a:rPr lang="en-US" dirty="0"/>
              <a:t>POST /</a:t>
            </a:r>
            <a:r>
              <a:rPr lang="en-US" dirty="0" err="1">
                <a:solidFill>
                  <a:schemeClr val="accent4"/>
                </a:solidFill>
              </a:rPr>
              <a:t>parcels_write</a:t>
            </a:r>
            <a:r>
              <a:rPr lang="en-US" dirty="0">
                <a:solidFill>
                  <a:schemeClr val="accent4"/>
                </a:solidFill>
              </a:rPr>
              <a:t>/_rollover</a:t>
            </a:r>
            <a:br>
              <a:rPr lang="en-US" dirty="0">
                <a:solidFill>
                  <a:schemeClr val="accent4"/>
                </a:solidFill>
              </a:rPr>
            </a:br>
            <a:r>
              <a:rPr lang="en-US" dirty="0">
                <a:solidFill>
                  <a:schemeClr val="accent4"/>
                </a:solidFill>
              </a:rPr>
              <a:t>{</a:t>
            </a:r>
            <a:br>
              <a:rPr lang="en-US" dirty="0">
                <a:solidFill>
                  <a:schemeClr val="accent4"/>
                </a:solidFill>
              </a:rPr>
            </a:br>
            <a:r>
              <a:rPr lang="en-US" dirty="0">
                <a:solidFill>
                  <a:schemeClr val="accent4"/>
                </a:solidFill>
              </a:rPr>
              <a:t>  “conditions”: {</a:t>
            </a:r>
            <a:br>
              <a:rPr lang="en-US" dirty="0">
                <a:solidFill>
                  <a:schemeClr val="accent4"/>
                </a:solidFill>
              </a:rPr>
            </a:br>
            <a:r>
              <a:rPr lang="en-US" dirty="0">
                <a:solidFill>
                  <a:schemeClr val="accent4"/>
                </a:solidFill>
              </a:rPr>
              <a:t>    “</a:t>
            </a:r>
            <a:r>
              <a:rPr lang="en-US" dirty="0" err="1">
                <a:solidFill>
                  <a:schemeClr val="accent4"/>
                </a:solidFill>
              </a:rPr>
              <a:t>max_docs</a:t>
            </a:r>
            <a:r>
              <a:rPr lang="en-US">
                <a:solidFill>
                  <a:schemeClr val="accent4"/>
                </a:solidFill>
              </a:rPr>
              <a:t>”: 2                      </a:t>
            </a:r>
            <a:r>
              <a:rPr lang="en-US">
                <a:solidFill>
                  <a:schemeClr val="accent4"/>
                </a:solidFill>
                <a:sym typeface="Wingdings" panose="05000000000000000000" pitchFamily="2" charset="2"/>
              </a:rPr>
              <a:t> </a:t>
            </a:r>
            <a:r>
              <a:rPr lang="en-US" dirty="0" err="1">
                <a:solidFill>
                  <a:schemeClr val="accent4"/>
                </a:solidFill>
                <a:sym typeface="Wingdings" panose="05000000000000000000" pitchFamily="2" charset="2"/>
              </a:rPr>
              <a:t>max_docs</a:t>
            </a:r>
            <a:r>
              <a:rPr lang="en-US" dirty="0">
                <a:solidFill>
                  <a:schemeClr val="accent4"/>
                </a:solidFill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chemeClr val="accent4"/>
                </a:solidFill>
                <a:sym typeface="Wingdings" panose="05000000000000000000" pitchFamily="2" charset="2"/>
              </a:rPr>
              <a:t>max_age</a:t>
            </a:r>
            <a:r>
              <a:rPr lang="en-US" dirty="0">
                <a:solidFill>
                  <a:schemeClr val="accent4"/>
                </a:solidFill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chemeClr val="accent4"/>
                </a:solidFill>
                <a:sym typeface="Wingdings" panose="05000000000000000000" pitchFamily="2" charset="2"/>
              </a:rPr>
              <a:t>max_size</a:t>
            </a:r>
            <a:br>
              <a:rPr lang="en-US" dirty="0">
                <a:solidFill>
                  <a:schemeClr val="accent4"/>
                </a:solidFill>
              </a:rPr>
            </a:br>
            <a:r>
              <a:rPr lang="en-US" dirty="0">
                <a:solidFill>
                  <a:schemeClr val="accent4"/>
                </a:solidFill>
              </a:rPr>
              <a:t>  }</a:t>
            </a:r>
            <a:br>
              <a:rPr lang="en-US" dirty="0">
                <a:solidFill>
                  <a:schemeClr val="accent4"/>
                </a:solidFill>
              </a:rPr>
            </a:br>
            <a:r>
              <a:rPr lang="en-US" dirty="0">
                <a:solidFill>
                  <a:schemeClr val="accent4"/>
                </a:solidFill>
              </a:rPr>
              <a:t>}</a:t>
            </a:r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950D19D-8C6A-4155-BD65-8C227FB67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Rollover API</a:t>
            </a:r>
          </a:p>
        </p:txBody>
      </p:sp>
    </p:spTree>
    <p:extLst>
      <p:ext uri="{BB962C8B-B14F-4D97-AF65-F5344CB8AC3E}">
        <p14:creationId xmlns:p14="http://schemas.microsoft.com/office/powerpoint/2010/main" val="943911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44099EE-7D88-4DCA-B909-417CA27D7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Bucket Aggregations</a:t>
            </a:r>
          </a:p>
          <a:p>
            <a:pPr lvl="1"/>
            <a:r>
              <a:rPr lang="en-US" dirty="0"/>
              <a:t>Build buckets and put documents in them</a:t>
            </a:r>
          </a:p>
          <a:p>
            <a:pPr lvl="1"/>
            <a:r>
              <a:rPr lang="en-US" dirty="0"/>
              <a:t>Terms, *Histogram, Filter, Filters, …</a:t>
            </a:r>
          </a:p>
          <a:p>
            <a:pPr lvl="1"/>
            <a:r>
              <a:rPr lang="en-US" dirty="0"/>
              <a:t>These are intermediate aggregations</a:t>
            </a:r>
          </a:p>
          <a:p>
            <a:r>
              <a:rPr lang="en-US" dirty="0"/>
              <a:t>Metric Aggregations</a:t>
            </a:r>
          </a:p>
          <a:p>
            <a:pPr lvl="1"/>
            <a:r>
              <a:rPr lang="en-US" dirty="0"/>
              <a:t>Compute something and do whatever with the result</a:t>
            </a:r>
          </a:p>
          <a:p>
            <a:pPr lvl="1"/>
            <a:r>
              <a:rPr lang="en-US" dirty="0"/>
              <a:t>Stats, Max/Min, </a:t>
            </a:r>
            <a:r>
              <a:rPr lang="en-US" dirty="0" err="1"/>
              <a:t>Top_hit</a:t>
            </a:r>
            <a:r>
              <a:rPr lang="en-US" dirty="0"/>
              <a:t> (!!!!!!!), …</a:t>
            </a:r>
          </a:p>
          <a:p>
            <a:pPr lvl="1"/>
            <a:r>
              <a:rPr lang="en-US" dirty="0"/>
              <a:t>These are final aggregations</a:t>
            </a:r>
          </a:p>
          <a:p>
            <a:r>
              <a:rPr lang="en-US" dirty="0"/>
              <a:t>Pipeline Aggregations</a:t>
            </a:r>
          </a:p>
          <a:p>
            <a:pPr lvl="1"/>
            <a:r>
              <a:rPr lang="en-US" dirty="0"/>
              <a:t>Executed after all non-pipeline aggregations</a:t>
            </a:r>
          </a:p>
          <a:p>
            <a:pPr lvl="1"/>
            <a:r>
              <a:rPr lang="en-US" dirty="0"/>
              <a:t>Bucket Selector, …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bucket_path</a:t>
            </a:r>
            <a:r>
              <a:rPr lang="en-US" dirty="0"/>
              <a:t>”</a:t>
            </a:r>
          </a:p>
          <a:p>
            <a:pPr lvl="1"/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31194E1-1D42-4F96-A707-442FDAF30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</a:t>
            </a:r>
          </a:p>
        </p:txBody>
      </p:sp>
    </p:spTree>
    <p:extLst>
      <p:ext uri="{BB962C8B-B14F-4D97-AF65-F5344CB8AC3E}">
        <p14:creationId xmlns:p14="http://schemas.microsoft.com/office/powerpoint/2010/main" val="1907558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6B58CD4-A5CF-4CD9-B913-C5B3738DC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68561F8-5962-41DA-B676-AD491EDE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Aggregations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48E07DC5-4C41-42C1-AE1A-3C1AD92F8EE8}"/>
              </a:ext>
            </a:extLst>
          </p:cNvPr>
          <p:cNvSpPr/>
          <p:nvPr/>
        </p:nvSpPr>
        <p:spPr>
          <a:xfrm>
            <a:off x="4343400" y="1578007"/>
            <a:ext cx="457200" cy="45720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E8F6DC9-F9D3-408C-A0A8-9F793F2DAA04}"/>
              </a:ext>
            </a:extLst>
          </p:cNvPr>
          <p:cNvSpPr/>
          <p:nvPr/>
        </p:nvSpPr>
        <p:spPr>
          <a:xfrm>
            <a:off x="3606553" y="2376998"/>
            <a:ext cx="457200" cy="45720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A661F84-A45A-4B93-A5FE-C6F82E90A776}"/>
              </a:ext>
            </a:extLst>
          </p:cNvPr>
          <p:cNvSpPr/>
          <p:nvPr/>
        </p:nvSpPr>
        <p:spPr>
          <a:xfrm>
            <a:off x="5004786" y="2376998"/>
            <a:ext cx="457200" cy="4572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5AF97CF-9668-407A-904E-A83A9DAA47BA}"/>
              </a:ext>
            </a:extLst>
          </p:cNvPr>
          <p:cNvSpPr/>
          <p:nvPr/>
        </p:nvSpPr>
        <p:spPr>
          <a:xfrm>
            <a:off x="2980677" y="337387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75AAE99A-B588-45B9-BA78-A5AB7CB594AC}"/>
              </a:ext>
            </a:extLst>
          </p:cNvPr>
          <p:cNvSpPr/>
          <p:nvPr/>
        </p:nvSpPr>
        <p:spPr>
          <a:xfrm>
            <a:off x="4063753" y="337387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M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B418D1A-BF41-4EC7-8DF0-CBDC057DCE90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3996798" y="1968252"/>
            <a:ext cx="413557" cy="475701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2F521EAD-738D-4334-B3D7-E1FE957159B9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4733645" y="1968252"/>
            <a:ext cx="338096" cy="475701"/>
          </a:xfrm>
          <a:prstGeom prst="line">
            <a:avLst/>
          </a:prstGeom>
          <a:ln w="952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DE28A42A-249A-4B0D-9ED3-BAEC496DC579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3209277" y="2767243"/>
            <a:ext cx="464231" cy="606629"/>
          </a:xfrm>
          <a:prstGeom prst="line">
            <a:avLst/>
          </a:prstGeom>
          <a:ln w="952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5E18175D-DF6D-42E8-B06F-D0F2BE7CD4F2}"/>
              </a:ext>
            </a:extLst>
          </p:cNvPr>
          <p:cNvCxnSpPr>
            <a:stCxn id="5" idx="5"/>
            <a:endCxn id="8" idx="0"/>
          </p:cNvCxnSpPr>
          <p:nvPr/>
        </p:nvCxnSpPr>
        <p:spPr>
          <a:xfrm>
            <a:off x="3996798" y="2767243"/>
            <a:ext cx="295555" cy="606629"/>
          </a:xfrm>
          <a:prstGeom prst="line">
            <a:avLst/>
          </a:prstGeom>
          <a:ln w="952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368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A1294E-5771-4D83-A72E-40F088F21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a problem!</a:t>
            </a:r>
          </a:p>
          <a:p>
            <a:pPr lvl="1"/>
            <a:r>
              <a:rPr lang="en-US" sz="1400" dirty="0"/>
              <a:t>Given several object states in different indices in an alias with rollover, find the list of objects that have a given state in the end.</a:t>
            </a:r>
          </a:p>
          <a:p>
            <a:pPr lvl="1"/>
            <a:r>
              <a:rPr lang="en-US" sz="1400" dirty="0"/>
              <a:t>The documents look like:</a:t>
            </a:r>
          </a:p>
          <a:p>
            <a:pPr marL="536575" lvl="2" indent="0">
              <a:buNone/>
            </a:pPr>
            <a:r>
              <a:rPr lang="en-US" sz="1400" dirty="0"/>
              <a:t>{</a:t>
            </a:r>
            <a:br>
              <a:rPr lang="en-US" sz="1400" dirty="0"/>
            </a:br>
            <a:r>
              <a:rPr lang="en-US" sz="1400" dirty="0"/>
              <a:t>  “id”: “1”,</a:t>
            </a:r>
            <a:br>
              <a:rPr lang="en-US" sz="1400" dirty="0"/>
            </a:br>
            <a:r>
              <a:rPr lang="en-US" sz="1400" dirty="0"/>
              <a:t>  “time”: “2018-10-01T12:00:00Z”,</a:t>
            </a:r>
            <a:br>
              <a:rPr lang="en-US" sz="1400" dirty="0"/>
            </a:br>
            <a:r>
              <a:rPr lang="en-US" sz="1400" dirty="0"/>
              <a:t>  “status”: “READY” / “IN_TRANSIT”/ “ON_HOLD” / “DELIVERED”</a:t>
            </a:r>
            <a:br>
              <a:rPr lang="en-US" sz="1400" dirty="0"/>
            </a:br>
            <a:r>
              <a:rPr lang="en-US" sz="1400" dirty="0"/>
              <a:t>}</a:t>
            </a:r>
          </a:p>
          <a:p>
            <a:pPr lvl="1"/>
            <a:r>
              <a:rPr lang="en-US" sz="1400" dirty="0"/>
              <a:t>The indices will be limited to 2 documents (use rollover).</a:t>
            </a:r>
          </a:p>
          <a:p>
            <a:pPr lvl="1"/>
            <a:r>
              <a:rPr lang="en-US" sz="1400" dirty="0"/>
              <a:t>Documents are IMMUTABLE.</a:t>
            </a:r>
          </a:p>
          <a:p>
            <a:pPr lvl="1"/>
            <a:r>
              <a:rPr lang="en-US" sz="1400" dirty="0"/>
              <a:t>Use an alias for WRITE and another one for READ (use a template).</a:t>
            </a:r>
          </a:p>
          <a:p>
            <a:pPr lvl="1"/>
            <a:r>
              <a:rPr lang="en-US" sz="1400" dirty="0"/>
              <a:t>Find all documents whose current state is “READY”.</a:t>
            </a:r>
          </a:p>
          <a:p>
            <a:pPr lvl="1"/>
            <a:r>
              <a:rPr lang="en-US" sz="1400" dirty="0"/>
              <a:t>Find all documents whose current state is “ON_HOLD”.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A0768B-A3C3-4B97-A5CE-A63616CB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Elasticsearch aggregations: Hands-on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56025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57fcc416eb8d4fb1b22fa3cc8c045595dbc87"/>
  <p:tag name="ISPRING_RESOURCE_PATHS_HASH_PRESENTER" val="43c9451427ba15b6cf8b1b95558292c7785ae1"/>
</p:tagLst>
</file>

<file path=ppt/theme/theme1.xml><?xml version="1.0" encoding="utf-8"?>
<a:theme xmlns:a="http://schemas.openxmlformats.org/drawingml/2006/main" name="Thales_global_4.3_VF">
  <a:themeElements>
    <a:clrScheme name="Thales NEW">
      <a:dk1>
        <a:srgbClr val="242A75"/>
      </a:dk1>
      <a:lt1>
        <a:srgbClr val="FFFFFF"/>
      </a:lt1>
      <a:dk2>
        <a:srgbClr val="242A75"/>
      </a:dk2>
      <a:lt2>
        <a:srgbClr val="309DB5"/>
      </a:lt2>
      <a:accent1>
        <a:srgbClr val="B42573"/>
      </a:accent1>
      <a:accent2>
        <a:srgbClr val="7D7EAB"/>
      </a:accent2>
      <a:accent3>
        <a:srgbClr val="69A3B9"/>
      </a:accent3>
      <a:accent4>
        <a:srgbClr val="253746"/>
      </a:accent4>
      <a:accent5>
        <a:srgbClr val="C3D600"/>
      </a:accent5>
      <a:accent6>
        <a:srgbClr val="E1CD00"/>
      </a:accent6>
      <a:hlink>
        <a:srgbClr val="242A75"/>
      </a:hlink>
      <a:folHlink>
        <a:srgbClr val="242A75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-template-GROUP(16-9).potx" id="{DDD4F233-E006-4270-B8EE-6C032F9BB32A}" vid="{E8958B30-ACE5-496D-B2A0-13F515FCA0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Presentation-template-GROUP(16-9)</Template>
  <TotalTime>9980</TotalTime>
  <Words>236</Words>
  <Application>Microsoft Office PowerPoint</Application>
  <PresentationFormat>Affichage à l'écran (16:9)</PresentationFormat>
  <Paragraphs>62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Lucida Grande</vt:lpstr>
      <vt:lpstr>Wingdings</vt:lpstr>
      <vt:lpstr>Thales_global_4.3_VF</vt:lpstr>
      <vt:lpstr>Coding Dojo Big Data</vt:lpstr>
      <vt:lpstr>Next session</vt:lpstr>
      <vt:lpstr>Previous session summary</vt:lpstr>
      <vt:lpstr>Index template</vt:lpstr>
      <vt:lpstr>Index template</vt:lpstr>
      <vt:lpstr>Rollover API</vt:lpstr>
      <vt:lpstr>Aggregation</vt:lpstr>
      <vt:lpstr>Aggregations</vt:lpstr>
      <vt:lpstr>Elasticsearch aggregations: Hands-on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Dojo Big Data</dc:title>
  <dc:subject/>
  <dc:creator>PELVET Cedric</dc:creator>
  <cp:keywords/>
  <dc:description/>
  <cp:lastModifiedBy>PELVET Cedric</cp:lastModifiedBy>
  <cp:revision>45</cp:revision>
  <dcterms:created xsi:type="dcterms:W3CDTF">2018-09-02T17:02:34Z</dcterms:created>
  <dcterms:modified xsi:type="dcterms:W3CDTF">2018-10-02T20:52:44Z</dcterms:modified>
  <cp:category/>
</cp:coreProperties>
</file>