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9144000" cy="5143500" type="screen16x9"/>
  <p:notesSz cx="6858000" cy="9144000"/>
  <p:custDataLst>
    <p:tags r:id="rId23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00"/>
    <a:srgbClr val="C3D600"/>
    <a:srgbClr val="253746"/>
    <a:srgbClr val="69A3B9"/>
    <a:srgbClr val="7D7EAB"/>
    <a:srgbClr val="B42573"/>
    <a:srgbClr val="309DB5"/>
    <a:srgbClr val="242A75"/>
    <a:srgbClr val="5E5E5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05F93-B371-4146-92EC-B04596A60F24}" v="849" dt="2018-09-04T20:13:37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9737" autoAdjust="0"/>
  </p:normalViewPr>
  <p:slideViewPr>
    <p:cSldViewPr snapToGrid="0" snapToObjects="1" showGuides="1">
      <p:cViewPr varScale="1">
        <p:scale>
          <a:sx n="215" d="100"/>
          <a:sy n="215" d="100"/>
        </p:scale>
        <p:origin x="18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itl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pic>
        <p:nvPicPr>
          <p:cNvPr id="18" name="Espace réservé pour une image  9" descr="2014_Corporate_extract_pdf_tgc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5" b="10975"/>
          <a:stretch/>
        </p:blipFill>
        <p:spPr>
          <a:xfrm>
            <a:off x="5503984" y="-12701"/>
            <a:ext cx="3645397" cy="5176739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64A02-EDFF-4BC8-915E-56EE105F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19906" y="2579354"/>
            <a:ext cx="41062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This document may not be reproduced, modified, adapted, published, translated, in any way, in whole or in part or disclosed to a third party</a:t>
            </a:r>
            <a:r>
              <a:rPr lang="en-AU" sz="600" kern="1200" baseline="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without the prior written consent of Thales  -  © Thales  2017 All rights reserved</a:t>
            </a:r>
            <a:r>
              <a:rPr lang="en-AU" sz="600" noProof="0" dirty="0">
                <a:solidFill>
                  <a:srgbClr val="969696"/>
                </a:solidFill>
              </a:rPr>
              <a:t>.</a:t>
            </a:r>
            <a:endParaRPr lang="en-AU" sz="700" noProof="0" dirty="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2" name="Image 21" descr="logo_thales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</p:spPr>
      </p:pic>
      <p:sp>
        <p:nvSpPr>
          <p:cNvPr id="23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7" r:id="rId4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Coding Dojo Big Data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307777"/>
          </a:xfrm>
        </p:spPr>
        <p:txBody>
          <a:bodyPr/>
          <a:lstStyle/>
          <a:p>
            <a:r>
              <a:rPr lang="fr-FR" dirty="0"/>
              <a:t>Session 6/8: Cassandra Essentials</a:t>
            </a:r>
          </a:p>
        </p:txBody>
      </p:sp>
    </p:spTree>
    <p:extLst>
      <p:ext uri="{BB962C8B-B14F-4D97-AF65-F5344CB8AC3E}">
        <p14:creationId xmlns:p14="http://schemas.microsoft.com/office/powerpoint/2010/main" val="139844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C9B271-D69F-4DA3-B01E-1FBCDF24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between</a:t>
            </a:r>
          </a:p>
          <a:p>
            <a:pPr lvl="1"/>
            <a:r>
              <a:rPr lang="en-US" dirty="0"/>
              <a:t>QUORUM + QUORUM</a:t>
            </a:r>
          </a:p>
          <a:p>
            <a:pPr lvl="1"/>
            <a:r>
              <a:rPr lang="en-US" dirty="0"/>
              <a:t>ONE + ALL</a:t>
            </a:r>
          </a:p>
          <a:p>
            <a:pPr lvl="1"/>
            <a:r>
              <a:rPr lang="en-US" dirty="0"/>
              <a:t>ALL + ONE</a:t>
            </a:r>
          </a:p>
          <a:p>
            <a:endParaRPr lang="en-US" dirty="0"/>
          </a:p>
          <a:p>
            <a:r>
              <a:rPr lang="en-US" dirty="0"/>
              <a:t>Depends on the required speed</a:t>
            </a:r>
          </a:p>
          <a:p>
            <a:pPr lvl="1"/>
            <a:r>
              <a:rPr lang="en-US" dirty="0"/>
              <a:t>In favor or reads</a:t>
            </a:r>
          </a:p>
          <a:p>
            <a:pPr lvl="1"/>
            <a:r>
              <a:rPr lang="en-US" dirty="0"/>
              <a:t>Or writes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4EEDF0B-E65D-47DB-BAE4-FB3D1889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</a:t>
            </a:r>
          </a:p>
        </p:txBody>
      </p:sp>
    </p:spTree>
    <p:extLst>
      <p:ext uri="{BB962C8B-B14F-4D97-AF65-F5344CB8AC3E}">
        <p14:creationId xmlns:p14="http://schemas.microsoft.com/office/powerpoint/2010/main" val="318282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3CFF917-E4DF-4E83-867D-CEE8A52E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5C7E79B-5BD0-43E7-92A7-9645F3C4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writes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30E8466-12D0-4749-9D44-247F7B04100D}"/>
              </a:ext>
            </a:extLst>
          </p:cNvPr>
          <p:cNvCxnSpPr/>
          <p:nvPr/>
        </p:nvCxnSpPr>
        <p:spPr>
          <a:xfrm>
            <a:off x="1367161" y="2667740"/>
            <a:ext cx="6258757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3A24A9D-E178-491E-84D0-48A69F81894D}"/>
              </a:ext>
            </a:extLst>
          </p:cNvPr>
          <p:cNvSpPr/>
          <p:nvPr/>
        </p:nvSpPr>
        <p:spPr>
          <a:xfrm>
            <a:off x="4145872" y="1558027"/>
            <a:ext cx="1589103" cy="7634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memtable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A0D257-1295-4F78-8810-1B142B28B3B6}"/>
              </a:ext>
            </a:extLst>
          </p:cNvPr>
          <p:cNvSpPr/>
          <p:nvPr/>
        </p:nvSpPr>
        <p:spPr>
          <a:xfrm>
            <a:off x="4145872" y="3050956"/>
            <a:ext cx="1589103" cy="7634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sstable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D5210-502B-4235-83C5-FFB5F1513C6B}"/>
              </a:ext>
            </a:extLst>
          </p:cNvPr>
          <p:cNvSpPr/>
          <p:nvPr/>
        </p:nvSpPr>
        <p:spPr>
          <a:xfrm>
            <a:off x="1816963" y="3050956"/>
            <a:ext cx="1589103" cy="7634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commit log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F66A8-99D4-4707-888F-A8A808CFC897}"/>
              </a:ext>
            </a:extLst>
          </p:cNvPr>
          <p:cNvSpPr/>
          <p:nvPr/>
        </p:nvSpPr>
        <p:spPr>
          <a:xfrm>
            <a:off x="5993907" y="3050956"/>
            <a:ext cx="1589103" cy="7634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index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C58FADE-3876-48E5-A7BD-5FBDFCDF793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940424" y="2321503"/>
            <a:ext cx="0" cy="729453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1A446DB-245A-42E0-838F-DEE10F8F72F5}"/>
              </a:ext>
            </a:extLst>
          </p:cNvPr>
          <p:cNvSpPr txBox="1"/>
          <p:nvPr/>
        </p:nvSpPr>
        <p:spPr>
          <a:xfrm>
            <a:off x="4900474" y="235599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flush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7820EB-2BE7-461A-BE0F-A6C83A7AD5B6}"/>
              </a:ext>
            </a:extLst>
          </p:cNvPr>
          <p:cNvSpPr txBox="1"/>
          <p:nvPr/>
        </p:nvSpPr>
        <p:spPr>
          <a:xfrm>
            <a:off x="1367161" y="17858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write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8C87DFB-D350-411C-9F1E-74E301D882CF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1968608" y="1939765"/>
            <a:ext cx="2177264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4B14E24-27CB-4ACF-98D9-76A2025F726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07877" y="1939765"/>
            <a:ext cx="3638" cy="111119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1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546A13-34E6-45CB-A379-CD2ABE2A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Bloom filter</a:t>
            </a:r>
          </a:p>
          <a:p>
            <a:pPr lvl="1"/>
            <a:r>
              <a:rPr lang="en-US" dirty="0"/>
              <a:t>Not there</a:t>
            </a:r>
          </a:p>
          <a:p>
            <a:pPr lvl="1"/>
            <a:r>
              <a:rPr lang="en-US" dirty="0"/>
              <a:t>Maybe there</a:t>
            </a:r>
          </a:p>
          <a:p>
            <a:r>
              <a:rPr lang="en-US" dirty="0"/>
              <a:t>Read from </a:t>
            </a:r>
            <a:r>
              <a:rPr lang="en-US" dirty="0" err="1"/>
              <a:t>sstable</a:t>
            </a:r>
            <a:endParaRPr lang="en-US" dirty="0"/>
          </a:p>
          <a:p>
            <a:pPr lvl="1"/>
            <a:r>
              <a:rPr lang="en-US" dirty="0"/>
              <a:t>Optimized for read: data is sequential</a:t>
            </a:r>
          </a:p>
          <a:p>
            <a:r>
              <a:rPr lang="en-US" dirty="0"/>
              <a:t>Eventual consistency</a:t>
            </a:r>
          </a:p>
          <a:p>
            <a:pPr lvl="1"/>
            <a:r>
              <a:rPr lang="en-US" b="1" dirty="0" err="1"/>
              <a:t>Cohérence</a:t>
            </a:r>
            <a:r>
              <a:rPr lang="en-US" b="1" dirty="0"/>
              <a:t> à </a:t>
            </a:r>
            <a:r>
              <a:rPr lang="en-US" b="1" dirty="0" err="1"/>
              <a:t>terme</a:t>
            </a:r>
            <a:endParaRPr lang="en-US" b="1" dirty="0"/>
          </a:p>
          <a:p>
            <a:pPr lvl="1"/>
            <a:r>
              <a:rPr lang="en-US" dirty="0"/>
              <a:t>Latest data may not be on the node yet</a:t>
            </a:r>
          </a:p>
          <a:p>
            <a:pPr lvl="1"/>
            <a:r>
              <a:rPr lang="en-US" dirty="0"/>
              <a:t>Update the nodes at read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BAA5B60-97C1-444D-84B9-4A473524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reads</a:t>
            </a:r>
          </a:p>
        </p:txBody>
      </p:sp>
    </p:spTree>
    <p:extLst>
      <p:ext uri="{BB962C8B-B14F-4D97-AF65-F5344CB8AC3E}">
        <p14:creationId xmlns:p14="http://schemas.microsoft.com/office/powerpoint/2010/main" val="117586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65FCFF0-E1BD-41D9-9366-F4A8C4C6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nodes are equal</a:t>
            </a:r>
          </a:p>
          <a:p>
            <a:r>
              <a:rPr lang="en-US" dirty="0"/>
              <a:t>Seed nodes</a:t>
            </a:r>
          </a:p>
          <a:p>
            <a:r>
              <a:rPr lang="en-US" dirty="0"/>
              <a:t>Contact points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AAB1FB-BA49-4966-BDC4-B333ECFA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353054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C6AB967-C040-4DDF-B182-CE3FFEAA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Query Language</a:t>
            </a:r>
          </a:p>
          <a:p>
            <a:pPr lvl="1"/>
            <a:r>
              <a:rPr lang="en-US" dirty="0"/>
              <a:t>Not SQL</a:t>
            </a:r>
          </a:p>
          <a:p>
            <a:pPr lvl="1"/>
            <a:r>
              <a:rPr lang="en-US" dirty="0"/>
              <a:t>No subqueries</a:t>
            </a:r>
          </a:p>
          <a:p>
            <a:pPr lvl="1"/>
            <a:r>
              <a:rPr lang="en-US" dirty="0"/>
              <a:t>No GROUP BY</a:t>
            </a:r>
          </a:p>
          <a:p>
            <a:pPr lvl="1"/>
            <a:r>
              <a:rPr lang="en-US" dirty="0"/>
              <a:t>No ORDER BY</a:t>
            </a:r>
          </a:p>
          <a:p>
            <a:pPr lvl="1"/>
            <a:r>
              <a:rPr lang="en-US" dirty="0"/>
              <a:t>Tables are optimized for read</a:t>
            </a:r>
          </a:p>
          <a:p>
            <a:pPr lvl="1"/>
            <a:r>
              <a:rPr lang="en-US" dirty="0"/>
              <a:t>One query usually means one table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533E28E-C7B3-46C8-BCA6-CE180AAD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</a:t>
            </a:r>
          </a:p>
        </p:txBody>
      </p:sp>
    </p:spTree>
    <p:extLst>
      <p:ext uri="{BB962C8B-B14F-4D97-AF65-F5344CB8AC3E}">
        <p14:creationId xmlns:p14="http://schemas.microsoft.com/office/powerpoint/2010/main" val="8587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7BE6EA8-AA4F-4452-B495-F9C1FCD9D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30032"/>
              </p:ext>
            </p:extLst>
          </p:nvPr>
        </p:nvGraphicFramePr>
        <p:xfrm>
          <a:off x="1480344" y="2378075"/>
          <a:ext cx="61595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28486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5775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394043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63874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995145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452225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723908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19229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first 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last 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2857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partition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clustering 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clustering 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144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…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871292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369DB834-AA2B-491D-8391-064B3B9F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Table</a:t>
            </a:r>
          </a:p>
        </p:txBody>
      </p:sp>
    </p:spTree>
    <p:extLst>
      <p:ext uri="{BB962C8B-B14F-4D97-AF65-F5344CB8AC3E}">
        <p14:creationId xmlns:p14="http://schemas.microsoft.com/office/powerpoint/2010/main" val="101998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84B73D2-DA72-4153-85BE-1AE3E9C43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Cassandra on which nodes the data is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2EB623A-0B80-4E2D-9F9D-83EBC84B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key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89AB693-F9D3-46EC-B60B-B5166677DAD0}"/>
              </a:ext>
            </a:extLst>
          </p:cNvPr>
          <p:cNvGrpSpPr/>
          <p:nvPr/>
        </p:nvGrpSpPr>
        <p:grpSpPr>
          <a:xfrm>
            <a:off x="3159078" y="1142999"/>
            <a:ext cx="2824049" cy="3191523"/>
            <a:chOff x="3159078" y="1142999"/>
            <a:chExt cx="2824049" cy="31915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A87DB8E-B924-4BF7-A704-8CDF833A24C6}"/>
                </a:ext>
              </a:extLst>
            </p:cNvPr>
            <p:cNvSpPr/>
            <p:nvPr/>
          </p:nvSpPr>
          <p:spPr>
            <a:xfrm>
              <a:off x="3251024" y="1429304"/>
              <a:ext cx="2618913" cy="261891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F439DEE-34B0-4FD3-8891-EC9FB77D41A8}"/>
                </a:ext>
              </a:extLst>
            </p:cNvPr>
            <p:cNvSpPr/>
            <p:nvPr/>
          </p:nvSpPr>
          <p:spPr>
            <a:xfrm>
              <a:off x="4274175" y="1142999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9BA8F0F-0C05-44C9-96FF-C52BF9FFF9FE}"/>
                </a:ext>
              </a:extLst>
            </p:cNvPr>
            <p:cNvSpPr/>
            <p:nvPr/>
          </p:nvSpPr>
          <p:spPr>
            <a:xfrm>
              <a:off x="5410517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E97085B-ED3E-4841-A961-35FB286A8B09}"/>
                </a:ext>
              </a:extLst>
            </p:cNvPr>
            <p:cNvSpPr/>
            <p:nvPr/>
          </p:nvSpPr>
          <p:spPr>
            <a:xfrm>
              <a:off x="5410517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F07552D-A058-4AB9-930B-88906244D0F8}"/>
                </a:ext>
              </a:extLst>
            </p:cNvPr>
            <p:cNvSpPr/>
            <p:nvPr/>
          </p:nvSpPr>
          <p:spPr>
            <a:xfrm>
              <a:off x="4317801" y="3761912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B35C0D-64B5-4671-AAFA-F1B0C385487B}"/>
                </a:ext>
              </a:extLst>
            </p:cNvPr>
            <p:cNvSpPr/>
            <p:nvPr/>
          </p:nvSpPr>
          <p:spPr>
            <a:xfrm>
              <a:off x="3160874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8CC8259-72A0-4723-88C3-B064CAF45FB9}"/>
                </a:ext>
              </a:extLst>
            </p:cNvPr>
            <p:cNvSpPr/>
            <p:nvPr/>
          </p:nvSpPr>
          <p:spPr>
            <a:xfrm>
              <a:off x="3159078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D51F8D10-2EFC-4FF2-B9A0-381C8F6BD388}"/>
              </a:ext>
            </a:extLst>
          </p:cNvPr>
          <p:cNvSpPr txBox="1"/>
          <p:nvPr/>
        </p:nvSpPr>
        <p:spPr>
          <a:xfrm>
            <a:off x="1620175" y="258487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x?</a:t>
            </a: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947C59C8-0C74-4004-B1B7-3AB7E0644658}"/>
              </a:ext>
            </a:extLst>
          </p:cNvPr>
          <p:cNvCxnSpPr/>
          <p:nvPr/>
        </p:nvCxnSpPr>
        <p:spPr>
          <a:xfrm flipV="1">
            <a:off x="2028548" y="1362722"/>
            <a:ext cx="2130640" cy="1376037"/>
          </a:xfrm>
          <a:prstGeom prst="curvedConnector3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47F494FA-6EC9-40E5-88F2-C4ACD4A71702}"/>
              </a:ext>
            </a:extLst>
          </p:cNvPr>
          <p:cNvCxnSpPr/>
          <p:nvPr/>
        </p:nvCxnSpPr>
        <p:spPr>
          <a:xfrm flipV="1">
            <a:off x="2087351" y="2282239"/>
            <a:ext cx="3229869" cy="456520"/>
          </a:xfrm>
          <a:prstGeom prst="curvedConnector3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4D57CA44-A389-4B31-9A6C-8ECEA7F0513D}"/>
              </a:ext>
            </a:extLst>
          </p:cNvPr>
          <p:cNvCxnSpPr/>
          <p:nvPr/>
        </p:nvCxnSpPr>
        <p:spPr>
          <a:xfrm>
            <a:off x="2028548" y="2778294"/>
            <a:ext cx="2051461" cy="1404628"/>
          </a:xfrm>
          <a:prstGeom prst="curvedConnector3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B612AA8-1154-4FFA-A918-3820CDC1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Date is sorted on disk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A8A61F7-41D9-43A9-B255-98D39709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columns</a:t>
            </a:r>
          </a:p>
        </p:txBody>
      </p:sp>
    </p:spTree>
    <p:extLst>
      <p:ext uri="{BB962C8B-B14F-4D97-AF65-F5344CB8AC3E}">
        <p14:creationId xmlns:p14="http://schemas.microsoft.com/office/powerpoint/2010/main" val="113274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E234DA9-BA28-4BF2-8D62-9568654E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rest</a:t>
            </a:r>
          </a:p>
          <a:p>
            <a:r>
              <a:rPr lang="en-US" dirty="0"/>
              <a:t>No particular order</a:t>
            </a:r>
          </a:p>
          <a:p>
            <a:pPr lvl="1"/>
            <a:r>
              <a:rPr lang="en-US" dirty="0"/>
              <a:t>Alphabetical on display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3D29D5D-1309-4068-AFE3-7FAB4CA8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columns</a:t>
            </a:r>
          </a:p>
        </p:txBody>
      </p:sp>
    </p:spTree>
    <p:extLst>
      <p:ext uri="{BB962C8B-B14F-4D97-AF65-F5344CB8AC3E}">
        <p14:creationId xmlns:p14="http://schemas.microsoft.com/office/powerpoint/2010/main" val="76052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2786A19-F19B-47C3-89F1-3C6529CE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1 partition key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2 clustering columns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Some values</a:t>
            </a:r>
          </a:p>
          <a:p>
            <a:pPr marL="134269" indent="0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marL="134269" indent="0">
              <a:buNone/>
            </a:pPr>
            <a:r>
              <a:rPr lang="en-US" b="0" dirty="0">
                <a:solidFill>
                  <a:schemeClr val="tx1"/>
                </a:solidFill>
              </a:rPr>
              <a:t>HashMap&lt;</a:t>
            </a:r>
            <a:r>
              <a:rPr lang="en-US" b="0" dirty="0" err="1">
                <a:solidFill>
                  <a:schemeClr val="tx1"/>
                </a:solidFill>
              </a:rPr>
              <a:t>SortedMap</a:t>
            </a:r>
            <a:r>
              <a:rPr lang="en-US" b="0" dirty="0">
                <a:solidFill>
                  <a:schemeClr val="tx1"/>
                </a:solidFill>
              </a:rPr>
              <a:t>&lt;</a:t>
            </a:r>
            <a:r>
              <a:rPr lang="en-US" b="0" dirty="0" err="1">
                <a:solidFill>
                  <a:schemeClr val="tx1"/>
                </a:solidFill>
              </a:rPr>
              <a:t>SortedMap</a:t>
            </a:r>
            <a:r>
              <a:rPr lang="en-US" b="0" dirty="0">
                <a:solidFill>
                  <a:schemeClr val="tx1"/>
                </a:solidFill>
              </a:rPr>
              <a:t>&lt;HashMap&lt;String, Object&gt;&gt;&gt;&gt;</a:t>
            </a:r>
          </a:p>
          <a:p>
            <a:pPr marL="134269" indent="0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dirty="0"/>
              <a:t>To access data, the keys must be provided in order</a:t>
            </a:r>
          </a:p>
          <a:p>
            <a:pPr marL="134269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5A8C8D1-1FAF-4DF9-8369-4F8651CD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8029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66FDC8D-3704-4666-9F8B-0160D46A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Variety, Velocity, Volume, Veracity, Valence, Value.</a:t>
            </a:r>
          </a:p>
          <a:p>
            <a:r>
              <a:rPr lang="en-US" dirty="0"/>
              <a:t>Kafka</a:t>
            </a:r>
          </a:p>
          <a:p>
            <a:pPr lvl="1"/>
            <a:r>
              <a:rPr lang="en-US" dirty="0"/>
              <a:t>Streaming platform with exactly once semantics (EOS).</a:t>
            </a:r>
          </a:p>
          <a:p>
            <a:pPr lvl="1"/>
            <a:r>
              <a:rPr lang="en-US" dirty="0"/>
              <a:t>Connects data, processing and external databases.</a:t>
            </a:r>
          </a:p>
          <a:p>
            <a:r>
              <a:rPr lang="en-US" dirty="0"/>
              <a:t>Elasticsearch</a:t>
            </a:r>
          </a:p>
          <a:p>
            <a:pPr lvl="1"/>
            <a:r>
              <a:rPr lang="en-US" dirty="0"/>
              <a:t>Efficient search</a:t>
            </a:r>
          </a:p>
          <a:p>
            <a:pPr lvl="1"/>
            <a:r>
              <a:rPr lang="en-US" dirty="0"/>
              <a:t>NoSQL (document-oriented)</a:t>
            </a:r>
          </a:p>
          <a:p>
            <a:pPr lvl="1"/>
            <a:r>
              <a:rPr lang="en-US" dirty="0"/>
              <a:t>Not really for storage (yet)</a:t>
            </a:r>
          </a:p>
          <a:p>
            <a:pPr lvl="1"/>
            <a:r>
              <a:rPr lang="en-US" dirty="0"/>
              <a:t>Expose data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577584D-CB51-4A96-B98D-DA7B5207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</a:t>
            </a:r>
            <a:r>
              <a:rPr lang="en-US" dirty="0" err="1"/>
              <a:t>mmary</a:t>
            </a:r>
            <a:r>
              <a:rPr lang="en-US" dirty="0"/>
              <a:t> of previous sessions</a:t>
            </a:r>
          </a:p>
        </p:txBody>
      </p:sp>
    </p:spTree>
    <p:extLst>
      <p:ext uri="{BB962C8B-B14F-4D97-AF65-F5344CB8AC3E}">
        <p14:creationId xmlns:p14="http://schemas.microsoft.com/office/powerpoint/2010/main" val="371700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BF5EE80-468A-4860-AB5F-94C1213A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64-bit timestamp</a:t>
            </a:r>
          </a:p>
          <a:p>
            <a:pPr lvl="1"/>
            <a:r>
              <a:rPr lang="en-US" dirty="0"/>
              <a:t>64-bit random</a:t>
            </a:r>
          </a:p>
          <a:p>
            <a:pPr lvl="1"/>
            <a:r>
              <a:rPr lang="en-US" dirty="0"/>
              <a:t>sortable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70C08CA-A044-4F50-AFA8-2FBECA5F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Types</a:t>
            </a:r>
          </a:p>
        </p:txBody>
      </p:sp>
    </p:spTree>
    <p:extLst>
      <p:ext uri="{BB962C8B-B14F-4D97-AF65-F5344CB8AC3E}">
        <p14:creationId xmlns:p14="http://schemas.microsoft.com/office/powerpoint/2010/main" val="345766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47257E8-753E-449A-ABC8-57FF5D17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CQLSH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/>
              <a:t>Create table</a:t>
            </a:r>
          </a:p>
          <a:p>
            <a:pPr lvl="1"/>
            <a:r>
              <a:rPr lang="en-US" dirty="0"/>
              <a:t>Do some requests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Use the Cassandra driver</a:t>
            </a:r>
          </a:p>
          <a:p>
            <a:pPr lvl="1"/>
            <a:r>
              <a:rPr lang="en-US" dirty="0"/>
              <a:t>Configure cluster</a:t>
            </a:r>
          </a:p>
          <a:p>
            <a:pPr lvl="1"/>
            <a:r>
              <a:rPr lang="en-US" dirty="0"/>
              <a:t>Initialize session</a:t>
            </a:r>
          </a:p>
          <a:p>
            <a:pPr lvl="1"/>
            <a:r>
              <a:rPr lang="en-US" dirty="0"/>
              <a:t>Do some (async) requests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CEE1A1-523A-4BC6-912D-C64CE60E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68137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B7790AE-F367-48F2-A9DF-FA405B21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database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Performance scales linearly with number of nodes</a:t>
            </a:r>
          </a:p>
          <a:p>
            <a:pPr lvl="1"/>
            <a:r>
              <a:rPr lang="en-US" dirty="0"/>
              <a:t>Datacenter-aware (bring data close to the clients)</a:t>
            </a:r>
          </a:p>
          <a:p>
            <a:pPr lvl="1"/>
            <a:r>
              <a:rPr lang="en-US" dirty="0"/>
              <a:t>Missing data doesn’t use space</a:t>
            </a:r>
          </a:p>
          <a:p>
            <a:pPr lvl="1"/>
            <a:r>
              <a:rPr lang="en-US" dirty="0"/>
              <a:t>High availability*</a:t>
            </a:r>
          </a:p>
          <a:p>
            <a:pPr marL="268288" lvl="1" indent="0">
              <a:buNone/>
            </a:pPr>
            <a:endParaRPr lang="en-US" dirty="0"/>
          </a:p>
          <a:p>
            <a:pPr marL="268288" lvl="1" indent="0">
              <a:buNone/>
            </a:pPr>
            <a:endParaRPr lang="en-US" dirty="0"/>
          </a:p>
          <a:p>
            <a:pPr marL="268288" lvl="1" indent="0">
              <a:buNone/>
            </a:pPr>
            <a:endParaRPr lang="en-US" dirty="0"/>
          </a:p>
          <a:p>
            <a:pPr marL="268288" lvl="1" indent="0">
              <a:buNone/>
            </a:pPr>
            <a:endParaRPr lang="en-US" dirty="0"/>
          </a:p>
          <a:p>
            <a:pPr marL="268288" lvl="1" indent="0">
              <a:buNone/>
            </a:pPr>
            <a:endParaRPr lang="en-US" dirty="0"/>
          </a:p>
          <a:p>
            <a:pPr marL="268288" lvl="1" indent="0">
              <a:buNone/>
            </a:pPr>
            <a:r>
              <a:rPr lang="en-US" dirty="0"/>
              <a:t>* when the cluster is built properly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568C20-B15D-4442-9378-4B41F333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or C* for short</a:t>
            </a:r>
          </a:p>
        </p:txBody>
      </p:sp>
    </p:spTree>
    <p:extLst>
      <p:ext uri="{BB962C8B-B14F-4D97-AF65-F5344CB8AC3E}">
        <p14:creationId xmlns:p14="http://schemas.microsoft.com/office/powerpoint/2010/main" val="33184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452E4B7-67AE-47CF-92B3-97E7A2EF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</a:t>
            </a:r>
          </a:p>
          <a:p>
            <a:pPr lvl="1"/>
            <a:r>
              <a:rPr lang="en-US" dirty="0"/>
              <a:t>All nodes are equal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48D30AA-4FF2-4C57-9ED9-CFA78694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473148F-2498-4E07-B4F3-6FF97C015EDF}"/>
              </a:ext>
            </a:extLst>
          </p:cNvPr>
          <p:cNvGrpSpPr/>
          <p:nvPr/>
        </p:nvGrpSpPr>
        <p:grpSpPr>
          <a:xfrm>
            <a:off x="3159078" y="1142999"/>
            <a:ext cx="2824049" cy="3191523"/>
            <a:chOff x="3159078" y="1142999"/>
            <a:chExt cx="2824049" cy="3191523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C1B1A29-9458-4C00-BDC3-50824B96F318}"/>
                </a:ext>
              </a:extLst>
            </p:cNvPr>
            <p:cNvSpPr/>
            <p:nvPr/>
          </p:nvSpPr>
          <p:spPr>
            <a:xfrm>
              <a:off x="3251024" y="1429304"/>
              <a:ext cx="2618913" cy="261891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E9F2FEC-12D5-4D0A-9981-20D12F54DF8E}"/>
                </a:ext>
              </a:extLst>
            </p:cNvPr>
            <p:cNvSpPr/>
            <p:nvPr/>
          </p:nvSpPr>
          <p:spPr>
            <a:xfrm>
              <a:off x="4274175" y="1142999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1E79F8F8-1A8D-4DCE-8C16-EDF77A26DA54}"/>
                </a:ext>
              </a:extLst>
            </p:cNvPr>
            <p:cNvSpPr/>
            <p:nvPr/>
          </p:nvSpPr>
          <p:spPr>
            <a:xfrm>
              <a:off x="5410517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0296AC4-53E2-41F6-91F6-3FF9698F3375}"/>
                </a:ext>
              </a:extLst>
            </p:cNvPr>
            <p:cNvSpPr/>
            <p:nvPr/>
          </p:nvSpPr>
          <p:spPr>
            <a:xfrm>
              <a:off x="5410517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D2A02DB-320D-43DE-B494-5DC62A450D40}"/>
                </a:ext>
              </a:extLst>
            </p:cNvPr>
            <p:cNvSpPr/>
            <p:nvPr/>
          </p:nvSpPr>
          <p:spPr>
            <a:xfrm>
              <a:off x="4317801" y="3761912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9FACE88-AB34-4DC6-B9CF-B3211E8F6EA4}"/>
                </a:ext>
              </a:extLst>
            </p:cNvPr>
            <p:cNvSpPr/>
            <p:nvPr/>
          </p:nvSpPr>
          <p:spPr>
            <a:xfrm>
              <a:off x="3160874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A5B082F-868F-4FCE-A806-7E317B3668A1}"/>
                </a:ext>
              </a:extLst>
            </p:cNvPr>
            <p:cNvSpPr/>
            <p:nvPr/>
          </p:nvSpPr>
          <p:spPr>
            <a:xfrm>
              <a:off x="3159078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67092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44536DE-5B97-400D-BA25-EF2228D9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Partition</a:t>
            </a:r>
          </a:p>
          <a:p>
            <a:endParaRPr lang="en-US" dirty="0"/>
          </a:p>
          <a:p>
            <a:r>
              <a:rPr lang="en-US" dirty="0"/>
              <a:t>Cassandra is A-P</a:t>
            </a:r>
          </a:p>
          <a:p>
            <a:pPr lvl="1"/>
            <a:r>
              <a:rPr lang="en-US" dirty="0"/>
              <a:t>But C can be improved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89963D-3C3B-4392-8F9C-3F1036FA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F9B603E5-ABF6-4CA7-8140-935C30FE8670}"/>
              </a:ext>
            </a:extLst>
          </p:cNvPr>
          <p:cNvSpPr/>
          <p:nvPr/>
        </p:nvSpPr>
        <p:spPr>
          <a:xfrm>
            <a:off x="4864963" y="1242874"/>
            <a:ext cx="2925192" cy="2506832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E37E31-E4A1-4820-B17F-46A4DF3976F3}"/>
              </a:ext>
            </a:extLst>
          </p:cNvPr>
          <p:cNvSpPr txBox="1"/>
          <p:nvPr/>
        </p:nvSpPr>
        <p:spPr>
          <a:xfrm>
            <a:off x="6162289" y="94687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944A3C-229A-4657-B72F-7BD233332207}"/>
              </a:ext>
            </a:extLst>
          </p:cNvPr>
          <p:cNvSpPr txBox="1"/>
          <p:nvPr/>
        </p:nvSpPr>
        <p:spPr>
          <a:xfrm>
            <a:off x="4604106" y="3749706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472E7E-95B4-4F61-9242-CC5D51601163}"/>
              </a:ext>
            </a:extLst>
          </p:cNvPr>
          <p:cNvSpPr txBox="1"/>
          <p:nvPr/>
        </p:nvSpPr>
        <p:spPr>
          <a:xfrm>
            <a:off x="7790155" y="371093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3555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5A7D02-2A76-4B2E-B189-CD9C9927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datacenter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F1E7A61-33B4-4EC8-899F-6B3D896E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factor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591988-A6F3-426F-A561-045FC06905C2}"/>
              </a:ext>
            </a:extLst>
          </p:cNvPr>
          <p:cNvGrpSpPr/>
          <p:nvPr/>
        </p:nvGrpSpPr>
        <p:grpSpPr>
          <a:xfrm>
            <a:off x="3192081" y="1255435"/>
            <a:ext cx="2824049" cy="3191523"/>
            <a:chOff x="3159078" y="1142999"/>
            <a:chExt cx="2824049" cy="31915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9064EF5-089B-4AD2-AFE3-184399AF747A}"/>
                </a:ext>
              </a:extLst>
            </p:cNvPr>
            <p:cNvSpPr/>
            <p:nvPr/>
          </p:nvSpPr>
          <p:spPr>
            <a:xfrm>
              <a:off x="3251024" y="1429304"/>
              <a:ext cx="2618913" cy="261891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CF07BEB-94B2-4B17-A8B1-8FF66EE8927E}"/>
                </a:ext>
              </a:extLst>
            </p:cNvPr>
            <p:cNvSpPr/>
            <p:nvPr/>
          </p:nvSpPr>
          <p:spPr>
            <a:xfrm>
              <a:off x="4274175" y="1142999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2DF747D-DE41-403E-82D6-3C38ECE6485D}"/>
                </a:ext>
              </a:extLst>
            </p:cNvPr>
            <p:cNvSpPr/>
            <p:nvPr/>
          </p:nvSpPr>
          <p:spPr>
            <a:xfrm>
              <a:off x="5410517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F7C6127-7F4A-4784-BF26-DA99686A0FD6}"/>
                </a:ext>
              </a:extLst>
            </p:cNvPr>
            <p:cNvSpPr/>
            <p:nvPr/>
          </p:nvSpPr>
          <p:spPr>
            <a:xfrm>
              <a:off x="5410517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A747367-5972-486D-B36F-7E35A70569D1}"/>
                </a:ext>
              </a:extLst>
            </p:cNvPr>
            <p:cNvSpPr/>
            <p:nvPr/>
          </p:nvSpPr>
          <p:spPr>
            <a:xfrm>
              <a:off x="4317801" y="3761912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E69F51D-A919-4352-BCFB-163314D63F49}"/>
                </a:ext>
              </a:extLst>
            </p:cNvPr>
            <p:cNvSpPr/>
            <p:nvPr/>
          </p:nvSpPr>
          <p:spPr>
            <a:xfrm>
              <a:off x="3160874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8386422-D805-4DBA-AB7E-2A1CB7780895}"/>
                </a:ext>
              </a:extLst>
            </p:cNvPr>
            <p:cNvSpPr/>
            <p:nvPr/>
          </p:nvSpPr>
          <p:spPr>
            <a:xfrm>
              <a:off x="3159078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9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5A7D02-2A76-4B2E-B189-CD9C9927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datacenters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F1E7A61-33B4-4EC8-899F-6B3D896E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factor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591988-A6F3-426F-A561-045FC06905C2}"/>
              </a:ext>
            </a:extLst>
          </p:cNvPr>
          <p:cNvGrpSpPr/>
          <p:nvPr/>
        </p:nvGrpSpPr>
        <p:grpSpPr>
          <a:xfrm>
            <a:off x="1234555" y="1224363"/>
            <a:ext cx="2824049" cy="3191523"/>
            <a:chOff x="3159078" y="1142999"/>
            <a:chExt cx="2824049" cy="31915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9064EF5-089B-4AD2-AFE3-184399AF747A}"/>
                </a:ext>
              </a:extLst>
            </p:cNvPr>
            <p:cNvSpPr/>
            <p:nvPr/>
          </p:nvSpPr>
          <p:spPr>
            <a:xfrm>
              <a:off x="3251024" y="1429304"/>
              <a:ext cx="2618913" cy="261891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CF07BEB-94B2-4B17-A8B1-8FF66EE8927E}"/>
                </a:ext>
              </a:extLst>
            </p:cNvPr>
            <p:cNvSpPr/>
            <p:nvPr/>
          </p:nvSpPr>
          <p:spPr>
            <a:xfrm>
              <a:off x="4274175" y="1142999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2DF747D-DE41-403E-82D6-3C38ECE6485D}"/>
                </a:ext>
              </a:extLst>
            </p:cNvPr>
            <p:cNvSpPr/>
            <p:nvPr/>
          </p:nvSpPr>
          <p:spPr>
            <a:xfrm>
              <a:off x="5410517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F7C6127-7F4A-4784-BF26-DA99686A0FD6}"/>
                </a:ext>
              </a:extLst>
            </p:cNvPr>
            <p:cNvSpPr/>
            <p:nvPr/>
          </p:nvSpPr>
          <p:spPr>
            <a:xfrm>
              <a:off x="5410517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A747367-5972-486D-B36F-7E35A70569D1}"/>
                </a:ext>
              </a:extLst>
            </p:cNvPr>
            <p:cNvSpPr/>
            <p:nvPr/>
          </p:nvSpPr>
          <p:spPr>
            <a:xfrm>
              <a:off x="4317801" y="3761912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E69F51D-A919-4352-BCFB-163314D63F49}"/>
                </a:ext>
              </a:extLst>
            </p:cNvPr>
            <p:cNvSpPr/>
            <p:nvPr/>
          </p:nvSpPr>
          <p:spPr>
            <a:xfrm>
              <a:off x="3160874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8386422-D805-4DBA-AB7E-2A1CB7780895}"/>
                </a:ext>
              </a:extLst>
            </p:cNvPr>
            <p:cNvSpPr/>
            <p:nvPr/>
          </p:nvSpPr>
          <p:spPr>
            <a:xfrm>
              <a:off x="3159078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5742985-4173-41A1-97DA-8694F4E5AD17}"/>
              </a:ext>
            </a:extLst>
          </p:cNvPr>
          <p:cNvGrpSpPr/>
          <p:nvPr/>
        </p:nvGrpSpPr>
        <p:grpSpPr>
          <a:xfrm>
            <a:off x="5065270" y="1224363"/>
            <a:ext cx="2824049" cy="3191523"/>
            <a:chOff x="3159078" y="1142999"/>
            <a:chExt cx="2824049" cy="3191523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2508F3E-45C2-47C3-8E6B-7FF35D303DA2}"/>
                </a:ext>
              </a:extLst>
            </p:cNvPr>
            <p:cNvSpPr/>
            <p:nvPr/>
          </p:nvSpPr>
          <p:spPr>
            <a:xfrm>
              <a:off x="3251024" y="1429304"/>
              <a:ext cx="2618913" cy="261891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BA3D5FC-3A28-4181-B571-71C5EBC218C8}"/>
                </a:ext>
              </a:extLst>
            </p:cNvPr>
            <p:cNvSpPr/>
            <p:nvPr/>
          </p:nvSpPr>
          <p:spPr>
            <a:xfrm>
              <a:off x="4274175" y="1142999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131876F-F56F-4C4E-9899-E1BC4655A58D}"/>
                </a:ext>
              </a:extLst>
            </p:cNvPr>
            <p:cNvSpPr/>
            <p:nvPr/>
          </p:nvSpPr>
          <p:spPr>
            <a:xfrm>
              <a:off x="5410517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405B34F9-A3F4-4C6A-A021-0119A879F00C}"/>
                </a:ext>
              </a:extLst>
            </p:cNvPr>
            <p:cNvSpPr/>
            <p:nvPr/>
          </p:nvSpPr>
          <p:spPr>
            <a:xfrm>
              <a:off x="5410517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6339B39-512F-489A-ACF2-148C3C8571B4}"/>
                </a:ext>
              </a:extLst>
            </p:cNvPr>
            <p:cNvSpPr/>
            <p:nvPr/>
          </p:nvSpPr>
          <p:spPr>
            <a:xfrm>
              <a:off x="4317801" y="3761912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A40852-C7E8-4CB3-9BD5-DCB3A819AAA8}"/>
                </a:ext>
              </a:extLst>
            </p:cNvPr>
            <p:cNvSpPr/>
            <p:nvPr/>
          </p:nvSpPr>
          <p:spPr>
            <a:xfrm>
              <a:off x="3160874" y="3149706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3C31DE4-42E0-4FCF-AF10-3DFFB8C8E006}"/>
                </a:ext>
              </a:extLst>
            </p:cNvPr>
            <p:cNvSpPr/>
            <p:nvPr/>
          </p:nvSpPr>
          <p:spPr>
            <a:xfrm>
              <a:off x="3159078" y="1844334"/>
              <a:ext cx="572610" cy="57261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22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5AB01A3-8707-41E4-900A-7FE3B13E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&gt; 2 RF – 1</a:t>
            </a:r>
          </a:p>
          <a:p>
            <a:pPr lvl="1"/>
            <a:r>
              <a:rPr lang="en-US" dirty="0"/>
              <a:t>RF=1 =&gt; 2 nodes min</a:t>
            </a:r>
          </a:p>
          <a:p>
            <a:pPr lvl="1"/>
            <a:r>
              <a:rPr lang="en-US" dirty="0"/>
              <a:t>RF=2 =&gt; 3 nodes min</a:t>
            </a:r>
          </a:p>
          <a:p>
            <a:pPr lvl="1"/>
            <a:r>
              <a:rPr lang="en-US" dirty="0"/>
              <a:t>RF=3 =&gt; 5 nodes min</a:t>
            </a:r>
          </a:p>
          <a:p>
            <a:pPr lvl="1"/>
            <a:r>
              <a:rPr lang="en-US" dirty="0"/>
              <a:t>RF=4 =&gt; 7 nodes min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This is set at </a:t>
            </a:r>
            <a:r>
              <a:rPr lang="en-US" dirty="0" err="1"/>
              <a:t>keyspace</a:t>
            </a:r>
            <a:r>
              <a:rPr lang="en-US" dirty="0"/>
              <a:t> level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DD22F2-713D-44C2-84F4-B15DF306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factor</a:t>
            </a:r>
          </a:p>
        </p:txBody>
      </p:sp>
    </p:spTree>
    <p:extLst>
      <p:ext uri="{BB962C8B-B14F-4D97-AF65-F5344CB8AC3E}">
        <p14:creationId xmlns:p14="http://schemas.microsoft.com/office/powerpoint/2010/main" val="3266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808C9A-95C6-47AA-AD75-8B88E897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both writes and reads</a:t>
            </a:r>
          </a:p>
          <a:p>
            <a:pPr lvl="1"/>
            <a:r>
              <a:rPr lang="en-US" dirty="0"/>
              <a:t>ONE</a:t>
            </a:r>
          </a:p>
          <a:p>
            <a:pPr lvl="1"/>
            <a:r>
              <a:rPr lang="en-US" dirty="0"/>
              <a:t>ALL</a:t>
            </a:r>
          </a:p>
          <a:p>
            <a:pPr lvl="1"/>
            <a:r>
              <a:rPr lang="en-US" dirty="0"/>
              <a:t>QUORUM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Quorum</a:t>
            </a:r>
          </a:p>
          <a:p>
            <a:pPr lvl="1"/>
            <a:r>
              <a:rPr lang="en-US" dirty="0"/>
              <a:t>floor(RF/2)+1</a:t>
            </a:r>
          </a:p>
          <a:p>
            <a:pPr lvl="1"/>
            <a:endParaRPr lang="en-US" dirty="0"/>
          </a:p>
          <a:p>
            <a:r>
              <a:rPr lang="en-US" dirty="0"/>
              <a:t>To ensure high consistency</a:t>
            </a:r>
          </a:p>
          <a:p>
            <a:pPr lvl="1"/>
            <a:r>
              <a:rPr lang="en-US" dirty="0"/>
              <a:t>WRITE + READ &gt; RF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7846778-19ED-40C1-B5F9-57CF1B6B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</a:t>
            </a:r>
          </a:p>
        </p:txBody>
      </p:sp>
    </p:spTree>
    <p:extLst>
      <p:ext uri="{BB962C8B-B14F-4D97-AF65-F5344CB8AC3E}">
        <p14:creationId xmlns:p14="http://schemas.microsoft.com/office/powerpoint/2010/main" val="2478727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GROUP(16-9).potx" id="{DDD4F233-E006-4270-B8EE-6C032F9BB32A}" vid="{E8958B30-ACE5-496D-B2A0-13F515FCA0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Presentation-template-GROUP(16-9)</Template>
  <TotalTime>10055</TotalTime>
  <Words>447</Words>
  <Application>Microsoft Office PowerPoint</Application>
  <PresentationFormat>Affichage à l'écran (16:9)</PresentationFormat>
  <Paragraphs>171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Lucida Grande</vt:lpstr>
      <vt:lpstr>Thales_global_4.3_VF</vt:lpstr>
      <vt:lpstr>Coding Dojo Big Data</vt:lpstr>
      <vt:lpstr>Summary of previous sessions</vt:lpstr>
      <vt:lpstr>Cassandra or C* for short</vt:lpstr>
      <vt:lpstr>Cassandra</vt:lpstr>
      <vt:lpstr>CAP Theorem</vt:lpstr>
      <vt:lpstr>Replication factor</vt:lpstr>
      <vt:lpstr>Replication factor</vt:lpstr>
      <vt:lpstr>Replication factor</vt:lpstr>
      <vt:lpstr>Consistency level</vt:lpstr>
      <vt:lpstr>Consistency level</vt:lpstr>
      <vt:lpstr>Cassandra writes</vt:lpstr>
      <vt:lpstr>Cassandra reads</vt:lpstr>
      <vt:lpstr>Nodes</vt:lpstr>
      <vt:lpstr>CQL</vt:lpstr>
      <vt:lpstr>Cassandra Table</vt:lpstr>
      <vt:lpstr>Partition key</vt:lpstr>
      <vt:lpstr>Clustering columns</vt:lpstr>
      <vt:lpstr>Other columns</vt:lpstr>
      <vt:lpstr>Example</vt:lpstr>
      <vt:lpstr>Cassandra Types</vt:lpstr>
      <vt:lpstr>Hands-on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 Big Data</dc:title>
  <dc:subject/>
  <dc:creator>PELVET Cedric</dc:creator>
  <cp:keywords/>
  <dc:description/>
  <cp:lastModifiedBy>PELVET Cedric</cp:lastModifiedBy>
  <cp:revision>96</cp:revision>
  <dcterms:created xsi:type="dcterms:W3CDTF">2018-09-02T17:02:34Z</dcterms:created>
  <dcterms:modified xsi:type="dcterms:W3CDTF">2018-10-09T20:14:22Z</dcterms:modified>
  <cp:category/>
</cp:coreProperties>
</file>