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94" r:id="rId3"/>
    <p:sldId id="534" r:id="rId4"/>
    <p:sldId id="527" r:id="rId5"/>
    <p:sldId id="504" r:id="rId6"/>
    <p:sldId id="528" r:id="rId7"/>
    <p:sldId id="522" r:id="rId8"/>
    <p:sldId id="529" r:id="rId9"/>
    <p:sldId id="515" r:id="rId10"/>
    <p:sldId id="538" r:id="rId11"/>
    <p:sldId id="539" r:id="rId12"/>
    <p:sldId id="683" r:id="rId13"/>
    <p:sldId id="684" r:id="rId14"/>
    <p:sldId id="685" r:id="rId15"/>
    <p:sldId id="516" r:id="rId1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FFCCFF"/>
    <a:srgbClr val="CCECFF"/>
    <a:srgbClr val="003300"/>
    <a:srgbClr val="003366"/>
    <a:srgbClr val="00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352"/>
    <p:restoredTop sz="90361"/>
  </p:normalViewPr>
  <p:slideViewPr>
    <p:cSldViewPr showGuides="1">
      <p:cViewPr>
        <p:scale>
          <a:sx n="66" d="100"/>
          <a:sy n="66" d="100"/>
        </p:scale>
        <p:origin x="-522" y="-4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D6508A93-3847-4E13-9D6C-D90C5918A714}"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fontAlgn="base">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ABB3F05-2488-4D1B-90C5-ADE265A9B69B}"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413699" name="Text Box 3"/>
          <p:cNvSpPr txBox="1">
            <a:spLocks noChangeArrowheads="1"/>
          </p:cNvSpPr>
          <p:nvPr/>
        </p:nvSpPr>
        <p:spPr bwMode="auto">
          <a:xfrm>
            <a:off x="0" y="0"/>
            <a:ext cx="9144000"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1" u="none" strike="noStrike" kern="1200" cap="none" spc="0" normalizeH="0" baseline="-1000" noProof="0">
                <a:ln>
                  <a:noFill/>
                </a:ln>
                <a:solidFill>
                  <a:schemeClr val="accent1"/>
                </a:solidFill>
                <a:effectLst>
                  <a:outerShdw blurRad="38100" dist="38100" dir="2700000" algn="tl">
                    <a:srgbClr val="000000"/>
                  </a:outerShdw>
                </a:effectLst>
                <a:uLnTx/>
                <a:uFillTx/>
                <a:latin typeface="幼圆" panose="02010509060101010101" pitchFamily="49" charset="-122"/>
                <a:ea typeface="黑体" panose="02010609060101010101" pitchFamily="49" charset="-122"/>
                <a:cs typeface="+mn-cs"/>
              </a:rPr>
              <a:t> </a:t>
            </a:r>
            <a:r>
              <a:rPr kumimoji="0" lang="zh-CN" altLang="en-US" sz="2000" b="0" i="1" u="none" strike="noStrike" kern="1200" cap="none" spc="0" normalizeH="0" baseline="0" noProof="0">
                <a:ln>
                  <a:noFill/>
                </a:ln>
                <a:solidFill>
                  <a:schemeClr val="accent1"/>
                </a:solidFill>
                <a:effectLst/>
                <a:uLnTx/>
                <a:uFillTx/>
                <a:latin typeface="幼圆" panose="02010509060101010101" pitchFamily="49" charset="-122"/>
                <a:ea typeface="黑体" panose="02010609060101010101" pitchFamily="49" charset="-122"/>
                <a:cs typeface="+mn-cs"/>
              </a:rPr>
              <a:t>国家精品资源共享课</a:t>
            </a:r>
            <a:r>
              <a:rPr kumimoji="0" lang="en-US" altLang="zh-CN" sz="2000" b="0" i="1" u="none" strike="noStrike" kern="1200" cap="none" spc="0" normalizeH="0" baseline="0" noProof="0">
                <a:ln>
                  <a:noFill/>
                </a:ln>
                <a:solidFill>
                  <a:schemeClr val="accent1"/>
                </a:solidFill>
                <a:effectLst/>
                <a:uLnTx/>
                <a:uFillTx/>
                <a:latin typeface="新宋体" panose="02010609030101010101" pitchFamily="49" charset="-122"/>
                <a:ea typeface="黑体" panose="02010609060101010101" pitchFamily="49" charset="-122"/>
                <a:cs typeface="+mn-cs"/>
              </a:rPr>
              <a:t>·</a:t>
            </a:r>
            <a:r>
              <a:rPr kumimoji="0" lang="zh-CN" altLang="en-US" sz="2000" b="0" i="1" u="none" strike="noStrike" kern="1200" cap="none" spc="0" normalizeH="0" baseline="0" noProof="0">
                <a:ln>
                  <a:noFill/>
                </a:ln>
                <a:solidFill>
                  <a:schemeClr val="accent1"/>
                </a:solidFill>
                <a:effectLst/>
                <a:uLnTx/>
                <a:uFillTx/>
                <a:latin typeface="黑体" panose="02010609060101010101" pitchFamily="49" charset="-122"/>
                <a:ea typeface="黑体" panose="02010609060101010101" pitchFamily="49" charset="-122"/>
                <a:cs typeface="+mn-cs"/>
              </a:rPr>
              <a:t>中国近现代史纲要                     </a:t>
            </a:r>
            <a:r>
              <a:rPr kumimoji="0" lang="zh-CN" altLang="en-US" sz="2400" b="0" i="1" u="none" strike="noStrike" kern="1200" cap="none" spc="0" normalizeH="0" baseline="0" noProof="0">
                <a:ln>
                  <a:noFill/>
                </a:ln>
                <a:solidFill>
                  <a:schemeClr val="accent1"/>
                </a:solidFill>
                <a:effectLst/>
                <a:uLnTx/>
                <a:uFillTx/>
                <a:latin typeface="黑体" panose="02010609060101010101" pitchFamily="49" charset="-122"/>
                <a:ea typeface="黑体" panose="02010609060101010101" pitchFamily="49" charset="-122"/>
                <a:cs typeface="+mn-cs"/>
              </a:rPr>
              <a:t>导  论</a:t>
            </a:r>
            <a:endParaRPr kumimoji="0" lang="zh-CN" alt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413702" name="Rectangle 6"/>
          <p:cNvSpPr>
            <a:spLocks noChangeArrowheads="1"/>
          </p:cNvSpPr>
          <p:nvPr/>
        </p:nvSpPr>
        <p:spPr bwMode="auto">
          <a:xfrm>
            <a:off x="5715000" y="6308725"/>
            <a:ext cx="3429000" cy="396875"/>
          </a:xfrm>
          <a:prstGeom prst="rect">
            <a:avLst/>
          </a:prstGeom>
          <a:noFill/>
          <a:ln w="9525">
            <a:noFill/>
            <a:miter lim="800000"/>
          </a:ln>
          <a:effectLst>
            <a:outerShdw dist="35921" dir="2700000" algn="ctr" rotWithShape="0">
              <a:schemeClr val="bg2">
                <a:alpha val="50000"/>
              </a:schemeClr>
            </a:outerShdw>
          </a:effectLst>
        </p:spPr>
        <p:txBody>
          <a:bodyPr lIns="92075" tIns="46038" rIns="92075" bIns="46038">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1200" cap="none" spc="0" normalizeH="0" baseline="0" noProof="0">
                <a:ln>
                  <a:noFill/>
                </a:ln>
                <a:solidFill>
                  <a:srgbClr val="993300"/>
                </a:solidFill>
                <a:effectLst/>
                <a:uLnTx/>
                <a:uFillTx/>
                <a:latin typeface="华文新魏" panose="02010800040101010101" pitchFamily="2" charset="-122"/>
                <a:ea typeface="华文新魏" panose="02010800040101010101" pitchFamily="2" charset="-122"/>
                <a:cs typeface="+mn-cs"/>
              </a:rPr>
              <a:t>自强  弘毅  求是  拓新</a:t>
            </a:r>
            <a:endParaRPr kumimoji="0" lang="zh-CN" altLang="en-US" sz="2000" b="1" i="0" u="none" strike="noStrike" kern="1200" cap="none" spc="0" normalizeH="0" baseline="0" noProof="0">
              <a:ln>
                <a:noFill/>
              </a:ln>
              <a:solidFill>
                <a:srgbClr val="993300"/>
              </a:solidFill>
              <a:effectLst/>
              <a:uLnTx/>
              <a:uFillTx/>
              <a:latin typeface="华文新魏" panose="02010800040101010101" pitchFamily="2" charset="-122"/>
              <a:ea typeface="华文新魏" panose="020108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0" fontAlgn="base" hangingPunct="0">
        <a:spcBef>
          <a:spcPct val="0"/>
        </a:spcBef>
        <a:spcAft>
          <a:spcPct val="0"/>
        </a:spcAft>
        <a:defRPr sz="2400" b="1">
          <a:solidFill>
            <a:srgbClr val="0000CC"/>
          </a:solidFill>
          <a:latin typeface="+mj-lt"/>
          <a:ea typeface="+mj-ea"/>
          <a:cs typeface="+mj-cs"/>
        </a:defRPr>
      </a:lvl1pPr>
      <a:lvl2pPr algn="l" rtl="0" eaLnBrk="0" fontAlgn="base" hangingPunct="0">
        <a:spcBef>
          <a:spcPct val="0"/>
        </a:spcBef>
        <a:spcAft>
          <a:spcPct val="0"/>
        </a:spcAft>
        <a:defRPr sz="2400" b="1">
          <a:solidFill>
            <a:srgbClr val="0000CC"/>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400" b="1">
          <a:solidFill>
            <a:srgbClr val="0000CC"/>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400" b="1">
          <a:solidFill>
            <a:srgbClr val="0000CC"/>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400" b="1">
          <a:solidFill>
            <a:srgbClr val="0000CC"/>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400" b="1">
          <a:solidFill>
            <a:srgbClr val="0000CC"/>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400" b="1">
          <a:solidFill>
            <a:srgbClr val="0000CC"/>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400" b="1">
          <a:solidFill>
            <a:srgbClr val="0000CC"/>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400" b="1">
          <a:solidFill>
            <a:srgbClr val="0000CC"/>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Picture 10" descr="图片1"/>
          <p:cNvPicPr>
            <a:picLocks noChangeAspect="1"/>
          </p:cNvPicPr>
          <p:nvPr/>
        </p:nvPicPr>
        <p:blipFill>
          <a:blip r:embed="rId1"/>
          <a:stretch>
            <a:fillRect/>
          </a:stretch>
        </p:blipFill>
        <p:spPr>
          <a:xfrm>
            <a:off x="251460" y="0"/>
            <a:ext cx="9144000" cy="6858000"/>
          </a:xfrm>
          <a:prstGeom prst="rect">
            <a:avLst/>
          </a:prstGeom>
          <a:noFill/>
          <a:ln w="9525">
            <a:noFill/>
          </a:ln>
        </p:spPr>
      </p:pic>
      <p:sp>
        <p:nvSpPr>
          <p:cNvPr id="4098" name="Rectangle 11"/>
          <p:cNvSpPr/>
          <p:nvPr/>
        </p:nvSpPr>
        <p:spPr>
          <a:xfrm>
            <a:off x="1263650" y="2740025"/>
            <a:ext cx="5972175" cy="2835275"/>
          </a:xfrm>
          <a:prstGeom prst="rect">
            <a:avLst/>
          </a:prstGeom>
          <a:noFill/>
          <a:ln w="9525">
            <a:noFill/>
          </a:ln>
        </p:spPr>
        <p:txBody>
          <a:bodyPr anchor="t" anchorCtr="0"/>
          <a:p>
            <a:pPr algn="ctr" eaLnBrk="0" hangingPunct="0"/>
            <a:endParaRPr lang="zh-CN" altLang="en-US" sz="2400" b="1" dirty="0">
              <a:solidFill>
                <a:srgbClr val="003366"/>
              </a:solidFill>
              <a:latin typeface="微软雅黑" panose="020B0503020204020204" charset="-122"/>
              <a:ea typeface="微软雅黑" panose="020B0503020204020204" charset="-122"/>
              <a:cs typeface="微软雅黑" panose="020B0503020204020204" charset="-122"/>
            </a:endParaRPr>
          </a:p>
          <a:p>
            <a:pPr algn="ctr" eaLnBrk="0" hangingPunct="0"/>
            <a:endParaRPr lang="zh-CN" altLang="en-US" sz="2400" b="1" dirty="0">
              <a:solidFill>
                <a:srgbClr val="003366"/>
              </a:solidFill>
              <a:latin typeface="微软雅黑" panose="020B0503020204020204" charset="-122"/>
              <a:ea typeface="微软雅黑" panose="020B0503020204020204" charset="-122"/>
              <a:cs typeface="微软雅黑" panose="020B0503020204020204" charset="-122"/>
            </a:endParaRPr>
          </a:p>
          <a:p>
            <a:pPr algn="ctr" eaLnBrk="0" hangingPunct="0"/>
            <a:r>
              <a:rPr lang="zh-CN" altLang="en-US" sz="2400" b="1" dirty="0">
                <a:solidFill>
                  <a:srgbClr val="003366"/>
                </a:solidFill>
                <a:latin typeface="微软雅黑" panose="020B0503020204020204" charset="-122"/>
                <a:ea typeface="微软雅黑" panose="020B0503020204020204" charset="-122"/>
                <a:cs typeface="微软雅黑" panose="020B0503020204020204" charset="-122"/>
              </a:rPr>
              <a:t>    </a:t>
            </a:r>
            <a:endParaRPr lang="zh-CN" altLang="en-US" sz="2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4099" name="Rectangle 12"/>
          <p:cNvSpPr/>
          <p:nvPr/>
        </p:nvSpPr>
        <p:spPr>
          <a:xfrm>
            <a:off x="898525" y="4652963"/>
            <a:ext cx="7345363" cy="922337"/>
          </a:xfrm>
          <a:prstGeom prst="rect">
            <a:avLst/>
          </a:prstGeom>
          <a:noFill/>
          <a:ln w="9525">
            <a:noFill/>
          </a:ln>
        </p:spPr>
        <p:txBody>
          <a:bodyPr anchor="t" anchorCtr="0"/>
          <a:p>
            <a:pPr algn="ctr" eaLnBrk="0" hangingPunct="0"/>
            <a:endParaRPr lang="zh-CN" altLang="en-US" sz="4000" b="1" dirty="0">
              <a:solidFill>
                <a:srgbClr val="003366"/>
              </a:solidFill>
              <a:latin typeface="Arial" panose="020B0604020202020204" pitchFamily="34" charset="0"/>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内容占位符 2"/>
          <p:cNvSpPr>
            <a:spLocks noGrp="1"/>
          </p:cNvSpPr>
          <p:nvPr>
            <p:ph idx="1"/>
          </p:nvPr>
        </p:nvSpPr>
        <p:spPr>
          <a:xfrm>
            <a:off x="457200" y="565150"/>
            <a:ext cx="8229600" cy="5978525"/>
          </a:xfrm>
          <a:noFill/>
          <a:ln>
            <a:noFill/>
          </a:ln>
        </p:spPr>
        <p:txBody>
          <a:bodyPr anchor="t" anchorCtr="0"/>
          <a:p>
            <a:r>
              <a:rPr lang="zh-CN" altLang="en-US" sz="2400">
                <a:latin typeface="微软雅黑" panose="020B0503020204020204" charset="-122"/>
                <a:ea typeface="微软雅黑" panose="020B0503020204020204" charset="-122"/>
              </a:rPr>
              <a:t>口述访谈文本模板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一、访谈主题：（对访谈主题介绍，包括访谈的背景、缘由、策划）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二、访谈对象：（对访谈对象介绍，年龄、性别、工作单位、职务）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三、访谈时间：XX 年 X 月 X 日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四、访谈地点：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XX 省（自治区、直辖市）XX 市 XX 具体地点（如湖北省武汉市武汉大学历史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学院 108 会议室、湖北省武汉市东西街道南北社区接待室）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五、访谈内容：</a:t>
            </a:r>
            <a:r>
              <a:rPr lang="zh-CN" altLang="en-US" sz="2400">
                <a:latin typeface="微软雅黑" panose="020B0503020204020204" charset="-122"/>
                <a:ea typeface="微软雅黑" panose="020B0503020204020204" charset="-122"/>
                <a:sym typeface="宋体" panose="02010600030101010101" pitchFamily="2" charset="-122"/>
              </a:rPr>
              <a:t>受访对象统一使用受访对象的姓氏加粗，访谈者使用“访”字加粗。如果有听不懂或者不清楚的人名地名，统一用拼音处理（尽量通过回访确认），需要忠实于访谈对象的话。</a:t>
            </a:r>
            <a:r>
              <a:rPr lang="zh-CN" altLang="en-US" sz="2400">
                <a:latin typeface="微软雅黑" panose="020B0503020204020204" charset="-122"/>
                <a:ea typeface="微软雅黑" panose="020B0503020204020204" charset="-122"/>
              </a:rPr>
              <a:t> </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73050" y="752475"/>
            <a:ext cx="8413750" cy="5374005"/>
          </a:xfrm>
        </p:spPr>
        <p:txBody>
          <a:bodyPr/>
          <a:p>
            <a:r>
              <a:rPr lang="zh-CN" altLang="en-US">
                <a:latin typeface="微软雅黑" panose="020B0503020204020204" charset="-122"/>
                <a:ea typeface="微软雅黑" panose="020B0503020204020204" charset="-122"/>
              </a:rPr>
              <a:t>口述访谈文本模板</a:t>
            </a:r>
            <a:endParaRPr lang="zh-CN" altLang="en-US">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一、访谈主题：（对访谈主题介绍，包括访谈的背景、缘由、策划）</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二、访谈对象：（对访谈对象介绍，年龄、性别、工作单位、职务）</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三、访谈时间：XX年X月X日</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四、访谈地点：</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XX省（自治区、直辖市）XX市XX具体地点（如湖北省武汉市武汉大学历史学院108会议室、湖北省武汉市东西街道南北社区接待室）</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765175"/>
            <a:ext cx="8229600" cy="5840730"/>
          </a:xfrm>
        </p:spPr>
        <p:txBody>
          <a:bodyPr/>
          <a:p>
            <a:r>
              <a:rPr lang="zh-CN" altLang="en-US" sz="2400">
                <a:latin typeface="微软雅黑" panose="020B0503020204020204" charset="-122"/>
                <a:ea typeface="微软雅黑" panose="020B0503020204020204" charset="-122"/>
                <a:cs typeface="微软雅黑" panose="020B0503020204020204" charset="-122"/>
                <a:sym typeface="+mn-ea"/>
              </a:rPr>
              <a:t>五、访谈内容：</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sym typeface="+mn-ea"/>
              </a:rPr>
              <a:t>受访对象统一使用受访对象的姓氏加粗，访谈者使用“访”字加粗。如果有听不懂或者不清楚的人名地名，统一用拼音处理（尽量通过回访确认），需要忠实于访谈对象的话。</a:t>
            </a:r>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zh-CN" altLang="en-US" sz="2400" b="1">
                <a:sym typeface="+mn-ea"/>
              </a:rPr>
              <a:t>访</a:t>
            </a:r>
            <a:r>
              <a:rPr lang="zh-CN" altLang="en-US" sz="2400">
                <a:sym typeface="+mn-ea"/>
              </a:rPr>
              <a:t>：沈老师您好，今天我的口述史采访主要是想从您的角度了解一下洪都航空工业近60年来的发展与历史变迁。首先，请问您对您小时候厂里和社区里的生活有什么印象?</a:t>
            </a:r>
            <a:endParaRPr lang="zh-CN" altLang="en-US" sz="2400"/>
          </a:p>
          <a:p>
            <a:r>
              <a:rPr lang="zh-CN" altLang="en-US" sz="2400" b="1">
                <a:sym typeface="+mn-ea"/>
              </a:rPr>
              <a:t>王：</a:t>
            </a:r>
            <a:r>
              <a:rPr lang="zh-CN" altLang="en-US" sz="2400">
                <a:sym typeface="+mn-ea"/>
              </a:rPr>
              <a:t>我们的新中国从50年代开始一直到我们还很小的时候正好是经历了三四年物质灾害，60年、61年、62年，那个时候，可以说是整个的这个经济啊，宏观经济啊，都是很不景气很萧条的，所以，那个时候是物质的这个方面确实是很匮乏的。所以从小啊，我们吃穿用都不是很富有的那种，都属于那种很贫穷的。</a:t>
            </a:r>
            <a:endParaRPr lang="zh-CN" altLang="en-US" sz="2400"/>
          </a:p>
          <a:p>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六、访谈总结</a:t>
            </a:r>
            <a:endParaRPr lang="zh-CN" altLang="en-US"/>
          </a:p>
          <a:p>
            <a:r>
              <a:rPr lang="zh-CN" altLang="en-US">
                <a:sym typeface="+mn-ea"/>
              </a:rPr>
              <a:t>七、访谈照片等资料（不需太多，4张左右，没有也不要紧）</a:t>
            </a:r>
            <a:endParaRPr lang="zh-CN" altLang="en-US"/>
          </a:p>
          <a:p>
            <a:endParaRPr lang="zh-CN" altLang="en-US">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marR="0" indent="0" algn="l" defTabSz="914400" rtl="0" eaLnBrk="0" fontAlgn="base" latinLnBrk="0" hangingPunct="0">
              <a:lnSpc>
                <a:spcPct val="100000"/>
              </a:lnSpc>
              <a:spcBef>
                <a:spcPct val="20000"/>
              </a:spcBef>
              <a:spcAft>
                <a:spcPct val="0"/>
              </a:spcAft>
              <a:buClrTx/>
              <a:buSzTx/>
              <a:buFontTx/>
              <a:buNone/>
            </a:pPr>
            <a:r>
              <a:rPr kumimoji="0" lang="en-US" altLang="zh-CN" sz="3200" b="0" i="0" u="none" strike="noStrike" kern="0" cap="none" spc="0" normalizeH="0" baseline="0" noProof="1">
                <a:solidFill>
                  <a:schemeClr val="tx1"/>
                </a:solidFill>
                <a:latin typeface="+mn-lt"/>
                <a:ea typeface="+mn-ea"/>
                <a:cs typeface="+mn-cs"/>
              </a:rPr>
              <a:t>     </a:t>
            </a:r>
            <a:r>
              <a:rPr kumimoji="0" lang="zh-CN" altLang="en-US" sz="4800" b="0" i="0" u="none" strike="noStrike" kern="0" cap="none" spc="0" normalizeH="0" baseline="0" noProof="1">
                <a:solidFill>
                  <a:srgbClr val="FF0000"/>
                </a:solidFill>
                <a:effectLst>
                  <a:outerShdw blurRad="38100" dist="19050" dir="2700000" algn="tl" rotWithShape="0">
                    <a:schemeClr val="dk1">
                      <a:alpha val="40000"/>
                    </a:schemeClr>
                  </a:outerShdw>
                </a:effectLst>
                <a:latin typeface="华文隶书" panose="02010800040101010101" charset="-122"/>
                <a:ea typeface="华文隶书" panose="02010800040101010101" charset="-122"/>
                <a:cs typeface="+mn-cs"/>
              </a:rPr>
              <a:t>祝大家学习愉快！</a:t>
            </a:r>
            <a:endParaRPr kumimoji="0" lang="zh-CN" altLang="en-US" sz="4800" b="0" i="0" u="none" strike="noStrike" kern="0" cap="none" spc="0" normalizeH="0" baseline="0" noProof="1">
              <a:solidFill>
                <a:srgbClr val="FF0000"/>
              </a:solidFill>
              <a:effectLst>
                <a:outerShdw blurRad="38100" dist="19050" dir="2700000" algn="tl" rotWithShape="0">
                  <a:schemeClr val="dk1">
                    <a:alpha val="40000"/>
                  </a:schemeClr>
                </a:outerShdw>
              </a:effectLst>
              <a:latin typeface="华文隶书" panose="02010800040101010101" charset="-122"/>
              <a:ea typeface="华文隶书" panose="02010800040101010101"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523875"/>
            <a:ext cx="8229600" cy="893763"/>
          </a:xfrm>
        </p:spPr>
        <p:txBody>
          <a:bodyPr/>
          <a:p>
            <a:pPr marL="0" marR="0" indent="0" algn="l" defTabSz="914400" rtl="0" eaLnBrk="0" fontAlgn="base" latinLnBrk="0" hangingPunct="0">
              <a:lnSpc>
                <a:spcPct val="100000"/>
              </a:lnSpc>
              <a:spcBef>
                <a:spcPct val="0"/>
              </a:spcBef>
              <a:spcAft>
                <a:spcPct val="0"/>
              </a:spcAft>
              <a:buClrTx/>
              <a:buSzTx/>
              <a:buFontTx/>
              <a:buNone/>
            </a:pPr>
            <a:r>
              <a:rPr kumimoji="0" lang="zh-CN" altLang="en-US" sz="3200" b="1" i="0" u="none" strike="noStrike" kern="0" cap="none" spc="0" normalizeH="0" baseline="0" noProof="0" dirty="0">
                <a:ln>
                  <a:noFill/>
                </a:ln>
                <a:solidFill>
                  <a:srgbClr val="FF0000"/>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五、“我们都来学做口述历史”</a:t>
            </a:r>
            <a:endParaRPr kumimoji="0" lang="zh-CN" altLang="en-US" sz="3200" b="1" i="0" u="none" strike="noStrike" kern="0" cap="none" spc="0" normalizeH="0" baseline="0" noProof="1">
              <a:solidFill>
                <a:srgbClr val="0000CC"/>
              </a:solidFill>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p>
            <a:pPr marL="342900" marR="0" indent="-342900" algn="l" defTabSz="914400" rtl="0" eaLnBrk="0" fontAlgn="base" latinLnBrk="0" hangingPunct="0">
              <a:lnSpc>
                <a:spcPct val="100000"/>
              </a:lnSpc>
              <a:spcBef>
                <a:spcPct val="20000"/>
              </a:spcBef>
              <a:spcAft>
                <a:spcPct val="0"/>
              </a:spcAft>
              <a:buClrTx/>
              <a:buSzTx/>
              <a:buFontTx/>
              <a:buChar char="•"/>
            </a:pPr>
            <a:r>
              <a:rPr kumimoji="0" lang="en-US" altLang="zh-CN" sz="2800" b="1"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mj-cs"/>
                <a:sym typeface="+mn-ea"/>
              </a:rPr>
              <a:t>1.</a:t>
            </a:r>
            <a:r>
              <a:rPr kumimoji="0" lang="zh-CN" altLang="en-US" sz="2800" b="1"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mj-cs"/>
                <a:sym typeface="+mn-ea"/>
              </a:rPr>
              <a:t>什么是口述历史</a:t>
            </a:r>
            <a:endParaRPr kumimoji="0" lang="zh-CN" altLang="en-US" sz="2800" b="1"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mj-cs"/>
              <a:sym typeface="+mn-ea"/>
            </a:endParaRPr>
          </a:p>
          <a:p>
            <a:pPr marL="342900" marR="0" indent="-342900" algn="l" defTabSz="914400" rtl="0" eaLnBrk="0" fontAlgn="base" latinLnBrk="0" hangingPunct="0">
              <a:lnSpc>
                <a:spcPct val="100000"/>
              </a:lnSpc>
              <a:spcBef>
                <a:spcPct val="20000"/>
              </a:spcBef>
              <a:spcAft>
                <a:spcPct val="0"/>
              </a:spcAft>
              <a:buClrTx/>
              <a:buSzTx/>
              <a:buFontTx/>
              <a:buChar char="•"/>
            </a:pP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mn-cs"/>
                <a:sym typeface="+mn-ea"/>
              </a:rPr>
              <a:t>所谓口述历史，简单地说，就是通过笔录和录音、录影等现代技术手段，记录历史事件</a:t>
            </a:r>
            <a:r>
              <a:rPr kumimoji="0" lang="zh-CN" altLang="en-US" sz="2800" b="0" i="0" u="none" strike="noStrike" kern="0" cap="none" spc="0" normalizeH="0" baseline="0" noProof="1" dirty="0">
                <a:solidFill>
                  <a:srgbClr val="FF0000"/>
                </a:solidFill>
                <a:effectLst/>
                <a:latin typeface="微软雅黑" panose="020B0503020204020204" charset="-122"/>
                <a:ea typeface="微软雅黑" panose="020B0503020204020204" charset="-122"/>
                <a:cs typeface="+mn-cs"/>
                <a:sym typeface="+mn-ea"/>
              </a:rPr>
              <a:t>当事人</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mn-cs"/>
                <a:sym typeface="+mn-ea"/>
              </a:rPr>
              <a:t>或者</a:t>
            </a:r>
            <a:r>
              <a:rPr kumimoji="0" lang="zh-CN" altLang="en-US" sz="2800" b="0" i="0" u="none" strike="noStrike" kern="0" cap="none" spc="0" normalizeH="0" baseline="0" noProof="1" dirty="0">
                <a:solidFill>
                  <a:srgbClr val="FF0000"/>
                </a:solidFill>
                <a:effectLst/>
                <a:latin typeface="微软雅黑" panose="020B0503020204020204" charset="-122"/>
                <a:ea typeface="微软雅黑" panose="020B0503020204020204" charset="-122"/>
                <a:cs typeface="+mn-cs"/>
                <a:sym typeface="+mn-ea"/>
              </a:rPr>
              <a:t>目击者</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mn-cs"/>
                <a:sym typeface="+mn-ea"/>
              </a:rPr>
              <a:t>的回忆而保存的口述资料。口述历史是一种将记录、发掘和认识历史相结合的史学形式。即通过调查访问，用录音设备收集当事人或知情者的口头资料，然后与文字档案印证、核实，整理成文字稿。</a:t>
            </a:r>
            <a:endPar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mn-cs"/>
            </a:endParaRPr>
          </a:p>
          <a:p>
            <a:pPr marL="342900" marR="0" indent="-342900" algn="l" defTabSz="914400" rtl="0" eaLnBrk="0" fontAlgn="base" latinLnBrk="0" hangingPunct="0">
              <a:lnSpc>
                <a:spcPct val="100000"/>
              </a:lnSpc>
              <a:spcBef>
                <a:spcPct val="20000"/>
              </a:spcBef>
              <a:spcAft>
                <a:spcPct val="0"/>
              </a:spcAft>
              <a:buClrTx/>
              <a:buSzTx/>
              <a:buFontTx/>
              <a:buChar char="•"/>
            </a:pPr>
            <a:endParaRPr kumimoji="0" lang="zh-CN" altLang="en-US" sz="2800" b="1"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mj-cs"/>
            </a:endParaRPr>
          </a:p>
          <a:p>
            <a:pPr marL="342900" marR="0" indent="-342900" algn="l" defTabSz="914400" rtl="0" eaLnBrk="0" fontAlgn="base" latinLnBrk="0" hangingPunct="0">
              <a:lnSpc>
                <a:spcPct val="100000"/>
              </a:lnSpc>
              <a:spcBef>
                <a:spcPct val="20000"/>
              </a:spcBef>
              <a:spcAft>
                <a:spcPct val="0"/>
              </a:spcAft>
              <a:buClrTx/>
              <a:buSzTx/>
              <a:buFontTx/>
              <a:buChar char="•"/>
            </a:pPr>
            <a:endParaRPr kumimoji="0" lang="zh-CN" altLang="en-US" sz="2800" b="0" i="0" u="none" strike="noStrike" kern="0" cap="none" spc="0" normalizeH="0" baseline="0" noProof="1">
              <a:solidFill>
                <a:schemeClr val="tx1"/>
              </a:solidFill>
              <a:latin typeface="微软雅黑" panose="020B0503020204020204" charset="-122"/>
              <a:ea typeface="微软雅黑" panose="020B0503020204020204"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内容占位符 2"/>
          <p:cNvSpPr>
            <a:spLocks noGrp="1"/>
          </p:cNvSpPr>
          <p:nvPr>
            <p:ph idx="1"/>
          </p:nvPr>
        </p:nvSpPr>
        <p:spPr>
          <a:xfrm>
            <a:off x="457200" y="690563"/>
            <a:ext cx="8229600" cy="5738812"/>
          </a:xfrm>
          <a:noFill/>
          <a:ln>
            <a:noFill/>
          </a:ln>
        </p:spPr>
        <p:txBody>
          <a:bodyPr anchor="t" anchorCtr="0"/>
          <a:p>
            <a:r>
              <a:rPr lang="zh-CN" altLang="en-US" sz="2800" dirty="0">
                <a:latin typeface="微软雅黑" panose="020B0503020204020204" charset="-122"/>
                <a:ea typeface="微软雅黑" panose="020B0503020204020204" charset="-122"/>
              </a:rPr>
              <a:t>口述历史不完全等同于口述史料，口述史料是讲述者的实录，只是提供研究历史的素材；口述历史则是研究者基于对受访者的访谈口述史料</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并结合档案文献资料</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经过一定稽核的史实记录</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对其人物生平或某一历史事件进行研究</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是对口述史料的加工、整理和提升</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而不是访谈史料的复原。口述历史不仅涵盖口述史料的形成过程</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还包括整理者对口述史料的加工</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如对文献的查询</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对受访者的口述进行筛选等。所以</a:t>
            </a:r>
            <a:r>
              <a:rPr lang="zh-CN" altLang="en-US" sz="2800" dirty="0">
                <a:solidFill>
                  <a:srgbClr val="FF0000"/>
                </a:solidFill>
                <a:latin typeface="微软雅黑" panose="020B0503020204020204" charset="-122"/>
                <a:ea typeface="微软雅黑" panose="020B0503020204020204" charset="-122"/>
              </a:rPr>
              <a:t>访谈者和整理者在口述历史中的作用至关重要</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甚至决定着口述历史的研究价值。</a:t>
            </a:r>
            <a:endParaRPr lang="zh-CN" altLang="en-US" sz="2800" dirty="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内容占位符 2"/>
          <p:cNvSpPr>
            <a:spLocks noGrp="1"/>
          </p:cNvSpPr>
          <p:nvPr>
            <p:ph idx="1"/>
          </p:nvPr>
        </p:nvSpPr>
        <p:spPr>
          <a:xfrm>
            <a:off x="457200" y="904875"/>
            <a:ext cx="8229600" cy="5221288"/>
          </a:xfrm>
          <a:noFill/>
          <a:ln>
            <a:noFill/>
          </a:ln>
        </p:spPr>
        <p:txBody>
          <a:bodyPr anchor="t" anchorCtr="0"/>
          <a:p>
            <a:r>
              <a:rPr lang="zh-CN" altLang="en-US" sz="2800" dirty="0">
                <a:latin typeface="微软雅黑" panose="020B0503020204020204" charset="-122"/>
                <a:ea typeface="微软雅黑" panose="020B0503020204020204" charset="-122"/>
              </a:rPr>
              <a:t>口述历史是通过访谈者和受访者之间关于过去某一人物或事件的对话。访谈者以互动的方式与受访者合作。访谈者负责提问题</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针对受访者的回应做追踪</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并提供人名、日期和其他一般人容易遗忘的资料来协助对方。口述历史乃是访谈者和受访者共同参与制作的产物。因此</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整理者必须对照文献档案</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对口述的失真失实处、记忆的偏差处</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或征求口述者意见后作出改动或由整理者自行作出适当的校正性注释。</a:t>
            </a:r>
            <a:r>
              <a:rPr lang="zh-CN" altLang="en-US" sz="2800" dirty="0">
                <a:solidFill>
                  <a:srgbClr val="FF0000"/>
                </a:solidFill>
                <a:latin typeface="微软雅黑" panose="020B0503020204020204" charset="-122"/>
                <a:ea typeface="微软雅黑" panose="020B0503020204020204" charset="-122"/>
              </a:rPr>
              <a:t>口述历史访谈分为以人为主和以事件为主两大类</a:t>
            </a:r>
            <a:r>
              <a:rPr lang="zh-CN" altLang="en-US" sz="2800" dirty="0">
                <a:latin typeface="微软雅黑" panose="020B0503020204020204" charset="-122"/>
                <a:ea typeface="微软雅黑" panose="020B0503020204020204" charset="-122"/>
              </a:rPr>
              <a:t>。以人为主者</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或是个人叙述一生或一段经历</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或是群体回忆重大人物</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以事件为主者则是个体或群体对重要历史事件进行叙述。</a:t>
            </a:r>
            <a:endParaRPr lang="zh-CN" altLang="en-US" sz="2800" b="1" dirty="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765175"/>
            <a:ext cx="8229600" cy="6007100"/>
          </a:xfrm>
        </p:spPr>
        <p:txBody>
          <a:bodyPr/>
          <a:p>
            <a:pPr marL="342900" marR="0" indent="-342900" algn="l" defTabSz="914400" rtl="0" eaLnBrk="0" fontAlgn="base" latinLnBrk="0" hangingPunct="0">
              <a:lnSpc>
                <a:spcPct val="100000"/>
              </a:lnSpc>
              <a:spcBef>
                <a:spcPct val="20000"/>
              </a:spcBef>
              <a:spcAft>
                <a:spcPct val="0"/>
              </a:spcAft>
              <a:buClrTx/>
              <a:buSzTx/>
              <a:buFontTx/>
              <a:buChar char="•"/>
            </a:pPr>
            <a:r>
              <a:rPr kumimoji="0" lang="zh-CN" altLang="en-US" sz="2800" b="0"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口述历史的历史</a:t>
            </a:r>
            <a:endParaRPr kumimoji="0" lang="zh-CN" altLang="en-US" sz="2800" b="0"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endParaRPr>
          </a:p>
          <a:p>
            <a:pPr marL="342900" marR="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p"/>
            </a:pP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1948</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年，美国哥伦比亚大学建立“哥伦比亚口述历史研究处” ，标志着现代口述史学的产生。</a:t>
            </a:r>
            <a:endPar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p"/>
            </a:pP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1967</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年．美国成立了全国性的口述历史机构</a:t>
            </a: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 </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口述历史协会”</a:t>
            </a: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(OHA</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1980</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年，该协会制订了口述历史的学术规范和评价标准，口述历史有了一套被学术界普遍认同的规则。</a:t>
            </a:r>
            <a:endPar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p"/>
            </a:pP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中国口述历史热出现于上世纪</a:t>
            </a: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90</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年代。</a:t>
            </a:r>
            <a:r>
              <a:rPr kumimoji="0" lang="en-US" altLang="zh-CN"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2004</a:t>
            </a:r>
            <a:r>
              <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sym typeface="+mn-ea"/>
              </a:rPr>
              <a:t>年在扬州召开“首届中华口述史高级论坛暨学科建设会议”。同年，中华口述历史研究会成立。</a:t>
            </a:r>
            <a:endParaRPr kumimoji="0" lang="zh-CN" altLang="en-US" sz="2800" b="0" i="0" u="none" strike="noStrike" kern="0" cap="none" spc="0" normalizeH="0" baseline="0" noProof="1" dirty="0">
              <a:solidFill>
                <a:schemeClr val="tx1"/>
              </a:solidFill>
              <a:effectLst/>
              <a:latin typeface="微软雅黑" panose="020B0503020204020204" charset="-122"/>
              <a:ea typeface="微软雅黑" panose="020B0503020204020204" charset="-122"/>
              <a:cs typeface="微软雅黑" panose="020B0503020204020204" charset="-122"/>
            </a:endParaRPr>
          </a:p>
          <a:p>
            <a:pPr marL="342900" marR="0" indent="-342900" algn="l" defTabSz="914400" rtl="0" eaLnBrk="0" fontAlgn="base" latinLnBrk="0" hangingPunct="0">
              <a:lnSpc>
                <a:spcPct val="100000"/>
              </a:lnSpc>
              <a:spcBef>
                <a:spcPct val="20000"/>
              </a:spcBef>
              <a:spcAft>
                <a:spcPct val="0"/>
              </a:spcAft>
              <a:buClrTx/>
              <a:buSzTx/>
              <a:buFontTx/>
              <a:buChar char="•"/>
            </a:pPr>
            <a:endParaRPr kumimoji="0" lang="zh-CN" altLang="en-US" sz="2800" b="0" i="0" u="none" strike="noStrike" kern="0" cap="none"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p:nvPr>
            <p:ph idx="1"/>
          </p:nvPr>
        </p:nvSpPr>
        <p:spPr/>
        <p:txBody>
          <a:bodyPr/>
          <a:p>
            <a:pPr marL="457200" marR="0" lvl="1"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CC99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“新四史”</a:t>
            </a:r>
            <a:endParaRPr kumimoji="0" lang="zh-CN" altLang="en-US" sz="2800" b="1" i="0" u="none" strike="noStrike" kern="0" cap="none" spc="0" normalizeH="0" baseline="0" noProof="0" dirty="0">
              <a:ln>
                <a:noFill/>
              </a:ln>
              <a:solidFill>
                <a:srgbClr val="CC99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endParaRPr>
          </a:p>
          <a:p>
            <a:pPr marL="457200" marR="0" lvl="1"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sym typeface="+mn-ea"/>
              </a:rPr>
              <a:t>家史   </a:t>
            </a:r>
            <a:r>
              <a:rPr kumimoji="0" lang="zh-CN" altLang="en-US"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sym typeface="+mn-ea"/>
              </a:rPr>
              <a:t>村史   社史     厂史</a:t>
            </a:r>
            <a:endParaRPr kumimoji="0" lang="zh-CN" altLang="en-US" sz="3200" b="0" i="0" u="none" strike="noStrike" kern="0" cap="none" spc="0" normalizeH="0" baseline="0" noProof="1">
              <a:solidFill>
                <a:schemeClr val="tx1"/>
              </a:solidFill>
              <a:latin typeface="+mn-lt"/>
              <a:ea typeface="+mn-ea"/>
              <a:cs typeface="+mn-ea"/>
            </a:endParaRPr>
          </a:p>
          <a:p>
            <a:pPr marL="457200" marR="0" lvl="1"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sym typeface="+mn-ea"/>
              </a:rPr>
              <a:t>   </a:t>
            </a:r>
            <a:endParaRPr kumimoji="0" lang="en-US" altLang="zh-CN"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sym typeface="+mn-ea"/>
              </a:rPr>
              <a:t>   </a:t>
            </a:r>
            <a:endParaRPr kumimoji="0" lang="en-US" altLang="zh-CN"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Times New Roman" panose="02020603050405020304" pitchFamily="18" charset="0"/>
                <a:sym typeface="+mn-ea"/>
              </a:rPr>
              <a:t>     </a:t>
            </a:r>
            <a:endParaRPr kumimoji="0"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342900" marR="0" indent="-342900" algn="l" defTabSz="914400" rtl="0" eaLnBrk="0" fontAlgn="base" latinLnBrk="0" hangingPunct="0">
              <a:lnSpc>
                <a:spcPct val="100000"/>
              </a:lnSpc>
              <a:spcBef>
                <a:spcPct val="20000"/>
              </a:spcBef>
              <a:spcAft>
                <a:spcPct val="0"/>
              </a:spcAft>
              <a:buClrTx/>
              <a:buSzTx/>
              <a:buFontTx/>
              <a:buChar char="•"/>
            </a:pPr>
            <a:r>
              <a:rPr kumimoji="0" lang="en-US" altLang="zh-CN" sz="3200" b="0"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2</a:t>
            </a:r>
            <a:r>
              <a:rPr kumimoji="0" lang="zh-CN" altLang="en-US" sz="3200" b="0"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、怎样做口述历史</a:t>
            </a:r>
            <a:endParaRPr kumimoji="0" lang="zh-CN" altLang="en-US" sz="3200" b="0" i="0" u="none" strike="noStrike" kern="0" cap="none" spc="0" normalizeH="0" baseline="0" noProof="0" dirty="0">
              <a:ln>
                <a:noFill/>
              </a:ln>
              <a:solidFill>
                <a:srgbClr val="CC9900"/>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确立主题（人物或事件）</a:t>
            </a:r>
            <a:endPar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查阅资料</a:t>
            </a:r>
            <a:endPar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确定并联系访谈对象</a:t>
            </a:r>
            <a:endPar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制订访谈计划和访谈大纲</a:t>
            </a:r>
            <a:endPar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访谈（笔录、录音、录影）</a:t>
            </a:r>
            <a:endPar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sym typeface="+mn-ea"/>
              </a:rPr>
              <a:t>后期整理、研究与制作</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微软雅黑" panose="020B0503020204020204" charset="-122"/>
            </a:endParaRPr>
          </a:p>
          <a:p>
            <a:pPr marL="342900" marR="0" indent="-342900" algn="l" defTabSz="914400" rtl="0" eaLnBrk="0" fontAlgn="base" latinLnBrk="0" hangingPunct="0">
              <a:lnSpc>
                <a:spcPct val="100000"/>
              </a:lnSpc>
              <a:spcBef>
                <a:spcPct val="20000"/>
              </a:spcBef>
              <a:spcAft>
                <a:spcPct val="0"/>
              </a:spcAft>
              <a:buClrTx/>
              <a:buSzTx/>
              <a:buFontTx/>
              <a:buChar char="•"/>
            </a:pPr>
            <a:endParaRPr kumimoji="0" lang="zh-CN" altLang="en-US" sz="3200" b="1" i="0" u="none" strike="noStrike" kern="0" cap="none" spc="0" normalizeH="0" baseline="0" noProof="0" dirty="0">
              <a:ln>
                <a:noFill/>
              </a:ln>
              <a:solidFill>
                <a:srgbClr val="CC99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a:p>
            <a:pPr marL="342900" marR="0" indent="-342900" algn="l" defTabSz="914400" rtl="0" eaLnBrk="0" fontAlgn="base" latinLnBrk="0" hangingPunct="0">
              <a:lnSpc>
                <a:spcPct val="100000"/>
              </a:lnSpc>
              <a:spcBef>
                <a:spcPct val="20000"/>
              </a:spcBef>
              <a:spcAft>
                <a:spcPct val="0"/>
              </a:spcAft>
              <a:buClrTx/>
              <a:buSzTx/>
              <a:buFontTx/>
              <a:buChar char="•"/>
            </a:pPr>
            <a:endParaRPr kumimoji="0"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内容占位符 8"/>
          <p:cNvPicPr>
            <a:picLocks noChangeAspect="1"/>
          </p:cNvPicPr>
          <p:nvPr>
            <p:ph idx="1"/>
          </p:nvPr>
        </p:nvPicPr>
        <p:blipFill>
          <a:blip r:embed="rId1"/>
          <a:stretch>
            <a:fillRect/>
          </a:stretch>
        </p:blipFill>
        <p:spPr>
          <a:xfrm>
            <a:off x="3037205" y="1600200"/>
            <a:ext cx="3068320" cy="452628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内容占位符 2"/>
          <p:cNvSpPr>
            <a:spLocks noGrp="1"/>
          </p:cNvSpPr>
          <p:nvPr>
            <p:ph idx="1"/>
          </p:nvPr>
        </p:nvSpPr>
        <p:spPr>
          <a:xfrm>
            <a:off x="457200" y="727075"/>
            <a:ext cx="8229600" cy="4716463"/>
          </a:xfrm>
          <a:noFill/>
          <a:ln>
            <a:noFill/>
          </a:ln>
        </p:spPr>
        <p:txBody>
          <a:bodyPr anchor="t" anchorCtr="0"/>
          <a:p>
            <a:r>
              <a:rPr lang="en-US" altLang="zh-CN" sz="2400">
                <a:latin typeface="微软雅黑" panose="020B0503020204020204" charset="-122"/>
                <a:ea typeface="微软雅黑" panose="020B0503020204020204" charset="-122"/>
              </a:rPr>
              <a:t>3.</a:t>
            </a:r>
            <a:r>
              <a:rPr lang="zh-CN" altLang="en-US" sz="2400">
                <a:latin typeface="微软雅黑" panose="020B0503020204020204" charset="-122"/>
                <a:ea typeface="微软雅黑" panose="020B0503020204020204" charset="-122"/>
              </a:rPr>
              <a:t>“我们都来学做口述历史”（实践教学：9 学时） </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1、口述历史主题：我们的中学</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结合自身的中学教育（初中、高中）经历，与父辈的情况进行比较，开创口述历史的新形式（自身经历＋口述历史），感受时代发展变迁。</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2、给分方式：口述史报告10分，课堂交流5分，共计15分</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口述史报告由个体完成，全员提交；课堂交流由10人左右一组，内部推出1人展示，分数全组共享，分2次课AB班择优展示。</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3. 口述访谈文本模板</a:t>
            </a:r>
            <a:endParaRPr lang="zh-CN" altLang="en-US" sz="2400">
              <a:latin typeface="微软雅黑" panose="020B0503020204020204" charset="-122"/>
              <a:ea typeface="微软雅黑" panose="020B0503020204020204" charset="-122"/>
            </a:endParaRPr>
          </a:p>
        </p:txBody>
      </p:sp>
    </p:spTree>
  </p:cSld>
  <p:clrMapOvr>
    <a:masterClrMapping/>
  </p:clrMapOvr>
  <p:transition/>
</p:sld>
</file>

<file path=ppt/theme/theme1.xml><?xml version="1.0" encoding="utf-8"?>
<a:theme xmlns:a="http://schemas.openxmlformats.org/drawingml/2006/main" name="5_默认设计模板">
  <a:themeElements>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5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03第三章  辛亥革命和君主专制制度的终结</Template>
  <TotalTime>0</TotalTime>
  <Words>1891</Words>
  <Application>WPS 演示</Application>
  <PresentationFormat>全屏显示(4:3)</PresentationFormat>
  <Paragraphs>77</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幼圆</vt:lpstr>
      <vt:lpstr>黑体</vt:lpstr>
      <vt:lpstr>新宋体</vt:lpstr>
      <vt:lpstr>华文新魏</vt:lpstr>
      <vt:lpstr>微软雅黑</vt:lpstr>
      <vt:lpstr>Arial Unicode MS</vt:lpstr>
      <vt:lpstr>Calibri</vt:lpstr>
      <vt:lpstr>楷体_GB2312</vt:lpstr>
      <vt:lpstr>华文中宋</vt:lpstr>
      <vt:lpstr>华文行楷</vt:lpstr>
      <vt:lpstr>等线</vt:lpstr>
      <vt:lpstr>Times New Roman</vt:lpstr>
      <vt:lpstr>华文隶书</vt:lpstr>
      <vt:lpstr>5_默认设计模板</vt:lpstr>
      <vt:lpstr>PowerPoint 演示文稿</vt:lpstr>
      <vt:lpstr>五、“我们都来学做口述历史”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103</cp:revision>
  <dcterms:created xsi:type="dcterms:W3CDTF">2012-11-05T06:11:00Z</dcterms:created>
  <dcterms:modified xsi:type="dcterms:W3CDTF">2022-02-15T14:58:13Z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2052-11.1.0.11294</vt:lpwstr>
  </property>
  <property fmtid="{D5CDD505-2E9C-101B-9397-08002B2CF9AE}" pid="4" name="ICV">
    <vt:lpwstr>CED7F976C2554FC0BA05D67BCC9EF823</vt:lpwstr>
  </property>
</Properties>
</file>