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"/>
  </p:notesMasterIdLst>
  <p:sldIdLst>
    <p:sldId id="35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CC"/>
    <a:srgbClr val="99CCFF"/>
    <a:srgbClr val="3366FF"/>
    <a:srgbClr val="0000FF"/>
    <a:srgbClr val="FF99FF"/>
    <a:srgbClr val="FF00FF"/>
    <a:srgbClr val="9900FF"/>
    <a:srgbClr val="660066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0" autoAdjust="0"/>
    <p:restoredTop sz="92654" autoAdjust="0"/>
  </p:normalViewPr>
  <p:slideViewPr>
    <p:cSldViewPr snapToGrid="0">
      <p:cViewPr>
        <p:scale>
          <a:sx n="100" d="100"/>
          <a:sy n="100" d="100"/>
        </p:scale>
        <p:origin x="-1690" y="-27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427AF-1842-4E82-856F-4D2685B20D8C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8B624-295C-4869-834E-DFA512E435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8B624-295C-4869-834E-DFA512E435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71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EFE29-AB04-4532-A419-D23F7231D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4B56DC-23AA-4409-8761-FAEC3A5B2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48D1C8-C2CA-4489-92DE-921B6A23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Bertrand Charpentier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FF66FD-F101-47F6-83D6-B1E98C48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Posterior Network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C84A50-6B91-476E-B289-2999003C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372F-7BF7-4657-96D4-7BEA84C9F1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9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BBCE70-8D1D-459A-ACC9-3AB80B783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E40B78-89FC-41CD-A2AD-C3157D19F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D73F82-F7CC-441B-AB08-36F3C391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Bertrand Charpentier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E17962-8C8F-48C3-85DD-BA3293EA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Posterior Network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2DDA48-1F5E-491C-A0E1-D8CCBEF6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372F-7BF7-4657-96D4-7BEA84C9F1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3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8FCD3A7-3AAF-441D-AAA3-CE1FD77A2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D37AA8-FC0D-4FEF-9580-5322443B4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A8BE4B-E7BF-4397-916C-4E2F26108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Bertrand Charpentier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7A0505-9A73-461B-8C99-870DA422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Posterior Network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FA1424-6C8A-424A-8B6F-A7EBCE27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372F-7BF7-4657-96D4-7BEA84C9F1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6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B41440-E1FC-489C-9460-D7A9EA92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298193-88AB-4D40-A128-26813662C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3F4284-3BDE-4491-AE2C-0E399A99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Bertrand Charpentier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C885D9-F521-4A6E-9FE2-8A906E94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Posterior Network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0143AB-BE9C-4CE1-A35B-C043E8C6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372F-7BF7-4657-96D4-7BEA84C9F1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3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202EF-C451-4864-8B56-182F59A49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3EE826-755C-40C0-9BDD-A5CA5881E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6D337D-2D2A-46FA-89BE-03EFFD8E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Bertrand Charpentier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F1F05A-E358-49A7-B9FC-BF611666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Posterior Network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5F1378-B2F4-4788-A096-FBF80113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372F-7BF7-4657-96D4-7BEA84C9F1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3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62FF6-05F6-41EF-89F3-EBB968F2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DBDB5B-54E4-4E36-AE5D-B51440596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1AE0F2-0604-4B53-935B-4C5152788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15F79D-5FA6-473A-8075-294287AB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Bertrand Charpentier</a:t>
            </a:r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B070EA-91B9-4B9D-89AD-C6CC1C54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Posterior Network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21EDBE-33CC-414C-9608-7F9DDB96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372F-7BF7-4657-96D4-7BEA84C9F1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BF4651-265E-4A8A-BFA8-74A3AED5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BC9901-AEFE-4AF3-966F-9D41FD44D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1AFE07-258F-4DAF-A0F3-1E652E245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6700CFE-EC78-419B-8B8E-FC4023C6A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ECE644-6E44-4BEB-A83E-CCE2D2498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010989B-B47D-4ECC-BB61-64222F77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Bertrand Charpentier</a:t>
            </a:r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5E4BD6-A32B-4950-9EC3-2E1A87DD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Posterior Network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2A879B1-BBF6-4F8B-8103-D67C7497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372F-7BF7-4657-96D4-7BEA84C9F1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6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10D169-D503-4A84-B3DE-5FA168E40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8519D56-A767-45E2-8CE7-1E762311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Bertrand Charpentier</a:t>
            </a: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811BD6-919D-4C85-B4EC-BD9C5A09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Posterior Network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20C728D-4D66-45B6-BBBC-65B08112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372F-7BF7-4657-96D4-7BEA84C9F1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9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05A45A-FCFE-4765-86BC-C0128842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Bertrand Charpentier</a:t>
            </a:r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51528E-8DA9-421A-80C8-71F84DDE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Posterior Network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A76FC1-1106-4720-9288-CB7063BA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372F-7BF7-4657-96D4-7BEA84C9F1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8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62D689-5BA1-4006-A3CB-91D5511D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D6758B-7B0C-4767-A6C3-79E3DA621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A59F6B-E918-4F88-B834-3D7BDDADD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7E29A2-6D75-4070-8DFA-3364074D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Bertrand Charpentier</a:t>
            </a:r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82A0F0-4218-4411-B847-5E2FA4F8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Posterior Network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8EF964-31D7-4D4F-BEE0-C5B40293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372F-7BF7-4657-96D4-7BEA84C9F1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4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45D49F-5CF9-4B3F-B12E-B17B3500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5C2A7D-312B-4E1D-B8F1-3151D750C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7143C3-25C2-4FAF-A570-9AAA23325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9F1F2C-A901-4111-9A53-19A2331C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Bertrand Charpentier</a:t>
            </a:r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B5AC72-EBA9-4020-A091-F3A64EE8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Posterior Network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5CCE9B-7EE0-41D1-85FE-DB8B9E89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372F-7BF7-4657-96D4-7BEA84C9F1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2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700BF1-4C43-45CD-9B31-B1FAD352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5EE827-E193-4E68-AABA-7E7CBF8E4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B8DD10-A436-4407-A94A-772E5C76A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Bertrand Charpentier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FE0B0E-6DFD-4C69-840A-52E537E74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Posterior Network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4D1DB3-AA8D-4627-BA43-9293C465A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F372F-7BF7-4657-96D4-7BEA84C9F19F}" type="slidenum">
              <a:rPr lang="en-US" smtClean="0"/>
              <a:t>‹N°›</a:t>
            </a:fld>
            <a:endParaRPr lang="en-US"/>
          </a:p>
        </p:txBody>
      </p:sp>
      <p:pic>
        <p:nvPicPr>
          <p:cNvPr id="7" name="Bild 3">
            <a:extLst>
              <a:ext uri="{FF2B5EF4-FFF2-40B4-BE49-F238E27FC236}">
                <a16:creationId xmlns:a16="http://schemas.microsoft.com/office/drawing/2014/main" id="{4E3351AE-5513-4F01-987B-228BFEDEBC8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790" y="6408270"/>
            <a:ext cx="495995" cy="26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2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9" Type="http://schemas.openxmlformats.org/officeDocument/2006/relationships/image" Target="../media/image32.png"/><Relationship Id="rId3" Type="http://schemas.openxmlformats.org/officeDocument/2006/relationships/notesSlide" Target="../notesSlides/notesSlide1.xml"/><Relationship Id="rId34" Type="http://schemas.openxmlformats.org/officeDocument/2006/relationships/image" Target="../media/image27.png"/><Relationship Id="rId42" Type="http://schemas.openxmlformats.org/officeDocument/2006/relationships/image" Target="../media/image35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microsoft.com/office/2007/relationships/hdphoto" Target="../media/hdphoto2.wdp"/><Relationship Id="rId25" Type="http://schemas.openxmlformats.org/officeDocument/2006/relationships/image" Target="../media/image17.png"/><Relationship Id="rId33" Type="http://schemas.openxmlformats.org/officeDocument/2006/relationships/image" Target="../media/image26.png"/><Relationship Id="rId38" Type="http://schemas.openxmlformats.org/officeDocument/2006/relationships/image" Target="../media/image31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29" Type="http://schemas.openxmlformats.org/officeDocument/2006/relationships/image" Target="../media/image24.png"/><Relationship Id="rId41" Type="http://schemas.openxmlformats.org/officeDocument/2006/relationships/image" Target="../media/image34.png"/><Relationship Id="rId1" Type="http://schemas.openxmlformats.org/officeDocument/2006/relationships/tags" Target="../tags/tag1.xml"/><Relationship Id="rId6" Type="http://schemas.openxmlformats.org/officeDocument/2006/relationships/image" Target="../media/image3.jp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32" Type="http://schemas.openxmlformats.org/officeDocument/2006/relationships/image" Target="../media/image25.png"/><Relationship Id="rId37" Type="http://schemas.openxmlformats.org/officeDocument/2006/relationships/image" Target="../media/image30.png"/><Relationship Id="rId40" Type="http://schemas.openxmlformats.org/officeDocument/2006/relationships/image" Target="../media/image33.png"/><Relationship Id="rId5" Type="http://schemas.microsoft.com/office/2007/relationships/hdphoto" Target="../media/hdphoto1.wdp"/><Relationship Id="rId15" Type="http://schemas.openxmlformats.org/officeDocument/2006/relationships/image" Target="../media/image12.png"/><Relationship Id="rId28" Type="http://schemas.openxmlformats.org/officeDocument/2006/relationships/image" Target="../media/image20.png"/><Relationship Id="rId36" Type="http://schemas.openxmlformats.org/officeDocument/2006/relationships/image" Target="../media/image29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31" Type="http://schemas.openxmlformats.org/officeDocument/2006/relationships/image" Target="../media/image23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7" Type="http://schemas.openxmlformats.org/officeDocument/2006/relationships/image" Target="../media/image19.png"/><Relationship Id="rId30" Type="http://schemas.openxmlformats.org/officeDocument/2006/relationships/image" Target="../media/image22.png"/><Relationship Id="rId35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age 182">
            <a:extLst>
              <a:ext uri="{FF2B5EF4-FFF2-40B4-BE49-F238E27FC236}">
                <a16:creationId xmlns:a16="http://schemas.microsoft.com/office/drawing/2014/main" id="{AF216C36-768B-4A2E-9427-A99C5DE2B8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67000"/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466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23274">
            <a:off x="3829880" y="2649455"/>
            <a:ext cx="2090739" cy="1778616"/>
          </a:xfrm>
          <a:prstGeom prst="rect">
            <a:avLst/>
          </a:prstGeom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D9BD851-CADB-48D3-94FF-47FA8E5DF94E}"/>
              </a:ext>
            </a:extLst>
          </p:cNvPr>
          <p:cNvSpPr/>
          <p:nvPr/>
        </p:nvSpPr>
        <p:spPr>
          <a:xfrm>
            <a:off x="3532270" y="2639158"/>
            <a:ext cx="2817351" cy="20151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1" name="Image 360">
            <a:extLst>
              <a:ext uri="{FF2B5EF4-FFF2-40B4-BE49-F238E27FC236}">
                <a16:creationId xmlns:a16="http://schemas.microsoft.com/office/drawing/2014/main" id="{783F0CB9-700F-4226-A079-E5C8486A0F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8" y="4155332"/>
            <a:ext cx="863923" cy="863923"/>
          </a:xfrm>
          <a:prstGeom prst="rect">
            <a:avLst/>
          </a:prstGeom>
          <a:ln w="28575">
            <a:solidFill>
              <a:srgbClr val="009900"/>
            </a:solidFill>
          </a:ln>
        </p:spPr>
      </p:pic>
      <p:pic>
        <p:nvPicPr>
          <p:cNvPr id="359" name="Image 358">
            <a:extLst>
              <a:ext uri="{FF2B5EF4-FFF2-40B4-BE49-F238E27FC236}">
                <a16:creationId xmlns:a16="http://schemas.microsoft.com/office/drawing/2014/main" id="{57E810A0-3193-4FA2-AF23-761BE0478D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37" y="2986787"/>
            <a:ext cx="863923" cy="863923"/>
          </a:xfrm>
          <a:prstGeom prst="rect">
            <a:avLst/>
          </a:prstGeom>
          <a:ln w="28575">
            <a:solidFill>
              <a:srgbClr val="CC0000"/>
            </a:solidFill>
          </a:ln>
        </p:spPr>
      </p:pic>
      <p:pic>
        <p:nvPicPr>
          <p:cNvPr id="357" name="Image 356">
            <a:extLst>
              <a:ext uri="{FF2B5EF4-FFF2-40B4-BE49-F238E27FC236}">
                <a16:creationId xmlns:a16="http://schemas.microsoft.com/office/drawing/2014/main" id="{20FA3180-6464-47A6-B692-14B8E8AD87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26" y="1823289"/>
            <a:ext cx="863924" cy="863924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cxnSp>
        <p:nvCxnSpPr>
          <p:cNvPr id="40" name="Connecteur : en arc 39">
            <a:extLst>
              <a:ext uri="{FF2B5EF4-FFF2-40B4-BE49-F238E27FC236}">
                <a16:creationId xmlns:a16="http://schemas.microsoft.com/office/drawing/2014/main" id="{8EF9039F-4180-43E4-8C4F-F3E8ED91A54A}"/>
              </a:ext>
            </a:extLst>
          </p:cNvPr>
          <p:cNvCxnSpPr>
            <a:cxnSpLocks/>
            <a:stCxn id="361" idx="3"/>
          </p:cNvCxnSpPr>
          <p:nvPr/>
        </p:nvCxnSpPr>
        <p:spPr>
          <a:xfrm flipV="1">
            <a:off x="1945971" y="4407709"/>
            <a:ext cx="3473122" cy="179585"/>
          </a:xfrm>
          <a:prstGeom prst="curvedConnector3">
            <a:avLst>
              <a:gd name="adj1" fmla="val 4542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rc 41">
            <a:extLst>
              <a:ext uri="{FF2B5EF4-FFF2-40B4-BE49-F238E27FC236}">
                <a16:creationId xmlns:a16="http://schemas.microsoft.com/office/drawing/2014/main" id="{0DC1EDDD-EE7B-46EC-A6FE-FCC12E3F91F5}"/>
              </a:ext>
            </a:extLst>
          </p:cNvPr>
          <p:cNvCxnSpPr>
            <a:cxnSpLocks/>
            <a:stCxn id="359" idx="3"/>
          </p:cNvCxnSpPr>
          <p:nvPr/>
        </p:nvCxnSpPr>
        <p:spPr>
          <a:xfrm>
            <a:off x="1951160" y="3418749"/>
            <a:ext cx="2504361" cy="88073"/>
          </a:xfrm>
          <a:prstGeom prst="curvedConnector3">
            <a:avLst>
              <a:gd name="adj1" fmla="val 627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 : en arc 56">
            <a:extLst>
              <a:ext uri="{FF2B5EF4-FFF2-40B4-BE49-F238E27FC236}">
                <a16:creationId xmlns:a16="http://schemas.microsoft.com/office/drawing/2014/main" id="{FF12C8B9-F1A2-4AA5-AAC0-E33D30045B2A}"/>
              </a:ext>
            </a:extLst>
          </p:cNvPr>
          <p:cNvCxnSpPr>
            <a:cxnSpLocks/>
            <a:stCxn id="357" idx="3"/>
          </p:cNvCxnSpPr>
          <p:nvPr/>
        </p:nvCxnSpPr>
        <p:spPr>
          <a:xfrm>
            <a:off x="1951850" y="2255251"/>
            <a:ext cx="2797886" cy="875142"/>
          </a:xfrm>
          <a:prstGeom prst="curvedConnector3">
            <a:avLst>
              <a:gd name="adj1" fmla="val 4183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1CE7C14-0B8E-4126-AB46-CC59FBB445D1}"/>
                  </a:ext>
                </a:extLst>
              </p:cNvPr>
              <p:cNvSpPr/>
              <p:nvPr/>
            </p:nvSpPr>
            <p:spPr>
              <a:xfrm>
                <a:off x="4004637" y="1809402"/>
                <a:ext cx="1868839" cy="61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Normalizing Flow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1CE7C14-0B8E-4126-AB46-CC59FBB44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637" y="1809402"/>
                <a:ext cx="1868839" cy="618963"/>
              </a:xfrm>
              <a:prstGeom prst="rect">
                <a:avLst/>
              </a:prstGeom>
              <a:blipFill>
                <a:blip r:embed="rId9"/>
                <a:stretch>
                  <a:fillRect l="-649" t="-5825" r="-649" b="-9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FCA8F097-E415-4FCE-B72B-3F78D686FCF3}"/>
                  </a:ext>
                </a:extLst>
              </p:cNvPr>
              <p:cNvSpPr txBox="1"/>
              <p:nvPr/>
            </p:nvSpPr>
            <p:spPr>
              <a:xfrm>
                <a:off x="4891557" y="2980671"/>
                <a:ext cx="436880" cy="326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4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4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fr-FR" sz="14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4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14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sz="1400" dirty="0">
                  <a:solidFill>
                    <a:srgbClr val="000099"/>
                  </a:solidFill>
                </a:endParaRPr>
              </a:p>
            </p:txBody>
          </p:sp>
        </mc:Choice>
        <mc:Fallback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FCA8F097-E415-4FCE-B72B-3F78D686F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557" y="2980671"/>
                <a:ext cx="436880" cy="32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B848EDF-B07B-40F3-93F8-2CEAA769253E}"/>
                  </a:ext>
                </a:extLst>
              </p:cNvPr>
              <p:cNvSpPr txBox="1"/>
              <p:nvPr/>
            </p:nvSpPr>
            <p:spPr>
              <a:xfrm>
                <a:off x="5584195" y="4230949"/>
                <a:ext cx="436880" cy="316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4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fr-FR" sz="1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4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fr-FR" sz="1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sz="1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B848EDF-B07B-40F3-93F8-2CEAA7692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195" y="4230949"/>
                <a:ext cx="436880" cy="31669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CDB71EB1-9EA1-44A4-A307-E2D78F92AAD5}"/>
                  </a:ext>
                </a:extLst>
              </p:cNvPr>
              <p:cNvSpPr txBox="1"/>
              <p:nvPr/>
            </p:nvSpPr>
            <p:spPr>
              <a:xfrm>
                <a:off x="4672491" y="3330865"/>
                <a:ext cx="298560" cy="3158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400" b="1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4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fr-FR" sz="14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400" b="1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14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dirty="0">
                  <a:solidFill>
                    <a:srgbClr val="800000"/>
                  </a:solidFill>
                </a:endParaRPr>
              </a:p>
            </p:txBody>
          </p:sp>
        </mc:Choice>
        <mc:Fallback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CDB71EB1-9EA1-44A4-A307-E2D78F92A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491" y="3330865"/>
                <a:ext cx="298560" cy="315885"/>
              </a:xfrm>
              <a:prstGeom prst="rect">
                <a:avLst/>
              </a:prstGeom>
              <a:blipFill>
                <a:blip r:embed="rId12"/>
                <a:stretch>
                  <a:fillRect l="-18367" r="-122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Connecteur : en arc 88">
            <a:extLst>
              <a:ext uri="{FF2B5EF4-FFF2-40B4-BE49-F238E27FC236}">
                <a16:creationId xmlns:a16="http://schemas.microsoft.com/office/drawing/2014/main" id="{C8549C0E-1F6A-4026-9F48-EFA1776AFC94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5328437" y="1863465"/>
            <a:ext cx="3298441" cy="1280296"/>
          </a:xfrm>
          <a:prstGeom prst="curvedConnector3">
            <a:avLst>
              <a:gd name="adj1" fmla="val 4276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 : en angle 123">
            <a:extLst>
              <a:ext uri="{FF2B5EF4-FFF2-40B4-BE49-F238E27FC236}">
                <a16:creationId xmlns:a16="http://schemas.microsoft.com/office/drawing/2014/main" id="{7F8DB91A-733B-4E03-BC55-9E5CF69842EC}"/>
              </a:ext>
            </a:extLst>
          </p:cNvPr>
          <p:cNvCxnSpPr>
            <a:cxnSpLocks/>
            <a:stCxn id="68" idx="2"/>
            <a:endCxn id="102" idx="0"/>
          </p:cNvCxnSpPr>
          <p:nvPr/>
        </p:nvCxnSpPr>
        <p:spPr>
          <a:xfrm rot="16200000" flipH="1">
            <a:off x="4837161" y="1707505"/>
            <a:ext cx="20379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avec flèche 140">
            <a:extLst>
              <a:ext uri="{FF2B5EF4-FFF2-40B4-BE49-F238E27FC236}">
                <a16:creationId xmlns:a16="http://schemas.microsoft.com/office/drawing/2014/main" id="{B243B01A-AE33-43AD-B809-D5F4258BEF9F}"/>
              </a:ext>
            </a:extLst>
          </p:cNvPr>
          <p:cNvCxnSpPr>
            <a:cxnSpLocks/>
            <a:stCxn id="102" idx="2"/>
            <a:endCxn id="10" idx="0"/>
          </p:cNvCxnSpPr>
          <p:nvPr/>
        </p:nvCxnSpPr>
        <p:spPr>
          <a:xfrm>
            <a:off x="4939057" y="2428365"/>
            <a:ext cx="1889" cy="2107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ZoneTexte 144">
                <a:extLst>
                  <a:ext uri="{FF2B5EF4-FFF2-40B4-BE49-F238E27FC236}">
                    <a16:creationId xmlns:a16="http://schemas.microsoft.com/office/drawing/2014/main" id="{63813708-F664-4E47-97C6-55183BCB02C4}"/>
                  </a:ext>
                </a:extLst>
              </p:cNvPr>
              <p:cNvSpPr txBox="1"/>
              <p:nvPr/>
            </p:nvSpPr>
            <p:spPr>
              <a:xfrm>
                <a:off x="2216584" y="1911363"/>
                <a:ext cx="762453" cy="2840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sz="16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16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fr-FR" sz="16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dirty="0">
                  <a:solidFill>
                    <a:srgbClr val="000099"/>
                  </a:solidFill>
                </a:endParaRPr>
              </a:p>
            </p:txBody>
          </p:sp>
        </mc:Choice>
        <mc:Fallback>
          <p:sp>
            <p:nvSpPr>
              <p:cNvPr id="145" name="ZoneTexte 144">
                <a:extLst>
                  <a:ext uri="{FF2B5EF4-FFF2-40B4-BE49-F238E27FC236}">
                    <a16:creationId xmlns:a16="http://schemas.microsoft.com/office/drawing/2014/main" id="{63813708-F664-4E47-97C6-55183BCB0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584" y="1911363"/>
                <a:ext cx="762453" cy="284052"/>
              </a:xfrm>
              <a:prstGeom prst="rect">
                <a:avLst/>
              </a:prstGeom>
              <a:blipFill>
                <a:blip r:embed="rId13"/>
                <a:stretch>
                  <a:fillRect l="-9600" t="-2174" r="-8800" b="-239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ZoneTexte 145">
                <a:extLst>
                  <a:ext uri="{FF2B5EF4-FFF2-40B4-BE49-F238E27FC236}">
                    <a16:creationId xmlns:a16="http://schemas.microsoft.com/office/drawing/2014/main" id="{E3CC322D-4F9F-4C57-8A78-F7B282EE8BFE}"/>
                  </a:ext>
                </a:extLst>
              </p:cNvPr>
              <p:cNvSpPr txBox="1"/>
              <p:nvPr/>
            </p:nvSpPr>
            <p:spPr>
              <a:xfrm>
                <a:off x="2221478" y="3030470"/>
                <a:ext cx="666336" cy="24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fr-FR" sz="14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sz="14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4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14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fr-FR" sz="14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800000"/>
                  </a:solidFill>
                </a:endParaRPr>
              </a:p>
            </p:txBody>
          </p:sp>
        </mc:Choice>
        <mc:Fallback>
          <p:sp>
            <p:nvSpPr>
              <p:cNvPr id="146" name="ZoneTexte 145">
                <a:extLst>
                  <a:ext uri="{FF2B5EF4-FFF2-40B4-BE49-F238E27FC236}">
                    <a16:creationId xmlns:a16="http://schemas.microsoft.com/office/drawing/2014/main" id="{E3CC322D-4F9F-4C57-8A78-F7B282EE8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478" y="3030470"/>
                <a:ext cx="666336" cy="248466"/>
              </a:xfrm>
              <a:prstGeom prst="rect">
                <a:avLst/>
              </a:prstGeom>
              <a:blipFill>
                <a:blip r:embed="rId14"/>
                <a:stretch>
                  <a:fillRect l="-8182" t="-2439" r="-8182" b="-219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9936432C-C983-4BC5-84F5-09A1D749C978}"/>
                  </a:ext>
                </a:extLst>
              </p:cNvPr>
              <p:cNvSpPr txBox="1"/>
              <p:nvPr/>
            </p:nvSpPr>
            <p:spPr>
              <a:xfrm>
                <a:off x="2212909" y="4205506"/>
                <a:ext cx="666336" cy="24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fr-FR" sz="14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sz="14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4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14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fr-FR" sz="14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9936432C-C983-4BC5-84F5-09A1D749C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909" y="4205506"/>
                <a:ext cx="666336" cy="248466"/>
              </a:xfrm>
              <a:prstGeom prst="rect">
                <a:avLst/>
              </a:prstGeom>
              <a:blipFill>
                <a:blip r:embed="rId15"/>
                <a:stretch>
                  <a:fillRect l="-8257" t="-4878" r="-9174" b="-219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Signe de multiplication 147">
            <a:extLst>
              <a:ext uri="{FF2B5EF4-FFF2-40B4-BE49-F238E27FC236}">
                <a16:creationId xmlns:a16="http://schemas.microsoft.com/office/drawing/2014/main" id="{94E26E26-5B34-47B6-9502-5BBBB846EBB6}"/>
              </a:ext>
            </a:extLst>
          </p:cNvPr>
          <p:cNvSpPr/>
          <p:nvPr/>
        </p:nvSpPr>
        <p:spPr>
          <a:xfrm>
            <a:off x="5419093" y="4296567"/>
            <a:ext cx="185194" cy="202274"/>
          </a:xfrm>
          <a:prstGeom prst="mathMultiply">
            <a:avLst>
              <a:gd name="adj1" fmla="val 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7" name="Signe de multiplication 156">
            <a:extLst>
              <a:ext uri="{FF2B5EF4-FFF2-40B4-BE49-F238E27FC236}">
                <a16:creationId xmlns:a16="http://schemas.microsoft.com/office/drawing/2014/main" id="{858EDB38-EA6C-4788-8365-A4E89442CFAC}"/>
              </a:ext>
            </a:extLst>
          </p:cNvPr>
          <p:cNvSpPr/>
          <p:nvPr/>
        </p:nvSpPr>
        <p:spPr>
          <a:xfrm>
            <a:off x="4462511" y="3407837"/>
            <a:ext cx="165369" cy="201760"/>
          </a:xfrm>
          <a:prstGeom prst="mathMultiply">
            <a:avLst>
              <a:gd name="adj1" fmla="val 0"/>
            </a:avLst>
          </a:prstGeom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C0000"/>
              </a:solidFill>
            </a:endParaRPr>
          </a:p>
        </p:txBody>
      </p:sp>
      <p:sp>
        <p:nvSpPr>
          <p:cNvPr id="161" name="Signe de multiplication 160">
            <a:extLst>
              <a:ext uri="{FF2B5EF4-FFF2-40B4-BE49-F238E27FC236}">
                <a16:creationId xmlns:a16="http://schemas.microsoft.com/office/drawing/2014/main" id="{7340C077-DA2D-44DD-87BE-45872DBFC992}"/>
              </a:ext>
            </a:extLst>
          </p:cNvPr>
          <p:cNvSpPr/>
          <p:nvPr/>
        </p:nvSpPr>
        <p:spPr>
          <a:xfrm>
            <a:off x="4740869" y="3042624"/>
            <a:ext cx="185194" cy="202274"/>
          </a:xfrm>
          <a:prstGeom prst="mathMultiply">
            <a:avLst>
              <a:gd name="adj1" fmla="val 0"/>
            </a:avLst>
          </a:prstGeom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2A035CE9-DD74-4120-8726-47DD927DE42B}"/>
              </a:ext>
            </a:extLst>
          </p:cNvPr>
          <p:cNvGrpSpPr/>
          <p:nvPr/>
        </p:nvGrpSpPr>
        <p:grpSpPr>
          <a:xfrm>
            <a:off x="4628511" y="986544"/>
            <a:ext cx="621090" cy="619067"/>
            <a:chOff x="5677780" y="284921"/>
            <a:chExt cx="621090" cy="619067"/>
          </a:xfrm>
        </p:grpSpPr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E23FC2F6-1DBD-41E9-8592-A73E5F7A1F09}"/>
                </a:ext>
              </a:extLst>
            </p:cNvPr>
            <p:cNvSpPr/>
            <p:nvPr/>
          </p:nvSpPr>
          <p:spPr>
            <a:xfrm>
              <a:off x="5677780" y="284921"/>
              <a:ext cx="621090" cy="6189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0E3D73FA-CEF3-4824-B22F-8D91AFA22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67000"/>
              <a:grayscl/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7780" y="284921"/>
              <a:ext cx="621090" cy="619067"/>
            </a:xfrm>
            <a:prstGeom prst="rect">
              <a:avLst/>
            </a:prstGeom>
          </p:spPr>
        </p:pic>
      </p:grpSp>
      <p:cxnSp>
        <p:nvCxnSpPr>
          <p:cNvPr id="100" name="Connecteur : en arc 99">
            <a:extLst>
              <a:ext uri="{FF2B5EF4-FFF2-40B4-BE49-F238E27FC236}">
                <a16:creationId xmlns:a16="http://schemas.microsoft.com/office/drawing/2014/main" id="{702E3DD5-023B-4700-B705-91842FA9DD96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4971051" y="3488808"/>
            <a:ext cx="3593451" cy="1959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 : en arc 109">
            <a:extLst>
              <a:ext uri="{FF2B5EF4-FFF2-40B4-BE49-F238E27FC236}">
                <a16:creationId xmlns:a16="http://schemas.microsoft.com/office/drawing/2014/main" id="{F22207E9-0715-4610-AD45-FA3995938C69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6021075" y="4389294"/>
            <a:ext cx="2537485" cy="672939"/>
          </a:xfrm>
          <a:prstGeom prst="curvedConnector3">
            <a:avLst>
              <a:gd name="adj1" fmla="val 2884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1CD34AD9-2B10-4910-A59B-4672B2F75339}"/>
              </a:ext>
            </a:extLst>
          </p:cNvPr>
          <p:cNvGrpSpPr>
            <a:grpSpLocks/>
          </p:cNvGrpSpPr>
          <p:nvPr/>
        </p:nvGrpSpPr>
        <p:grpSpPr>
          <a:xfrm>
            <a:off x="8287128" y="2639157"/>
            <a:ext cx="2433785" cy="1936873"/>
            <a:chOff x="10008130" y="2551746"/>
            <a:chExt cx="1472949" cy="1030010"/>
          </a:xfrm>
        </p:grpSpPr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01B85516-6A74-4509-ABCF-E99C363C3998}"/>
                </a:ext>
              </a:extLst>
            </p:cNvPr>
            <p:cNvGrpSpPr/>
            <p:nvPr/>
          </p:nvGrpSpPr>
          <p:grpSpPr>
            <a:xfrm>
              <a:off x="10620968" y="2917858"/>
              <a:ext cx="241208" cy="204742"/>
              <a:chOff x="10608300" y="1185448"/>
              <a:chExt cx="241208" cy="204742"/>
            </a:xfrm>
          </p:grpSpPr>
          <p:sp>
            <p:nvSpPr>
              <p:cNvPr id="153" name="Ellipse 152">
                <a:extLst>
                  <a:ext uri="{FF2B5EF4-FFF2-40B4-BE49-F238E27FC236}">
                    <a16:creationId xmlns:a16="http://schemas.microsoft.com/office/drawing/2014/main" id="{9863E9BC-525E-4B6E-8FB3-2D8C1ED8EAAF}"/>
                  </a:ext>
                </a:extLst>
              </p:cNvPr>
              <p:cNvSpPr/>
              <p:nvPr/>
            </p:nvSpPr>
            <p:spPr>
              <a:xfrm>
                <a:off x="10608300" y="1185448"/>
                <a:ext cx="241208" cy="2047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5B352D50-AC0E-49DD-8693-821C401EFC2C}"/>
                  </a:ext>
                </a:extLst>
              </p:cNvPr>
              <p:cNvSpPr/>
              <p:nvPr/>
            </p:nvSpPr>
            <p:spPr>
              <a:xfrm>
                <a:off x="10653236" y="1261284"/>
                <a:ext cx="81392" cy="65834"/>
              </a:xfrm>
              <a:prstGeom prst="ellipse">
                <a:avLst/>
              </a:prstGeom>
              <a:solidFill>
                <a:srgbClr val="CC0000"/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CD3F128B-007D-4170-9303-B3F0A8D0E136}"/>
                  </a:ext>
                </a:extLst>
              </p:cNvPr>
              <p:cNvSpPr/>
              <p:nvPr/>
            </p:nvSpPr>
            <p:spPr>
              <a:xfrm>
                <a:off x="10626295" y="1218634"/>
                <a:ext cx="185195" cy="151135"/>
              </a:xfrm>
              <a:prstGeom prst="ellipse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158" name="Connecteur droit avec flèche 157">
              <a:extLst>
                <a:ext uri="{FF2B5EF4-FFF2-40B4-BE49-F238E27FC236}">
                  <a16:creationId xmlns:a16="http://schemas.microsoft.com/office/drawing/2014/main" id="{B0B51780-6913-4D11-8BD7-16532D9D47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9580" y="2551746"/>
              <a:ext cx="0" cy="76878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necteur droit avec flèche 158">
              <a:extLst>
                <a:ext uri="{FF2B5EF4-FFF2-40B4-BE49-F238E27FC236}">
                  <a16:creationId xmlns:a16="http://schemas.microsoft.com/office/drawing/2014/main" id="{6C0224A5-1B39-4460-B2CE-7620353EC8F4}"/>
                </a:ext>
              </a:extLst>
            </p:cNvPr>
            <p:cNvCxnSpPr>
              <a:cxnSpLocks/>
            </p:cNvCxnSpPr>
            <p:nvPr/>
          </p:nvCxnSpPr>
          <p:spPr>
            <a:xfrm>
              <a:off x="10299580" y="3315363"/>
              <a:ext cx="94496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Signe de multiplication 159">
              <a:extLst>
                <a:ext uri="{FF2B5EF4-FFF2-40B4-BE49-F238E27FC236}">
                  <a16:creationId xmlns:a16="http://schemas.microsoft.com/office/drawing/2014/main" id="{6A20A127-5640-48E2-888F-D67012BA2C3C}"/>
                </a:ext>
              </a:extLst>
            </p:cNvPr>
            <p:cNvSpPr/>
            <p:nvPr/>
          </p:nvSpPr>
          <p:spPr>
            <a:xfrm>
              <a:off x="10435774" y="2969238"/>
              <a:ext cx="185194" cy="202274"/>
            </a:xfrm>
            <a:prstGeom prst="mathMultiply">
              <a:avLst>
                <a:gd name="adj1" fmla="val 0"/>
              </a:avLst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62" name="Signe de multiplication 161">
              <a:extLst>
                <a:ext uri="{FF2B5EF4-FFF2-40B4-BE49-F238E27FC236}">
                  <a16:creationId xmlns:a16="http://schemas.microsoft.com/office/drawing/2014/main" id="{2C05ECFC-014D-4DD6-B85A-71C3237FA1B8}"/>
                </a:ext>
              </a:extLst>
            </p:cNvPr>
            <p:cNvSpPr/>
            <p:nvPr/>
          </p:nvSpPr>
          <p:spPr>
            <a:xfrm>
              <a:off x="10679269" y="2905329"/>
              <a:ext cx="185194" cy="202274"/>
            </a:xfrm>
            <a:prstGeom prst="mathMultiply">
              <a:avLst>
                <a:gd name="adj1" fmla="val 0"/>
              </a:avLst>
            </a:prstGeom>
            <a:ln w="28575"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ZoneTexte 162">
                  <a:extLst>
                    <a:ext uri="{FF2B5EF4-FFF2-40B4-BE49-F238E27FC236}">
                      <a16:creationId xmlns:a16="http://schemas.microsoft.com/office/drawing/2014/main" id="{4E9C5057-C2B0-48A0-868E-417BA15F06C7}"/>
                    </a:ext>
                  </a:extLst>
                </p:cNvPr>
                <p:cNvSpPr txBox="1"/>
                <p:nvPr/>
              </p:nvSpPr>
              <p:spPr>
                <a:xfrm>
                  <a:off x="10276089" y="2864658"/>
                  <a:ext cx="436880" cy="16657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1400" b="1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400" b="1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𝝌</m:t>
                            </m:r>
                          </m:e>
                          <m:sup>
                            <m:r>
                              <a:rPr lang="fr-FR" sz="1400" b="1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𝒑𝒓𝒊𝒐𝒓</m:t>
                            </m:r>
                          </m:sup>
                        </m:sSup>
                      </m:oMath>
                    </m:oMathPara>
                  </a14:m>
                  <a:endParaRPr lang="fr-FR" sz="1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63" name="ZoneTexte 162">
                  <a:extLst>
                    <a:ext uri="{FF2B5EF4-FFF2-40B4-BE49-F238E27FC236}">
                      <a16:creationId xmlns:a16="http://schemas.microsoft.com/office/drawing/2014/main" id="{4E9C5057-C2B0-48A0-868E-417BA15F06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6089" y="2864658"/>
                  <a:ext cx="436880" cy="16657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ZoneTexte 163">
                  <a:extLst>
                    <a:ext uri="{FF2B5EF4-FFF2-40B4-BE49-F238E27FC236}">
                      <a16:creationId xmlns:a16="http://schemas.microsoft.com/office/drawing/2014/main" id="{56A31B80-BD73-4EFD-8CE3-9D1C97B0F2D2}"/>
                    </a:ext>
                  </a:extLst>
                </p:cNvPr>
                <p:cNvSpPr txBox="1"/>
                <p:nvPr/>
              </p:nvSpPr>
              <p:spPr>
                <a:xfrm>
                  <a:off x="10855079" y="2784576"/>
                  <a:ext cx="194353" cy="1684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14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4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𝝌</m:t>
                            </m:r>
                          </m:e>
                          <m:sup>
                            <m:r>
                              <a:rPr lang="fr-FR" sz="14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14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fr-FR" sz="14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FR" sz="1400" dirty="0">
                    <a:solidFill>
                      <a:srgbClr val="800000"/>
                    </a:solidFill>
                  </a:endParaRPr>
                </a:p>
              </p:txBody>
            </p:sp>
          </mc:Choice>
          <mc:Fallback>
            <p:sp>
              <p:nvSpPr>
                <p:cNvPr id="164" name="ZoneTexte 163">
                  <a:extLst>
                    <a:ext uri="{FF2B5EF4-FFF2-40B4-BE49-F238E27FC236}">
                      <a16:creationId xmlns:a16="http://schemas.microsoft.com/office/drawing/2014/main" id="{56A31B80-BD73-4EFD-8CE3-9D1C97B0F2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5079" y="2784576"/>
                  <a:ext cx="194353" cy="168413"/>
                </a:xfrm>
                <a:prstGeom prst="rect">
                  <a:avLst/>
                </a:prstGeom>
                <a:blipFill>
                  <a:blip r:embed="rId19"/>
                  <a:stretch>
                    <a:fillRect l="-18868" r="-5660" b="-192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Signe de multiplication 164">
              <a:extLst>
                <a:ext uri="{FF2B5EF4-FFF2-40B4-BE49-F238E27FC236}">
                  <a16:creationId xmlns:a16="http://schemas.microsoft.com/office/drawing/2014/main" id="{E48AFF4D-42E0-43CE-A3D6-1437D01EA794}"/>
                </a:ext>
              </a:extLst>
            </p:cNvPr>
            <p:cNvSpPr/>
            <p:nvPr/>
          </p:nvSpPr>
          <p:spPr>
            <a:xfrm>
              <a:off x="10611584" y="2919547"/>
              <a:ext cx="185194" cy="202274"/>
            </a:xfrm>
            <a:prstGeom prst="mathMultiply">
              <a:avLst>
                <a:gd name="adj1" fmla="val 0"/>
              </a:avLst>
            </a:prstGeom>
            <a:ln w="28575"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ZoneTexte 165">
                  <a:extLst>
                    <a:ext uri="{FF2B5EF4-FFF2-40B4-BE49-F238E27FC236}">
                      <a16:creationId xmlns:a16="http://schemas.microsoft.com/office/drawing/2014/main" id="{D1B3B2B6-5182-49EC-A779-0FBAF4B763FA}"/>
                    </a:ext>
                  </a:extLst>
                </p:cNvPr>
                <p:cNvSpPr txBox="1"/>
                <p:nvPr/>
              </p:nvSpPr>
              <p:spPr>
                <a:xfrm>
                  <a:off x="10806162" y="3086941"/>
                  <a:ext cx="170936" cy="1684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14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4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𝝌</m:t>
                            </m:r>
                          </m:e>
                          <m:sup>
                            <m:r>
                              <a:rPr lang="fr-FR" sz="14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𝒑𝒐𝒔𝒕</m:t>
                            </m:r>
                            <m:r>
                              <a:rPr lang="fr-FR" sz="14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, (</m:t>
                            </m:r>
                            <m:r>
                              <a:rPr lang="fr-FR" sz="14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fr-FR" sz="14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FR" sz="1400" dirty="0">
                    <a:solidFill>
                      <a:srgbClr val="800000"/>
                    </a:solidFill>
                  </a:endParaRPr>
                </a:p>
              </p:txBody>
            </p:sp>
          </mc:Choice>
          <mc:Fallback>
            <p:sp>
              <p:nvSpPr>
                <p:cNvPr id="166" name="ZoneTexte 165">
                  <a:extLst>
                    <a:ext uri="{FF2B5EF4-FFF2-40B4-BE49-F238E27FC236}">
                      <a16:creationId xmlns:a16="http://schemas.microsoft.com/office/drawing/2014/main" id="{D1B3B2B6-5182-49EC-A779-0FBAF4B763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162" y="3086941"/>
                  <a:ext cx="170936" cy="168413"/>
                </a:xfrm>
                <a:prstGeom prst="rect">
                  <a:avLst/>
                </a:prstGeom>
                <a:blipFill>
                  <a:blip r:embed="rId20"/>
                  <a:stretch>
                    <a:fillRect l="-84783" r="-67391" b="-192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ZoneTexte 166">
                  <a:extLst>
                    <a:ext uri="{FF2B5EF4-FFF2-40B4-BE49-F238E27FC236}">
                      <a16:creationId xmlns:a16="http://schemas.microsoft.com/office/drawing/2014/main" id="{B809D928-EE6D-4DEB-B3DE-54CD3EA2E6A2}"/>
                    </a:ext>
                  </a:extLst>
                </p:cNvPr>
                <p:cNvSpPr txBox="1"/>
                <p:nvPr/>
              </p:nvSpPr>
              <p:spPr>
                <a:xfrm>
                  <a:off x="11044199" y="3329186"/>
                  <a:ext cx="436880" cy="2525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ZoneTexte 166">
                  <a:extLst>
                    <a:ext uri="{FF2B5EF4-FFF2-40B4-BE49-F238E27FC236}">
                      <a16:creationId xmlns:a16="http://schemas.microsoft.com/office/drawing/2014/main" id="{B809D928-EE6D-4DEB-B3DE-54CD3EA2E6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4199" y="3329186"/>
                  <a:ext cx="436880" cy="25257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ZoneTexte 167">
                  <a:extLst>
                    <a:ext uri="{FF2B5EF4-FFF2-40B4-BE49-F238E27FC236}">
                      <a16:creationId xmlns:a16="http://schemas.microsoft.com/office/drawing/2014/main" id="{6FFF4247-A53A-4C3B-A75D-A5B38A85F794}"/>
                    </a:ext>
                  </a:extLst>
                </p:cNvPr>
                <p:cNvSpPr txBox="1"/>
                <p:nvPr/>
              </p:nvSpPr>
              <p:spPr>
                <a:xfrm>
                  <a:off x="10008130" y="2560379"/>
                  <a:ext cx="436880" cy="2525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fr-FR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8" name="ZoneTexte 167">
                  <a:extLst>
                    <a:ext uri="{FF2B5EF4-FFF2-40B4-BE49-F238E27FC236}">
                      <a16:creationId xmlns:a16="http://schemas.microsoft.com/office/drawing/2014/main" id="{6FFF4247-A53A-4C3B-A75D-A5B38A85F7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8130" y="2560379"/>
                  <a:ext cx="436880" cy="25257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6" name="Connecteur droit 155">
              <a:extLst>
                <a:ext uri="{FF2B5EF4-FFF2-40B4-BE49-F238E27FC236}">
                  <a16:creationId xmlns:a16="http://schemas.microsoft.com/office/drawing/2014/main" id="{69BABF58-276D-4960-9067-68CDB8E510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28371" y="2996617"/>
              <a:ext cx="256250" cy="71427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4" name="Groupe 363">
            <a:extLst>
              <a:ext uri="{FF2B5EF4-FFF2-40B4-BE49-F238E27FC236}">
                <a16:creationId xmlns:a16="http://schemas.microsoft.com/office/drawing/2014/main" id="{830AEDBC-85DF-41B7-B7B5-6A724B8E2C1B}"/>
              </a:ext>
            </a:extLst>
          </p:cNvPr>
          <p:cNvGrpSpPr>
            <a:grpSpLocks noChangeAspect="1"/>
          </p:cNvGrpSpPr>
          <p:nvPr/>
        </p:nvGrpSpPr>
        <p:grpSpPr>
          <a:xfrm>
            <a:off x="8281454" y="4223849"/>
            <a:ext cx="2445703" cy="1938705"/>
            <a:chOff x="10023085" y="3995907"/>
            <a:chExt cx="1480162" cy="1030984"/>
          </a:xfrm>
        </p:grpSpPr>
        <p:grpSp>
          <p:nvGrpSpPr>
            <p:cNvPr id="187" name="Groupe 186">
              <a:extLst>
                <a:ext uri="{FF2B5EF4-FFF2-40B4-BE49-F238E27FC236}">
                  <a16:creationId xmlns:a16="http://schemas.microsoft.com/office/drawing/2014/main" id="{9C11F836-5ECF-49D7-9411-B3C74CEEBF81}"/>
                </a:ext>
              </a:extLst>
            </p:cNvPr>
            <p:cNvGrpSpPr/>
            <p:nvPr/>
          </p:nvGrpSpPr>
          <p:grpSpPr>
            <a:xfrm>
              <a:off x="10372483" y="4232268"/>
              <a:ext cx="788395" cy="483705"/>
              <a:chOff x="10608300" y="1185448"/>
              <a:chExt cx="241208" cy="204742"/>
            </a:xfrm>
          </p:grpSpPr>
          <p:sp>
            <p:nvSpPr>
              <p:cNvPr id="188" name="Ellipse 187">
                <a:extLst>
                  <a:ext uri="{FF2B5EF4-FFF2-40B4-BE49-F238E27FC236}">
                    <a16:creationId xmlns:a16="http://schemas.microsoft.com/office/drawing/2014/main" id="{DDE16DB5-E87C-43B5-B149-A3A256616EDA}"/>
                  </a:ext>
                </a:extLst>
              </p:cNvPr>
              <p:cNvSpPr/>
              <p:nvPr/>
            </p:nvSpPr>
            <p:spPr>
              <a:xfrm>
                <a:off x="10608300" y="1185448"/>
                <a:ext cx="241208" cy="204742"/>
              </a:xfrm>
              <a:prstGeom prst="ellipse">
                <a:avLst/>
              </a:prstGeom>
              <a:solidFill>
                <a:srgbClr val="66FF99"/>
              </a:solidFill>
              <a:ln>
                <a:solidFill>
                  <a:srgbClr val="66FF9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9" name="Ellipse 188">
                <a:extLst>
                  <a:ext uri="{FF2B5EF4-FFF2-40B4-BE49-F238E27FC236}">
                    <a16:creationId xmlns:a16="http://schemas.microsoft.com/office/drawing/2014/main" id="{324ABA09-1B61-4FD7-A354-6A3A9BE992E0}"/>
                  </a:ext>
                </a:extLst>
              </p:cNvPr>
              <p:cNvSpPr/>
              <p:nvPr/>
            </p:nvSpPr>
            <p:spPr>
              <a:xfrm>
                <a:off x="10626295" y="1218634"/>
                <a:ext cx="185195" cy="151135"/>
              </a:xfrm>
              <a:prstGeom prst="ellipse">
                <a:avLst/>
              </a:prstGeom>
              <a:solidFill>
                <a:srgbClr val="33CC33"/>
              </a:solidFill>
              <a:ln>
                <a:solidFill>
                  <a:srgbClr val="33CC33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0" name="Ellipse 189">
                <a:extLst>
                  <a:ext uri="{FF2B5EF4-FFF2-40B4-BE49-F238E27FC236}">
                    <a16:creationId xmlns:a16="http://schemas.microsoft.com/office/drawing/2014/main" id="{6D86EDE4-B6DE-41D0-B13A-FF85019D7E54}"/>
                  </a:ext>
                </a:extLst>
              </p:cNvPr>
              <p:cNvSpPr/>
              <p:nvPr/>
            </p:nvSpPr>
            <p:spPr>
              <a:xfrm>
                <a:off x="10653236" y="1261284"/>
                <a:ext cx="81392" cy="65834"/>
              </a:xfrm>
              <a:prstGeom prst="ellipse">
                <a:avLst/>
              </a:prstGeom>
              <a:solidFill>
                <a:srgbClr val="009900"/>
              </a:solidFill>
              <a:ln>
                <a:solidFill>
                  <a:srgbClr val="00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192" name="Connecteur droit avec flèche 191">
              <a:extLst>
                <a:ext uri="{FF2B5EF4-FFF2-40B4-BE49-F238E27FC236}">
                  <a16:creationId xmlns:a16="http://schemas.microsoft.com/office/drawing/2014/main" id="{E21FD86E-C17C-4C16-B080-C453346D83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1748" y="3996881"/>
              <a:ext cx="0" cy="76878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Connecteur droit avec flèche 192">
              <a:extLst>
                <a:ext uri="{FF2B5EF4-FFF2-40B4-BE49-F238E27FC236}">
                  <a16:creationId xmlns:a16="http://schemas.microsoft.com/office/drawing/2014/main" id="{34E15630-A355-4159-92B9-3AF234EBC21B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748" y="4760498"/>
              <a:ext cx="94496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4" name="Signe de multiplication 193">
              <a:extLst>
                <a:ext uri="{FF2B5EF4-FFF2-40B4-BE49-F238E27FC236}">
                  <a16:creationId xmlns:a16="http://schemas.microsoft.com/office/drawing/2014/main" id="{A0B51D77-59B0-489C-9EE8-681D21BA8E28}"/>
                </a:ext>
              </a:extLst>
            </p:cNvPr>
            <p:cNvSpPr/>
            <p:nvPr/>
          </p:nvSpPr>
          <p:spPr>
            <a:xfrm>
              <a:off x="10457942" y="4414373"/>
              <a:ext cx="185194" cy="202274"/>
            </a:xfrm>
            <a:prstGeom prst="mathMultiply">
              <a:avLst>
                <a:gd name="adj1" fmla="val 0"/>
              </a:avLst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95" name="Signe de multiplication 194">
              <a:extLst>
                <a:ext uri="{FF2B5EF4-FFF2-40B4-BE49-F238E27FC236}">
                  <a16:creationId xmlns:a16="http://schemas.microsoft.com/office/drawing/2014/main" id="{FE7E6795-AA87-4A18-B9A6-34E22D52F0D0}"/>
                </a:ext>
              </a:extLst>
            </p:cNvPr>
            <p:cNvSpPr/>
            <p:nvPr/>
          </p:nvSpPr>
          <p:spPr>
            <a:xfrm>
              <a:off x="10710613" y="4340615"/>
              <a:ext cx="185194" cy="202274"/>
            </a:xfrm>
            <a:prstGeom prst="mathMultiply">
              <a:avLst>
                <a:gd name="adj1" fmla="val 0"/>
              </a:avLst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9FEBA07F-E8BA-4925-A460-3FD37531CBB6}"/>
                    </a:ext>
                  </a:extLst>
                </p:cNvPr>
                <p:cNvSpPr txBox="1"/>
                <p:nvPr/>
              </p:nvSpPr>
              <p:spPr>
                <a:xfrm>
                  <a:off x="10398441" y="4304897"/>
                  <a:ext cx="241224" cy="1665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1400" b="1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400" b="1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𝝌</m:t>
                            </m:r>
                          </m:e>
                          <m:sup>
                            <m:r>
                              <a:rPr lang="fr-FR" sz="1400" b="1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𝒑𝒓𝒊𝒐𝒓</m:t>
                            </m:r>
                          </m:sup>
                        </m:sSup>
                      </m:oMath>
                    </m:oMathPara>
                  </a14:m>
                  <a:endParaRPr lang="fr-FR" sz="1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9FEBA07F-E8BA-4925-A460-3FD37531CB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8441" y="4304897"/>
                  <a:ext cx="241224" cy="166571"/>
                </a:xfrm>
                <a:prstGeom prst="rect">
                  <a:avLst/>
                </a:prstGeom>
                <a:blipFill>
                  <a:blip r:embed="rId26"/>
                  <a:stretch>
                    <a:fillRect l="-28788" r="-1515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7" name="ZoneTexte 196">
                  <a:extLst>
                    <a:ext uri="{FF2B5EF4-FFF2-40B4-BE49-F238E27FC236}">
                      <a16:creationId xmlns:a16="http://schemas.microsoft.com/office/drawing/2014/main" id="{082363B8-0153-4D76-894E-5B56E3C1449E}"/>
                    </a:ext>
                  </a:extLst>
                </p:cNvPr>
                <p:cNvSpPr txBox="1"/>
                <p:nvPr/>
              </p:nvSpPr>
              <p:spPr>
                <a:xfrm>
                  <a:off x="10895987" y="4252101"/>
                  <a:ext cx="213232" cy="1684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𝝌</m:t>
                            </m:r>
                          </m:e>
                          <m:sup>
                            <m:r>
                              <a:rPr lang="fr-FR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fr-FR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FR" sz="14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97" name="ZoneTexte 196">
                  <a:extLst>
                    <a:ext uri="{FF2B5EF4-FFF2-40B4-BE49-F238E27FC236}">
                      <a16:creationId xmlns:a16="http://schemas.microsoft.com/office/drawing/2014/main" id="{082363B8-0153-4D76-894E-5B56E3C14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5987" y="4252101"/>
                  <a:ext cx="213232" cy="168413"/>
                </a:xfrm>
                <a:prstGeom prst="rect">
                  <a:avLst/>
                </a:prstGeom>
                <a:blipFill>
                  <a:blip r:embed="rId27"/>
                  <a:stretch>
                    <a:fillRect l="-13793" b="-192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9" name="ZoneTexte 198">
                  <a:extLst>
                    <a:ext uri="{FF2B5EF4-FFF2-40B4-BE49-F238E27FC236}">
                      <a16:creationId xmlns:a16="http://schemas.microsoft.com/office/drawing/2014/main" id="{7934B03B-8AB5-42F7-8BD5-CD2DD4B6D2C4}"/>
                    </a:ext>
                  </a:extLst>
                </p:cNvPr>
                <p:cNvSpPr txBox="1"/>
                <p:nvPr/>
              </p:nvSpPr>
              <p:spPr>
                <a:xfrm>
                  <a:off x="10682596" y="4562429"/>
                  <a:ext cx="223264" cy="1684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𝝌</m:t>
                            </m:r>
                          </m:e>
                          <m:sup>
                            <m:r>
                              <a:rPr lang="fr-FR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𝒑𝒐𝒔𝒕</m:t>
                            </m:r>
                            <m:r>
                              <a:rPr lang="fr-FR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(</m:t>
                            </m:r>
                            <m:r>
                              <a:rPr lang="fr-FR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fr-FR" sz="1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FR" sz="14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99" name="ZoneTexte 198">
                  <a:extLst>
                    <a:ext uri="{FF2B5EF4-FFF2-40B4-BE49-F238E27FC236}">
                      <a16:creationId xmlns:a16="http://schemas.microsoft.com/office/drawing/2014/main" id="{7934B03B-8AB5-42F7-8BD5-CD2DD4B6D2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2596" y="4562429"/>
                  <a:ext cx="223264" cy="168413"/>
                </a:xfrm>
                <a:prstGeom prst="rect">
                  <a:avLst/>
                </a:prstGeom>
                <a:blipFill>
                  <a:blip r:embed="rId28"/>
                  <a:stretch>
                    <a:fillRect l="-50820" r="-39344" b="-192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0486FBCB-4903-4AAD-B3E0-131979B8D9C9}"/>
                    </a:ext>
                  </a:extLst>
                </p:cNvPr>
                <p:cNvSpPr txBox="1"/>
                <p:nvPr/>
              </p:nvSpPr>
              <p:spPr>
                <a:xfrm>
                  <a:off x="11066367" y="4774321"/>
                  <a:ext cx="436880" cy="2525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0486FBCB-4903-4AAD-B3E0-131979B8D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6367" y="4774321"/>
                  <a:ext cx="436880" cy="25257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ZoneTexte 200">
                  <a:extLst>
                    <a:ext uri="{FF2B5EF4-FFF2-40B4-BE49-F238E27FC236}">
                      <a16:creationId xmlns:a16="http://schemas.microsoft.com/office/drawing/2014/main" id="{FEAA16BE-DD1E-496F-A657-89A523CD1CC7}"/>
                    </a:ext>
                  </a:extLst>
                </p:cNvPr>
                <p:cNvSpPr txBox="1"/>
                <p:nvPr/>
              </p:nvSpPr>
              <p:spPr>
                <a:xfrm>
                  <a:off x="10023085" y="3995907"/>
                  <a:ext cx="436880" cy="2525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fr-FR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1" name="ZoneTexte 200">
                  <a:extLst>
                    <a:ext uri="{FF2B5EF4-FFF2-40B4-BE49-F238E27FC236}">
                      <a16:creationId xmlns:a16="http://schemas.microsoft.com/office/drawing/2014/main" id="{FEAA16BE-DD1E-496F-A657-89A523CD1C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3085" y="3995907"/>
                  <a:ext cx="436880" cy="25257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Signe de multiplication 197">
              <a:extLst>
                <a:ext uri="{FF2B5EF4-FFF2-40B4-BE49-F238E27FC236}">
                  <a16:creationId xmlns:a16="http://schemas.microsoft.com/office/drawing/2014/main" id="{61889DB7-7983-4821-B856-B64521B27A17}"/>
                </a:ext>
              </a:extLst>
            </p:cNvPr>
            <p:cNvSpPr/>
            <p:nvPr/>
          </p:nvSpPr>
          <p:spPr>
            <a:xfrm>
              <a:off x="10522236" y="4397886"/>
              <a:ext cx="185194" cy="202274"/>
            </a:xfrm>
            <a:prstGeom prst="mathMultiply">
              <a:avLst>
                <a:gd name="adj1" fmla="val 0"/>
              </a:avLst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2060"/>
                </a:solidFill>
              </a:endParaRPr>
            </a:p>
          </p:txBody>
        </p:sp>
        <p:cxnSp>
          <p:nvCxnSpPr>
            <p:cNvPr id="191" name="Connecteur droit 190">
              <a:extLst>
                <a:ext uri="{FF2B5EF4-FFF2-40B4-BE49-F238E27FC236}">
                  <a16:creationId xmlns:a16="http://schemas.microsoft.com/office/drawing/2014/main" id="{A5FADE8D-F462-4F24-BDD4-037F81E1FB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0539" y="4441752"/>
              <a:ext cx="256250" cy="71427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ZoneTexte 212">
                <a:extLst>
                  <a:ext uri="{FF2B5EF4-FFF2-40B4-BE49-F238E27FC236}">
                    <a16:creationId xmlns:a16="http://schemas.microsoft.com/office/drawing/2014/main" id="{2F1D56DB-C3EF-4DB6-8BE1-E078FC2EA849}"/>
                  </a:ext>
                </a:extLst>
              </p:cNvPr>
              <p:cNvSpPr txBox="1"/>
              <p:nvPr/>
            </p:nvSpPr>
            <p:spPr>
              <a:xfrm>
                <a:off x="7021521" y="3147276"/>
                <a:ext cx="1586084" cy="439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400" b="1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400" b="1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fr-FR" sz="1400" b="1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400" b="1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1400" b="1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FR" sz="1400" b="1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4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fr-FR" sz="1400" b="1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fr-FR" sz="1400" i="1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sz="1400" i="1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sz="140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400" b="1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fr-FR" sz="14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fr-FR" sz="1400" i="1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sz="14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fr-FR" sz="1400" i="1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800000"/>
                  </a:solidFill>
                </a:endParaRPr>
              </a:p>
              <a:p>
                <a:endParaRPr lang="fr-FR" sz="1400" dirty="0">
                  <a:solidFill>
                    <a:srgbClr val="800000"/>
                  </a:solidFill>
                </a:endParaRPr>
              </a:p>
            </p:txBody>
          </p:sp>
        </mc:Choice>
        <mc:Fallback>
          <p:sp>
            <p:nvSpPr>
              <p:cNvPr id="213" name="ZoneTexte 212">
                <a:extLst>
                  <a:ext uri="{FF2B5EF4-FFF2-40B4-BE49-F238E27FC236}">
                    <a16:creationId xmlns:a16="http://schemas.microsoft.com/office/drawing/2014/main" id="{2F1D56DB-C3EF-4DB6-8BE1-E078FC2EA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521" y="3147276"/>
                <a:ext cx="1586084" cy="439800"/>
              </a:xfrm>
              <a:prstGeom prst="rect">
                <a:avLst/>
              </a:prstGeom>
              <a:blipFill>
                <a:blip r:embed="rId31"/>
                <a:stretch>
                  <a:fillRect l="-769" t="-2778" r="-2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ZoneTexte 213">
                <a:extLst>
                  <a:ext uri="{FF2B5EF4-FFF2-40B4-BE49-F238E27FC236}">
                    <a16:creationId xmlns:a16="http://schemas.microsoft.com/office/drawing/2014/main" id="{193ABC54-B7EA-4393-8049-D2EF2A8048AD}"/>
                  </a:ext>
                </a:extLst>
              </p:cNvPr>
              <p:cNvSpPr txBox="1"/>
              <p:nvPr/>
            </p:nvSpPr>
            <p:spPr>
              <a:xfrm>
                <a:off x="6990626" y="1596005"/>
                <a:ext cx="1600838" cy="439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4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4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fr-FR" sz="14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4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14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FR" sz="1400" b="1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4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fr-FR" sz="14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fr-FR" sz="1400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sz="1400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sz="140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4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fr-FR" sz="1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fr-FR" sz="1400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sz="1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fr-FR" sz="1400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000099"/>
                  </a:solidFill>
                </a:endParaRPr>
              </a:p>
              <a:p>
                <a:endParaRPr lang="fr-FR" sz="1400" dirty="0">
                  <a:solidFill>
                    <a:srgbClr val="000099"/>
                  </a:solidFill>
                </a:endParaRPr>
              </a:p>
            </p:txBody>
          </p:sp>
        </mc:Choice>
        <mc:Fallback>
          <p:sp>
            <p:nvSpPr>
              <p:cNvPr id="214" name="ZoneTexte 213">
                <a:extLst>
                  <a:ext uri="{FF2B5EF4-FFF2-40B4-BE49-F238E27FC236}">
                    <a16:creationId xmlns:a16="http://schemas.microsoft.com/office/drawing/2014/main" id="{193ABC54-B7EA-4393-8049-D2EF2A804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626" y="1596005"/>
                <a:ext cx="1600838" cy="439800"/>
              </a:xfrm>
              <a:prstGeom prst="rect">
                <a:avLst/>
              </a:prstGeom>
              <a:blipFill>
                <a:blip r:embed="rId32"/>
                <a:stretch>
                  <a:fillRect l="-382" t="-4167" r="-22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ZoneTexte 214">
                <a:extLst>
                  <a:ext uri="{FF2B5EF4-FFF2-40B4-BE49-F238E27FC236}">
                    <a16:creationId xmlns:a16="http://schemas.microsoft.com/office/drawing/2014/main" id="{E4516820-8DA0-46EF-B045-7499E7220DE9}"/>
                  </a:ext>
                </a:extLst>
              </p:cNvPr>
              <p:cNvSpPr txBox="1"/>
              <p:nvPr/>
            </p:nvSpPr>
            <p:spPr>
              <a:xfrm>
                <a:off x="7053191" y="4623195"/>
                <a:ext cx="1523923" cy="439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4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4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fr-FR" sz="14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4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fr-FR" sz="14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FR" sz="14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fr-FR" sz="1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fr-FR" sz="14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sz="14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sz="14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4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fr-FR" sz="14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fr-FR" sz="14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sz="14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fr-FR" sz="14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endParaRPr lang="fr-FR" sz="1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5" name="ZoneTexte 214">
                <a:extLst>
                  <a:ext uri="{FF2B5EF4-FFF2-40B4-BE49-F238E27FC236}">
                    <a16:creationId xmlns:a16="http://schemas.microsoft.com/office/drawing/2014/main" id="{E4516820-8DA0-46EF-B045-7499E7220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191" y="4623195"/>
                <a:ext cx="1523923" cy="439800"/>
              </a:xfrm>
              <a:prstGeom prst="rect">
                <a:avLst/>
              </a:prstGeom>
              <a:blipFill>
                <a:blip r:embed="rId33"/>
                <a:stretch>
                  <a:fillRect l="-2400" t="-2740" r="-52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ZoneTexte 216">
                <a:extLst>
                  <a:ext uri="{FF2B5EF4-FFF2-40B4-BE49-F238E27FC236}">
                    <a16:creationId xmlns:a16="http://schemas.microsoft.com/office/drawing/2014/main" id="{85C4820B-7CF7-46BD-B446-4A5BA09A5A61}"/>
                  </a:ext>
                </a:extLst>
              </p:cNvPr>
              <p:cNvSpPr txBox="1"/>
              <p:nvPr/>
            </p:nvSpPr>
            <p:spPr>
              <a:xfrm>
                <a:off x="7219326" y="3645560"/>
                <a:ext cx="1238352" cy="24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fr-FR" sz="1400" b="1" i="1" smtClean="0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400" b="1" i="1" smtClean="0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𝝌</m:t>
                              </m:r>
                            </m:e>
                            <m:sup>
                              <m:r>
                                <a:rPr lang="fr-FR" sz="1400" b="1" i="1" smtClean="0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400" b="1" i="1" smtClean="0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FR" sz="1400" b="1" i="1" smtClean="0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fr-FR" sz="14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14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fr-FR" sz="14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sz="14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400" b="1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fr-FR" sz="14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fr-FR" sz="14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800000"/>
                  </a:solidFill>
                </a:endParaRPr>
              </a:p>
            </p:txBody>
          </p:sp>
        </mc:Choice>
        <mc:Fallback>
          <p:sp>
            <p:nvSpPr>
              <p:cNvPr id="217" name="ZoneTexte 216">
                <a:extLst>
                  <a:ext uri="{FF2B5EF4-FFF2-40B4-BE49-F238E27FC236}">
                    <a16:creationId xmlns:a16="http://schemas.microsoft.com/office/drawing/2014/main" id="{85C4820B-7CF7-46BD-B446-4A5BA09A5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326" y="3645560"/>
                <a:ext cx="1238352" cy="248466"/>
              </a:xfrm>
              <a:prstGeom prst="rect">
                <a:avLst/>
              </a:prstGeom>
              <a:blipFill>
                <a:blip r:embed="rId34"/>
                <a:stretch>
                  <a:fillRect l="-2956" t="-2439" r="-4926" b="-219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ZoneTexte 217">
                <a:extLst>
                  <a:ext uri="{FF2B5EF4-FFF2-40B4-BE49-F238E27FC236}">
                    <a16:creationId xmlns:a16="http://schemas.microsoft.com/office/drawing/2014/main" id="{96EC7253-572A-429D-BCB0-8B70610EFA85}"/>
                  </a:ext>
                </a:extLst>
              </p:cNvPr>
              <p:cNvSpPr txBox="1"/>
              <p:nvPr/>
            </p:nvSpPr>
            <p:spPr>
              <a:xfrm>
                <a:off x="7209394" y="5155459"/>
                <a:ext cx="1238352" cy="24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fr-FR" sz="14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4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𝝌</m:t>
                              </m:r>
                            </m:e>
                            <m:sup>
                              <m:r>
                                <a:rPr lang="fr-FR" sz="14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4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fr-FR" sz="14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fr-FR" sz="14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14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fr-FR" sz="14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sz="14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4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fr-FR" sz="14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fr-FR" sz="14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8" name="ZoneTexte 217">
                <a:extLst>
                  <a:ext uri="{FF2B5EF4-FFF2-40B4-BE49-F238E27FC236}">
                    <a16:creationId xmlns:a16="http://schemas.microsoft.com/office/drawing/2014/main" id="{96EC7253-572A-429D-BCB0-8B70610EF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394" y="5155459"/>
                <a:ext cx="1238352" cy="248466"/>
              </a:xfrm>
              <a:prstGeom prst="rect">
                <a:avLst/>
              </a:prstGeom>
              <a:blipFill>
                <a:blip r:embed="rId35"/>
                <a:stretch>
                  <a:fillRect l="-3448" t="-5000" r="-4433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6" name="ZoneTexte 225">
                <a:extLst>
                  <a:ext uri="{FF2B5EF4-FFF2-40B4-BE49-F238E27FC236}">
                    <a16:creationId xmlns:a16="http://schemas.microsoft.com/office/drawing/2014/main" id="{DD4C8DB7-D4CB-4208-A647-30DCCAB64066}"/>
                  </a:ext>
                </a:extLst>
              </p:cNvPr>
              <p:cNvSpPr txBox="1"/>
              <p:nvPr/>
            </p:nvSpPr>
            <p:spPr>
              <a:xfrm>
                <a:off x="7201838" y="2134559"/>
                <a:ext cx="1278427" cy="24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fr-FR" sz="1400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400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𝝌</m:t>
                              </m:r>
                            </m:e>
                            <m:sup>
                              <m:r>
                                <a:rPr lang="fr-FR" sz="1400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400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FR" sz="1400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fr-FR" sz="1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1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fr-FR" sz="1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fr-FR" sz="1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4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fr-FR" sz="1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fr-FR" sz="1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000099"/>
                  </a:solidFill>
                </a:endParaRPr>
              </a:p>
            </p:txBody>
          </p:sp>
        </mc:Choice>
        <mc:Fallback>
          <p:sp>
            <p:nvSpPr>
              <p:cNvPr id="226" name="ZoneTexte 225">
                <a:extLst>
                  <a:ext uri="{FF2B5EF4-FFF2-40B4-BE49-F238E27FC236}">
                    <a16:creationId xmlns:a16="http://schemas.microsoft.com/office/drawing/2014/main" id="{DD4C8DB7-D4CB-4208-A647-30DCCAB64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838" y="2134559"/>
                <a:ext cx="1278427" cy="248466"/>
              </a:xfrm>
              <a:prstGeom prst="rect">
                <a:avLst/>
              </a:prstGeom>
              <a:blipFill>
                <a:blip r:embed="rId36"/>
                <a:stretch>
                  <a:fillRect l="-2857" t="-2439" r="-4286" b="-219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0" name="Connecteur droit 239">
            <a:extLst>
              <a:ext uri="{FF2B5EF4-FFF2-40B4-BE49-F238E27FC236}">
                <a16:creationId xmlns:a16="http://schemas.microsoft.com/office/drawing/2014/main" id="{94656633-E08C-45B1-9BB7-812589D42298}"/>
              </a:ext>
            </a:extLst>
          </p:cNvPr>
          <p:cNvCxnSpPr>
            <a:cxnSpLocks/>
          </p:cNvCxnSpPr>
          <p:nvPr/>
        </p:nvCxnSpPr>
        <p:spPr>
          <a:xfrm>
            <a:off x="3115579" y="626808"/>
            <a:ext cx="0" cy="590145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258">
            <a:extLst>
              <a:ext uri="{FF2B5EF4-FFF2-40B4-BE49-F238E27FC236}">
                <a16:creationId xmlns:a16="http://schemas.microsoft.com/office/drawing/2014/main" id="{E1DF1D0C-8670-4ADB-8E66-451D189E0154}"/>
              </a:ext>
            </a:extLst>
          </p:cNvPr>
          <p:cNvCxnSpPr>
            <a:cxnSpLocks/>
          </p:cNvCxnSpPr>
          <p:nvPr/>
        </p:nvCxnSpPr>
        <p:spPr>
          <a:xfrm>
            <a:off x="6743885" y="599517"/>
            <a:ext cx="0" cy="592874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ZoneTexte 261">
            <a:extLst>
              <a:ext uri="{FF2B5EF4-FFF2-40B4-BE49-F238E27FC236}">
                <a16:creationId xmlns:a16="http://schemas.microsoft.com/office/drawing/2014/main" id="{2688F89B-93B2-441D-8317-B07A167932DA}"/>
              </a:ext>
            </a:extLst>
          </p:cNvPr>
          <p:cNvSpPr txBox="1"/>
          <p:nvPr/>
        </p:nvSpPr>
        <p:spPr>
          <a:xfrm>
            <a:off x="3996360" y="5977887"/>
            <a:ext cx="1757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solidFill>
                  <a:schemeClr val="bg2">
                    <a:lumMod val="25000"/>
                  </a:schemeClr>
                </a:solidFill>
              </a:rPr>
              <a:t>Feature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</a:rPr>
              <a:t>space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3" name="ZoneTexte 262">
            <a:extLst>
              <a:ext uri="{FF2B5EF4-FFF2-40B4-BE49-F238E27FC236}">
                <a16:creationId xmlns:a16="http://schemas.microsoft.com/office/drawing/2014/main" id="{435841BC-5A2B-4ABB-B18A-00F495E7F9E0}"/>
              </a:ext>
            </a:extLst>
          </p:cNvPr>
          <p:cNvSpPr txBox="1"/>
          <p:nvPr/>
        </p:nvSpPr>
        <p:spPr>
          <a:xfrm>
            <a:off x="939193" y="5977887"/>
            <a:ext cx="1757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Input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</a:rPr>
              <a:t>space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4" name="ZoneTexte 263">
            <a:extLst>
              <a:ext uri="{FF2B5EF4-FFF2-40B4-BE49-F238E27FC236}">
                <a16:creationId xmlns:a16="http://schemas.microsoft.com/office/drawing/2014/main" id="{B5EA7134-382C-43FE-A52A-506296515067}"/>
              </a:ext>
            </a:extLst>
          </p:cNvPr>
          <p:cNvSpPr txBox="1"/>
          <p:nvPr/>
        </p:nvSpPr>
        <p:spPr>
          <a:xfrm>
            <a:off x="7638741" y="5881935"/>
            <a:ext cx="20170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solidFill>
                  <a:schemeClr val="bg2">
                    <a:lumMod val="25000"/>
                  </a:schemeClr>
                </a:solidFill>
              </a:rPr>
              <a:t>Exponential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</a:rPr>
              <a:t>family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</a:rPr>
              <a:t>parameter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</a:rPr>
              <a:t>space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ZoneTexte 264">
                <a:extLst>
                  <a:ext uri="{FF2B5EF4-FFF2-40B4-BE49-F238E27FC236}">
                    <a16:creationId xmlns:a16="http://schemas.microsoft.com/office/drawing/2014/main" id="{C884DA73-CD2B-4EE0-8E4D-16C55F6F050A}"/>
                  </a:ext>
                </a:extLst>
              </p:cNvPr>
              <p:cNvSpPr txBox="1"/>
              <p:nvPr/>
            </p:nvSpPr>
            <p:spPr>
              <a:xfrm>
                <a:off x="7586765" y="634001"/>
                <a:ext cx="2151102" cy="262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fr-F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ℚ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𝑝𝑜𝑠𝑡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(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𝝌</m:t>
                          </m:r>
                        </m:e>
                        <m:sup>
                          <m:d>
                            <m:dPr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sup>
                      </m:s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65" name="ZoneTexte 264">
                <a:extLst>
                  <a:ext uri="{FF2B5EF4-FFF2-40B4-BE49-F238E27FC236}">
                    <a16:creationId xmlns:a16="http://schemas.microsoft.com/office/drawing/2014/main" id="{C884DA73-CD2B-4EE0-8E4D-16C55F6F0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765" y="634001"/>
                <a:ext cx="2151102" cy="262892"/>
              </a:xfrm>
              <a:prstGeom prst="rect">
                <a:avLst/>
              </a:prstGeom>
              <a:blipFill>
                <a:blip r:embed="rId37"/>
                <a:stretch>
                  <a:fillRect l="-1989" t="-2326" r="-3125" b="-325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2" name="Groupe 361">
            <a:extLst>
              <a:ext uri="{FF2B5EF4-FFF2-40B4-BE49-F238E27FC236}">
                <a16:creationId xmlns:a16="http://schemas.microsoft.com/office/drawing/2014/main" id="{763EEB85-8726-421A-9C0D-058464241EC5}"/>
              </a:ext>
            </a:extLst>
          </p:cNvPr>
          <p:cNvGrpSpPr>
            <a:grpSpLocks noChangeAspect="1"/>
          </p:cNvGrpSpPr>
          <p:nvPr/>
        </p:nvGrpSpPr>
        <p:grpSpPr>
          <a:xfrm>
            <a:off x="8286119" y="849457"/>
            <a:ext cx="2430672" cy="2085835"/>
            <a:chOff x="10009394" y="986011"/>
            <a:chExt cx="1470195" cy="1261620"/>
          </a:xfrm>
        </p:grpSpPr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DB7443E1-4A5E-4191-A71E-9309574A8597}"/>
                </a:ext>
              </a:extLst>
            </p:cNvPr>
            <p:cNvGrpSpPr/>
            <p:nvPr/>
          </p:nvGrpSpPr>
          <p:grpSpPr>
            <a:xfrm>
              <a:off x="10952417" y="1203707"/>
              <a:ext cx="241208" cy="204742"/>
              <a:chOff x="10608300" y="1185448"/>
              <a:chExt cx="241208" cy="204742"/>
            </a:xfrm>
          </p:grpSpPr>
          <p:sp>
            <p:nvSpPr>
              <p:cNvPr id="149" name="Ellipse 148">
                <a:extLst>
                  <a:ext uri="{FF2B5EF4-FFF2-40B4-BE49-F238E27FC236}">
                    <a16:creationId xmlns:a16="http://schemas.microsoft.com/office/drawing/2014/main" id="{711E3287-56EA-42DF-A6F0-EB0A22BBF1EE}"/>
                  </a:ext>
                </a:extLst>
              </p:cNvPr>
              <p:cNvSpPr/>
              <p:nvPr/>
            </p:nvSpPr>
            <p:spPr>
              <a:xfrm>
                <a:off x="10608300" y="1185448"/>
                <a:ext cx="241208" cy="204742"/>
              </a:xfrm>
              <a:prstGeom prst="ellipse">
                <a:avLst/>
              </a:prstGeom>
              <a:solidFill>
                <a:srgbClr val="99CCFF"/>
              </a:solidFill>
              <a:ln>
                <a:solidFill>
                  <a:srgbClr val="99CCFF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4" name="Ellipse 143">
                <a:extLst>
                  <a:ext uri="{FF2B5EF4-FFF2-40B4-BE49-F238E27FC236}">
                    <a16:creationId xmlns:a16="http://schemas.microsoft.com/office/drawing/2014/main" id="{54BA37DA-EDDD-4DB3-BE5C-C43A9556FC63}"/>
                  </a:ext>
                </a:extLst>
              </p:cNvPr>
              <p:cNvSpPr/>
              <p:nvPr/>
            </p:nvSpPr>
            <p:spPr>
              <a:xfrm>
                <a:off x="10626295" y="1218634"/>
                <a:ext cx="185195" cy="151135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7" name="Ellipse 106">
                <a:extLst>
                  <a:ext uri="{FF2B5EF4-FFF2-40B4-BE49-F238E27FC236}">
                    <a16:creationId xmlns:a16="http://schemas.microsoft.com/office/drawing/2014/main" id="{ACC3D3C1-2331-43B8-AE07-BCD60C832F53}"/>
                  </a:ext>
                </a:extLst>
              </p:cNvPr>
              <p:cNvSpPr/>
              <p:nvPr/>
            </p:nvSpPr>
            <p:spPr>
              <a:xfrm>
                <a:off x="10653236" y="1261284"/>
                <a:ext cx="81392" cy="65834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84" name="Connecteur droit avec flèche 83">
              <a:extLst>
                <a:ext uri="{FF2B5EF4-FFF2-40B4-BE49-F238E27FC236}">
                  <a16:creationId xmlns:a16="http://schemas.microsoft.com/office/drawing/2014/main" id="{F1696C71-3C55-4A0C-8512-39CA8409EB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8090" y="1217621"/>
              <a:ext cx="0" cy="76878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>
              <a:extLst>
                <a:ext uri="{FF2B5EF4-FFF2-40B4-BE49-F238E27FC236}">
                  <a16:creationId xmlns:a16="http://schemas.microsoft.com/office/drawing/2014/main" id="{E2C9E211-6CD3-4633-8FD1-ECB1E899F9C2}"/>
                </a:ext>
              </a:extLst>
            </p:cNvPr>
            <p:cNvCxnSpPr>
              <a:cxnSpLocks/>
            </p:cNvCxnSpPr>
            <p:nvPr/>
          </p:nvCxnSpPr>
          <p:spPr>
            <a:xfrm>
              <a:off x="10298090" y="1981238"/>
              <a:ext cx="94496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Signe de multiplication 128">
              <a:extLst>
                <a:ext uri="{FF2B5EF4-FFF2-40B4-BE49-F238E27FC236}">
                  <a16:creationId xmlns:a16="http://schemas.microsoft.com/office/drawing/2014/main" id="{710E719F-ED57-4DC8-BFF2-CE2337B3526C}"/>
                </a:ext>
              </a:extLst>
            </p:cNvPr>
            <p:cNvSpPr/>
            <p:nvPr/>
          </p:nvSpPr>
          <p:spPr>
            <a:xfrm>
              <a:off x="10434284" y="1658933"/>
              <a:ext cx="185194" cy="202274"/>
            </a:xfrm>
            <a:prstGeom prst="mathMultiply">
              <a:avLst>
                <a:gd name="adj1" fmla="val 0"/>
              </a:avLst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30" name="Signe de multiplication 129">
              <a:extLst>
                <a:ext uri="{FF2B5EF4-FFF2-40B4-BE49-F238E27FC236}">
                  <a16:creationId xmlns:a16="http://schemas.microsoft.com/office/drawing/2014/main" id="{00D1DA90-5B85-456D-BA9C-6B4B040E3981}"/>
                </a:ext>
              </a:extLst>
            </p:cNvPr>
            <p:cNvSpPr/>
            <p:nvPr/>
          </p:nvSpPr>
          <p:spPr>
            <a:xfrm>
              <a:off x="11034928" y="1139853"/>
              <a:ext cx="185194" cy="202274"/>
            </a:xfrm>
            <a:prstGeom prst="mathMultiply">
              <a:avLst>
                <a:gd name="adj1" fmla="val 0"/>
              </a:avLst>
            </a:prstGeom>
            <a:ln w="28575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1E4825A3-C0BD-4892-A9AE-066FFC1A9223}"/>
                    </a:ext>
                  </a:extLst>
                </p:cNvPr>
                <p:cNvSpPr txBox="1"/>
                <p:nvPr/>
              </p:nvSpPr>
              <p:spPr>
                <a:xfrm>
                  <a:off x="10343323" y="1535117"/>
                  <a:ext cx="293317" cy="18945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1400" b="1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400" b="1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𝝌</m:t>
                            </m:r>
                          </m:e>
                          <m:sup>
                            <m:r>
                              <a:rPr lang="fr-FR" sz="1400" b="1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𝒑𝒓𝒊𝒐𝒓</m:t>
                            </m:r>
                          </m:sup>
                        </m:sSup>
                      </m:oMath>
                    </m:oMathPara>
                  </a14:m>
                  <a:endParaRPr lang="fr-FR" sz="1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1E4825A3-C0BD-4892-A9AE-066FFC1A92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3323" y="1535117"/>
                  <a:ext cx="293317" cy="189456"/>
                </a:xfrm>
                <a:prstGeom prst="rect">
                  <a:avLst/>
                </a:prstGeom>
                <a:blipFill>
                  <a:blip r:embed="rId38"/>
                  <a:stretch>
                    <a:fillRect l="-16456" r="-379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08906EDE-AD1F-4375-8FE4-47E652649889}"/>
                    </a:ext>
                  </a:extLst>
                </p:cNvPr>
                <p:cNvSpPr txBox="1"/>
                <p:nvPr/>
              </p:nvSpPr>
              <p:spPr>
                <a:xfrm>
                  <a:off x="11034928" y="986011"/>
                  <a:ext cx="436880" cy="1915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1400" b="1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400" b="1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𝝌</m:t>
                            </m:r>
                          </m:e>
                          <m:sup>
                            <m:r>
                              <a:rPr lang="fr-FR" sz="1400" b="1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1400" b="1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fr-FR" sz="1400" b="1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FR" sz="1400" dirty="0">
                    <a:solidFill>
                      <a:srgbClr val="000099"/>
                    </a:solidFill>
                  </a:endParaRPr>
                </a:p>
              </p:txBody>
            </p:sp>
          </mc:Choice>
          <mc:Fallback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08906EDE-AD1F-4375-8FE4-47E6526498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4928" y="986011"/>
                  <a:ext cx="436880" cy="191550"/>
                </a:xfrm>
                <a:prstGeom prst="rect">
                  <a:avLst/>
                </a:prstGeom>
                <a:blipFill>
                  <a:blip r:embed="rId39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ZoneTexte 142">
                  <a:extLst>
                    <a:ext uri="{FF2B5EF4-FFF2-40B4-BE49-F238E27FC236}">
                      <a16:creationId xmlns:a16="http://schemas.microsoft.com/office/drawing/2014/main" id="{3D968D34-4AFB-4BB0-A3BF-62CA837F1709}"/>
                    </a:ext>
                  </a:extLst>
                </p:cNvPr>
                <p:cNvSpPr txBox="1"/>
                <p:nvPr/>
              </p:nvSpPr>
              <p:spPr>
                <a:xfrm>
                  <a:off x="10952428" y="1395743"/>
                  <a:ext cx="436880" cy="191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1400" b="1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400" b="1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𝝌</m:t>
                            </m:r>
                          </m:e>
                          <m:sup>
                            <m:r>
                              <a:rPr lang="fr-FR" sz="1400" b="1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𝒑𝒐𝒔𝒕</m:t>
                            </m:r>
                            <m:r>
                              <a:rPr lang="fr-FR" sz="1400" b="1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, (</m:t>
                            </m:r>
                            <m:r>
                              <a:rPr lang="fr-FR" sz="1400" b="1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fr-FR" sz="1400" b="1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FR" sz="1400" dirty="0">
                    <a:solidFill>
                      <a:srgbClr val="000099"/>
                    </a:solidFill>
                  </a:endParaRPr>
                </a:p>
              </p:txBody>
            </p:sp>
          </mc:Choice>
          <mc:Fallback>
            <p:sp>
              <p:nvSpPr>
                <p:cNvPr id="143" name="ZoneTexte 142">
                  <a:extLst>
                    <a:ext uri="{FF2B5EF4-FFF2-40B4-BE49-F238E27FC236}">
                      <a16:creationId xmlns:a16="http://schemas.microsoft.com/office/drawing/2014/main" id="{3D968D34-4AFB-4BB0-A3BF-62CA837F17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2428" y="1395743"/>
                  <a:ext cx="436880" cy="191550"/>
                </a:xfrm>
                <a:prstGeom prst="rect">
                  <a:avLst/>
                </a:prstGeom>
                <a:blipFill>
                  <a:blip r:embed="rId40"/>
                  <a:stretch>
                    <a:fillRect l="-1681" b="-192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240B9DE7-27FB-487A-A276-E96A4C04D85E}"/>
                    </a:ext>
                  </a:extLst>
                </p:cNvPr>
                <p:cNvSpPr txBox="1"/>
                <p:nvPr/>
              </p:nvSpPr>
              <p:spPr>
                <a:xfrm>
                  <a:off x="11042709" y="1995061"/>
                  <a:ext cx="436880" cy="2525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240B9DE7-27FB-487A-A276-E96A4C04D8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2709" y="1995061"/>
                  <a:ext cx="436880" cy="252570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0B23466C-F865-4C6C-A0E1-E23F6E52D164}"/>
                    </a:ext>
                  </a:extLst>
                </p:cNvPr>
                <p:cNvSpPr txBox="1"/>
                <p:nvPr/>
              </p:nvSpPr>
              <p:spPr>
                <a:xfrm>
                  <a:off x="10009394" y="1218615"/>
                  <a:ext cx="436880" cy="2525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fr-FR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0B23466C-F865-4C6C-A0E1-E23F6E52D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9394" y="1218615"/>
                  <a:ext cx="436880" cy="252570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Signe de multiplication 141">
              <a:extLst>
                <a:ext uri="{FF2B5EF4-FFF2-40B4-BE49-F238E27FC236}">
                  <a16:creationId xmlns:a16="http://schemas.microsoft.com/office/drawing/2014/main" id="{3B24AECB-7B72-4FDF-9B93-969657A97349}"/>
                </a:ext>
              </a:extLst>
            </p:cNvPr>
            <p:cNvSpPr/>
            <p:nvPr/>
          </p:nvSpPr>
          <p:spPr>
            <a:xfrm>
              <a:off x="10943416" y="1213558"/>
              <a:ext cx="185194" cy="202274"/>
            </a:xfrm>
            <a:prstGeom prst="mathMultiply">
              <a:avLst>
                <a:gd name="adj1" fmla="val 0"/>
              </a:avLst>
            </a:prstGeom>
            <a:ln w="28575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002060"/>
                </a:solidFill>
              </a:endParaRPr>
            </a:p>
          </p:txBody>
        </p: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E2D10A67-3A55-4567-8E35-D1710DE58E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26881" y="1233944"/>
              <a:ext cx="600361" cy="523795"/>
            </a:xfrm>
            <a:prstGeom prst="line">
              <a:avLst/>
            </a:prstGeom>
            <a:ln w="190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7624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5.6|6.1|14|2.7|3.3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1720</TotalTime>
  <Words>94</Words>
  <Application>Microsoft Office PowerPoint</Application>
  <PresentationFormat>Grand écran</PresentationFormat>
  <Paragraphs>34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Robustness Certificates for Discrete Data</dc:title>
  <dc:creator>Aleksandar Bojchevski</dc:creator>
  <cp:lastModifiedBy>Bertrand Charpentier</cp:lastModifiedBy>
  <cp:revision>269</cp:revision>
  <dcterms:created xsi:type="dcterms:W3CDTF">2020-06-11T09:10:22Z</dcterms:created>
  <dcterms:modified xsi:type="dcterms:W3CDTF">2021-01-30T11:30:36Z</dcterms:modified>
</cp:coreProperties>
</file>