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21"/>
  </p:notesMasterIdLst>
  <p:handoutMasterIdLst>
    <p:handoutMasterId r:id="rId22"/>
  </p:handoutMasterIdLst>
  <p:sldIdLst>
    <p:sldId id="257" r:id="rId3"/>
    <p:sldId id="258" r:id="rId4"/>
    <p:sldId id="262" r:id="rId5"/>
    <p:sldId id="264" r:id="rId6"/>
    <p:sldId id="265" r:id="rId7"/>
    <p:sldId id="266" r:id="rId8"/>
    <p:sldId id="267" r:id="rId9"/>
    <p:sldId id="269" r:id="rId10"/>
    <p:sldId id="268" r:id="rId11"/>
    <p:sldId id="270" r:id="rId12"/>
    <p:sldId id="279" r:id="rId13"/>
    <p:sldId id="271" r:id="rId14"/>
    <p:sldId id="272" r:id="rId15"/>
    <p:sldId id="273" r:id="rId16"/>
    <p:sldId id="274" r:id="rId17"/>
    <p:sldId id="276" r:id="rId18"/>
    <p:sldId id="278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CFBF"/>
    <a:srgbClr val="C4B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1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91178-905E-4181-A080-73FBE2A7F10F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C0C31-3BFD-43A2-B8EE-356E8F33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55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49B93-516E-447E-9C4C-C287614C6398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908AF-65BE-457F-9D87-289A548E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2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18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41400"/>
            <a:ext cx="12192000" cy="421640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None/>
            </a:pPr>
            <a:endParaRPr lang="en-US" sz="4400" b="0" cap="none" spc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tx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noFill/>
        </p:spPr>
        <p:txBody>
          <a:bodyPr anchor="b"/>
          <a:lstStyle>
            <a:lvl1pPr algn="ctr">
              <a:defRPr sz="6000" b="0" cap="none" spc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noFill/>
        </p:spPr>
        <p:txBody>
          <a:bodyPr/>
          <a:lstStyle>
            <a:lvl1pPr marL="0" indent="0" algn="ctr">
              <a:buNone/>
              <a:defRPr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B1E0-F476-4322-AA53-0018286DBC2F}" type="datetime1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1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9944-B6E8-44FA-B3BC-28C8F3B97A63}" type="datetime1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BA2A-22AB-40C3-A6FE-08AE8F5EAD50}" type="datetime1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8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E97-DADD-4C08-B07A-21ABC2EC9C0C}" type="datetime1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1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6430-5DC0-47CA-BF30-F2CEF34F1CCC}" type="datetime1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E9D0-9F88-4809-9326-E87DB6BC4685}" type="datetime1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D937-36D5-440B-91A0-6786F6EDBFCD}" type="datetime1">
              <a:rPr lang="en-US" smtClean="0"/>
              <a:t>3/17/2016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5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020A-2292-4331-AC54-713AADF8BC0C}" type="datetime1">
              <a:rPr lang="en-US" smtClean="0"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6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559-F34C-48D0-A2A2-37B0B078BBAB}" type="datetime1">
              <a:rPr lang="en-US" smtClean="0"/>
              <a:t>3/17/2016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6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B5B2-44EC-4F73-968D-750C1952CA62}" type="datetime1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3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9984-D554-4F72-BAB6-CB2CCA8D58F4}" type="datetime1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6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BCC73E2-E386-4A38-B838-238D9BA645F8}" type="datetime1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D068D91-5085-43EA-8734-9AB23AC09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1200" cap="none" spc="0">
          <a:ln w="0"/>
          <a:solidFill>
            <a:schemeClr val="tx2">
              <a:lumMod val="50000"/>
            </a:schemeClr>
          </a:solidFill>
          <a:effectLst>
            <a:outerShdw blurRad="38100" dist="19050" dir="2700000" algn="tl" rotWithShape="0">
              <a:schemeClr val="tx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THHLDy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207" y="3672376"/>
            <a:ext cx="4762501" cy="165576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>
                <a:effectLst/>
              </a:rPr>
              <a:t>Apurva Pathak</a:t>
            </a:r>
          </a:p>
          <a:p>
            <a:pPr algn="l"/>
            <a:r>
              <a:rPr lang="en-US" dirty="0">
                <a:effectLst/>
              </a:rPr>
              <a:t>Kshitiz gupta</a:t>
            </a:r>
          </a:p>
          <a:p>
            <a:pPr algn="l"/>
            <a:r>
              <a:rPr lang="en-US" dirty="0">
                <a:effectLst/>
              </a:rPr>
              <a:t>Chaitanya Baratam</a:t>
            </a:r>
          </a:p>
          <a:p>
            <a:pPr algn="l"/>
            <a:r>
              <a:rPr lang="en-US" dirty="0" err="1">
                <a:effectLst/>
              </a:rPr>
              <a:t>Ritvik</a:t>
            </a:r>
            <a:r>
              <a:rPr lang="en-US" dirty="0">
                <a:effectLst/>
              </a:rPr>
              <a:t> Jaiswal</a:t>
            </a:r>
          </a:p>
          <a:p>
            <a:pPr algn="l"/>
            <a:r>
              <a:rPr lang="en-US" dirty="0" err="1">
                <a:effectLst/>
              </a:rPr>
              <a:t>Puneeth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Bommireddy</a:t>
            </a:r>
            <a:endParaRPr lang="en-US" dirty="0"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Context-Based Music Composition using RNN generative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6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6040388"/>
            <a:ext cx="5181600" cy="369332"/>
          </a:xfrm>
          <a:prstGeom prst="rect">
            <a:avLst/>
          </a:prstGeom>
          <a:solidFill>
            <a:srgbClr val="EACFBF"/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/>
              <a:t>Figure 8: t-SNE plot for all genres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72200" y="6040388"/>
            <a:ext cx="5181600" cy="646331"/>
          </a:xfrm>
          <a:prstGeom prst="rect">
            <a:avLst/>
          </a:prstGeom>
          <a:solidFill>
            <a:srgbClr val="EACFBF"/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/>
              <a:t>Figure 9: t-SNE plot for Swedish and French tunes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74387"/>
            <a:ext cx="5181600" cy="3853814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4387"/>
            <a:ext cx="5181600" cy="3853814"/>
          </a:xfrm>
        </p:spPr>
      </p:pic>
    </p:spTree>
    <p:extLst>
      <p:ext uri="{BB962C8B-B14F-4D97-AF65-F5344CB8AC3E}">
        <p14:creationId xmlns:p14="http://schemas.microsoft.com/office/powerpoint/2010/main" val="8930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6040387"/>
            <a:ext cx="5181600" cy="646331"/>
          </a:xfrm>
          <a:prstGeom prst="rect">
            <a:avLst/>
          </a:prstGeom>
          <a:solidFill>
            <a:srgbClr val="EACFBF"/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/>
              <a:t>Figure 10: Distribution of top 5 French generated rhythms is same as training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72200" y="6040388"/>
            <a:ext cx="5181600" cy="646331"/>
          </a:xfrm>
          <a:prstGeom prst="rect">
            <a:avLst/>
          </a:prstGeom>
          <a:solidFill>
            <a:srgbClr val="EACFBF"/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/>
              <a:t>Figure 11: Distribution of top 5 Irish generated rhythms is same as training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7910"/>
            <a:ext cx="5181600" cy="3866768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67910"/>
            <a:ext cx="5181600" cy="3866768"/>
          </a:xfrm>
        </p:spPr>
      </p:pic>
    </p:spTree>
    <p:extLst>
      <p:ext uri="{BB962C8B-B14F-4D97-AF65-F5344CB8AC3E}">
        <p14:creationId xmlns:p14="http://schemas.microsoft.com/office/powerpoint/2010/main" val="120739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Visualization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6041181"/>
            <a:ext cx="5181600" cy="646331"/>
          </a:xfrm>
          <a:prstGeom prst="rect">
            <a:avLst/>
          </a:prstGeom>
          <a:solidFill>
            <a:srgbClr val="EACFBF"/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/>
              <a:t>Figure 12: Activation of a neuron detecting tune body in the input sequence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72200" y="6178887"/>
            <a:ext cx="5181600" cy="369332"/>
          </a:xfrm>
          <a:prstGeom prst="rect">
            <a:avLst/>
          </a:prstGeom>
          <a:solidFill>
            <a:srgbClr val="EACFBF"/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/>
              <a:t>Figure 13: Input sequence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199"/>
          </a:xfrm>
        </p:spPr>
      </p:pic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27349"/>
            <a:ext cx="5181600" cy="2947889"/>
          </a:xfrm>
        </p:spPr>
      </p:pic>
    </p:spTree>
    <p:extLst>
      <p:ext uri="{BB962C8B-B14F-4D97-AF65-F5344CB8AC3E}">
        <p14:creationId xmlns:p14="http://schemas.microsoft.com/office/powerpoint/2010/main" val="190148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Visualization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6041181"/>
            <a:ext cx="5181600" cy="646331"/>
          </a:xfrm>
          <a:prstGeom prst="rect">
            <a:avLst/>
          </a:prstGeom>
          <a:solidFill>
            <a:srgbClr val="EACFBF"/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/>
              <a:t>Figure 14: Activation of a neuron detecting tune body in the input sequence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72200" y="6178887"/>
            <a:ext cx="5181600" cy="369332"/>
          </a:xfrm>
          <a:prstGeom prst="rect">
            <a:avLst/>
          </a:prstGeom>
          <a:solidFill>
            <a:srgbClr val="EACFBF"/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/>
              <a:t>Figure 15: Input sequence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27349"/>
            <a:ext cx="5181600" cy="2947889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199"/>
          </a:xfrm>
        </p:spPr>
      </p:pic>
      <p:cxnSp>
        <p:nvCxnSpPr>
          <p:cNvPr id="9" name="Straight Arrow Connector 8"/>
          <p:cNvCxnSpPr/>
          <p:nvPr/>
        </p:nvCxnSpPr>
        <p:spPr>
          <a:xfrm flipV="1">
            <a:off x="1239715" y="5090746"/>
            <a:ext cx="1090247" cy="1934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239715" y="2614246"/>
            <a:ext cx="1090247" cy="1905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8135" y="2477526"/>
            <a:ext cx="86164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Body end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8135" y="4925851"/>
            <a:ext cx="86164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Body start</a:t>
            </a:r>
          </a:p>
        </p:txBody>
      </p:sp>
    </p:spTree>
    <p:extLst>
      <p:ext uri="{BB962C8B-B14F-4D97-AF65-F5344CB8AC3E}">
        <p14:creationId xmlns:p14="http://schemas.microsoft.com/office/powerpoint/2010/main" val="194596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Visualization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6041181"/>
            <a:ext cx="5181600" cy="646331"/>
          </a:xfrm>
          <a:prstGeom prst="rect">
            <a:avLst/>
          </a:prstGeom>
          <a:solidFill>
            <a:srgbClr val="EACFBF"/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/>
              <a:t>Figure 16: Activation of a neuron detecting tune header in the input sequence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72200" y="6178887"/>
            <a:ext cx="5181600" cy="369332"/>
          </a:xfrm>
          <a:prstGeom prst="rect">
            <a:avLst/>
          </a:prstGeom>
          <a:solidFill>
            <a:srgbClr val="EACFBF"/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/>
              <a:t>Figure 17: Input sequence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27349"/>
            <a:ext cx="5181600" cy="2947889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0119"/>
            <a:ext cx="5181600" cy="3562349"/>
          </a:xfrm>
        </p:spPr>
      </p:pic>
      <p:cxnSp>
        <p:nvCxnSpPr>
          <p:cNvPr id="9" name="Straight Arrow Connector 8"/>
          <p:cNvCxnSpPr/>
          <p:nvPr/>
        </p:nvCxnSpPr>
        <p:spPr>
          <a:xfrm flipV="1">
            <a:off x="1380392" y="5011615"/>
            <a:ext cx="1090247" cy="1934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248508" y="2710961"/>
            <a:ext cx="1090247" cy="1905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8812" y="4846720"/>
            <a:ext cx="86164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Body start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8135" y="2709496"/>
            <a:ext cx="86164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Body end</a:t>
            </a:r>
          </a:p>
        </p:txBody>
      </p:sp>
    </p:spTree>
    <p:extLst>
      <p:ext uri="{BB962C8B-B14F-4D97-AF65-F5344CB8AC3E}">
        <p14:creationId xmlns:p14="http://schemas.microsoft.com/office/powerpoint/2010/main" val="170457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Visualization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6041181"/>
            <a:ext cx="5181600" cy="646331"/>
          </a:xfrm>
          <a:prstGeom prst="rect">
            <a:avLst/>
          </a:prstGeom>
          <a:solidFill>
            <a:srgbClr val="EACFBF"/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/>
              <a:t>Figure 18: Activation of a neuron detecting spaces, newline and pipe character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72200" y="6040388"/>
            <a:ext cx="5181600" cy="646331"/>
          </a:xfrm>
          <a:prstGeom prst="rect">
            <a:avLst/>
          </a:prstGeom>
          <a:solidFill>
            <a:srgbClr val="EACFBF"/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/>
              <a:t>Figure 19: Activation of a neuron detecting spaces, newline and pipe character in the body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380392" y="5011615"/>
            <a:ext cx="1090247" cy="1934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248508" y="2710961"/>
            <a:ext cx="1090247" cy="1905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8812" y="4846720"/>
            <a:ext cx="86164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Body start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8135" y="2709496"/>
            <a:ext cx="86164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Body end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199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199"/>
          </a:xfrm>
        </p:spPr>
      </p:pic>
      <p:cxnSp>
        <p:nvCxnSpPr>
          <p:cNvPr id="16" name="Straight Arrow Connector 15"/>
          <p:cNvCxnSpPr/>
          <p:nvPr/>
        </p:nvCxnSpPr>
        <p:spPr>
          <a:xfrm flipV="1">
            <a:off x="6685084" y="5108330"/>
            <a:ext cx="1090247" cy="1934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579577" y="2614246"/>
            <a:ext cx="1090247" cy="1905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53504" y="4943435"/>
            <a:ext cx="86164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Body start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39204" y="2612781"/>
            <a:ext cx="86164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Body end</a:t>
            </a:r>
          </a:p>
        </p:txBody>
      </p:sp>
    </p:spTree>
    <p:extLst>
      <p:ext uri="{BB962C8B-B14F-4D97-AF65-F5344CB8AC3E}">
        <p14:creationId xmlns:p14="http://schemas.microsoft.com/office/powerpoint/2010/main" val="307378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400" dirty="0"/>
          </a:p>
          <a:p>
            <a:pPr algn="ctr"/>
            <a:endParaRPr lang="en-US" sz="4400" dirty="0"/>
          </a:p>
          <a:p>
            <a:pPr marL="0" indent="0" algn="ctr">
              <a:buNone/>
            </a:pPr>
            <a:r>
              <a:rPr lang="en-US" sz="4400" dirty="0">
                <a:hlinkClick r:id="rId2"/>
              </a:rPr>
              <a:t>http://goo.gl/THHLDy</a:t>
            </a:r>
            <a:endParaRPr lang="en-US" sz="4400" dirty="0"/>
          </a:p>
          <a:p>
            <a:pPr marL="0" indent="0" algn="ctr">
              <a:buNone/>
            </a:pPr>
            <a:endParaRPr lang="en-US" sz="44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9019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Music represented as text in Abc notation</a:t>
            </a:r>
          </a:p>
          <a:p>
            <a:r>
              <a:rPr lang="en-US" dirty="0"/>
              <a:t>Char level LSTM networks with auxiliary input to generate music compositions</a:t>
            </a:r>
          </a:p>
          <a:p>
            <a:pPr lvl="0"/>
            <a:r>
              <a:rPr lang="en-US" dirty="0"/>
              <a:t>Dropouts used to improve the </a:t>
            </a:r>
            <a:r>
              <a:rPr lang="en-US" dirty="0" smtClean="0"/>
              <a:t>performance</a:t>
            </a:r>
          </a:p>
          <a:p>
            <a:pPr lvl="0"/>
            <a:r>
              <a:rPr lang="en-US" dirty="0" smtClean="0"/>
              <a:t>Results related to music generation based on auxiliary inputs proved through use of </a:t>
            </a:r>
            <a:r>
              <a:rPr lang="en-US" dirty="0"/>
              <a:t>t-SNE plots </a:t>
            </a:r>
            <a:r>
              <a:rPr lang="en-US" dirty="0" smtClean="0"/>
              <a:t>and histograms.</a:t>
            </a:r>
            <a:endParaRPr lang="en-US" dirty="0"/>
          </a:p>
          <a:p>
            <a:pPr lvl="0"/>
            <a:r>
              <a:rPr lang="en-US" dirty="0" smtClean="0"/>
              <a:t>Feature visualization to interpret different features learnt by the network</a:t>
            </a:r>
          </a:p>
          <a:p>
            <a:pPr lvl="0"/>
            <a:r>
              <a:rPr lang="en-US" dirty="0" smtClean="0"/>
              <a:t>Live demonstration for project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07908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400" dirty="0"/>
          </a:p>
          <a:p>
            <a:pPr algn="ctr"/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Thanks </a:t>
            </a:r>
            <a:r>
              <a:rPr lang="en-US" sz="4400" dirty="0">
                <a:sym typeface="Wingdings" panose="05000000000000000000" pitchFamily="2" charset="2"/>
              </a:rPr>
              <a:t></a:t>
            </a:r>
            <a:endParaRPr lang="en-US" sz="4400" dirty="0"/>
          </a:p>
          <a:p>
            <a:pPr marL="0" indent="0" algn="ctr">
              <a:buNone/>
            </a:pPr>
            <a:endParaRPr lang="en-US" sz="44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4437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Introduction</a:t>
            </a:r>
          </a:p>
          <a:p>
            <a:pPr lvl="0"/>
            <a:r>
              <a:rPr lang="en-US" dirty="0"/>
              <a:t>Motivation</a:t>
            </a:r>
          </a:p>
          <a:p>
            <a:pPr lvl="0"/>
            <a:r>
              <a:rPr lang="en-US" dirty="0"/>
              <a:t>Dataset and Representation</a:t>
            </a:r>
          </a:p>
          <a:p>
            <a:pPr lvl="0"/>
            <a:r>
              <a:rPr lang="en-US" dirty="0"/>
              <a:t>Learning Model</a:t>
            </a:r>
          </a:p>
          <a:p>
            <a:pPr lvl="0"/>
            <a:r>
              <a:rPr lang="en-US" dirty="0"/>
              <a:t>Results </a:t>
            </a:r>
          </a:p>
          <a:p>
            <a:pPr lvl="0"/>
            <a:r>
              <a:rPr lang="en-US" dirty="0"/>
              <a:t>Feature Visualization</a:t>
            </a:r>
          </a:p>
          <a:p>
            <a:pPr lvl="0"/>
            <a:r>
              <a:rPr lang="en-US" dirty="0"/>
              <a:t>Demo</a:t>
            </a:r>
          </a:p>
          <a:p>
            <a:pPr lvl="0"/>
            <a:r>
              <a:rPr lang="en-US" dirty="0"/>
              <a:t>Summary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9949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Music generation based on input context</a:t>
            </a:r>
          </a:p>
          <a:p>
            <a:pPr lvl="1"/>
            <a:r>
              <a:rPr lang="en-US" dirty="0"/>
              <a:t>One-hot encoded auxiliary input.</a:t>
            </a:r>
          </a:p>
          <a:p>
            <a:pPr lvl="1"/>
            <a:r>
              <a:rPr lang="en-US" dirty="0"/>
              <a:t>Ex: French (1,0,0), Irish (0,1,0), Swedish (0,0,1)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Character-level RNN generative model </a:t>
            </a:r>
          </a:p>
          <a:p>
            <a:pPr lvl="1"/>
            <a:r>
              <a:rPr lang="en-US" dirty="0"/>
              <a:t>2-Layered LSTM networks </a:t>
            </a:r>
          </a:p>
          <a:p>
            <a:pPr lvl="1"/>
            <a:r>
              <a:rPr lang="en-US" dirty="0"/>
              <a:t>Dropout and gradient clipping</a:t>
            </a:r>
          </a:p>
          <a:p>
            <a:pPr lvl="1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9736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“Capturing Meaning in Product Reviews with Character-Level Generative Text Models”- Lipton, Vikram, McAuley, (2015). </a:t>
            </a:r>
          </a:p>
          <a:p>
            <a:pPr lvl="1" fontAlgn="base"/>
            <a:r>
              <a:rPr lang="en-US" dirty="0"/>
              <a:t>RNN to generate reviews tailored to star rating or category.</a:t>
            </a:r>
          </a:p>
          <a:p>
            <a:pPr lvl="1" fontAlgn="base"/>
            <a:r>
              <a:rPr lang="en-US" dirty="0"/>
              <a:t>Generated reviews one character at a time.</a:t>
            </a:r>
          </a:p>
          <a:p>
            <a:pPr lvl="1" fontAlgn="base"/>
            <a:r>
              <a:rPr lang="en-US" dirty="0"/>
              <a:t>Weight transplant to speed-up the learning rate. </a:t>
            </a:r>
          </a:p>
          <a:p>
            <a:pPr lvl="1" fontAlgn="base"/>
            <a:endParaRPr lang="en-US" dirty="0"/>
          </a:p>
          <a:p>
            <a:r>
              <a:rPr lang="en-US" dirty="0"/>
              <a:t>“A first look at music composition using </a:t>
            </a:r>
            <a:r>
              <a:rPr lang="en-US" dirty="0" err="1"/>
              <a:t>lstm</a:t>
            </a:r>
            <a:r>
              <a:rPr lang="en-US" dirty="0"/>
              <a:t> recurrent neural networks”- Eck, Douglas., (2002) </a:t>
            </a:r>
          </a:p>
          <a:p>
            <a:pPr lvl="1"/>
            <a:r>
              <a:rPr lang="en-US" dirty="0"/>
              <a:t>LSTM based model for music composition.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423865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963508" y="1825625"/>
            <a:ext cx="439029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Scraped music files from “Henrik </a:t>
            </a:r>
            <a:r>
              <a:rPr lang="en-US" dirty="0" err="1"/>
              <a:t>Norbeck’s</a:t>
            </a:r>
            <a:r>
              <a:rPr lang="en-US" dirty="0"/>
              <a:t> Abc Tunes” and “</a:t>
            </a:r>
            <a:r>
              <a:rPr lang="en-US" dirty="0" err="1"/>
              <a:t>Musique</a:t>
            </a:r>
            <a:r>
              <a:rPr lang="en-US" dirty="0"/>
              <a:t> Abc Tunes”</a:t>
            </a:r>
          </a:p>
          <a:p>
            <a:r>
              <a:rPr lang="en-US" dirty="0"/>
              <a:t>2180 Irish tunes, 388 Swedish tunes and 553 French tunes</a:t>
            </a:r>
          </a:p>
          <a:p>
            <a:r>
              <a:rPr lang="en-US" dirty="0"/>
              <a:t>Tunes represented as text in Abc format</a:t>
            </a:r>
          </a:p>
          <a:p>
            <a:r>
              <a:rPr lang="en-US" dirty="0"/>
              <a:t>Tunes are concatenated together, delimited by </a:t>
            </a:r>
            <a:r>
              <a:rPr lang="en-US" i="1" dirty="0"/>
              <a:t>&lt;start&gt; </a:t>
            </a:r>
            <a:r>
              <a:rPr lang="en-US" dirty="0"/>
              <a:t>and </a:t>
            </a:r>
            <a:r>
              <a:rPr lang="en-US" i="1" dirty="0"/>
              <a:t>&lt;end&gt; </a:t>
            </a:r>
            <a:r>
              <a:rPr lang="en-US" dirty="0"/>
              <a:t>tokens.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Representation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9540"/>
            <a:ext cx="5949462" cy="3617915"/>
          </a:xfrm>
        </p:spPr>
      </p:pic>
      <p:sp>
        <p:nvSpPr>
          <p:cNvPr id="8" name="TextBox 7"/>
          <p:cNvSpPr txBox="1"/>
          <p:nvPr/>
        </p:nvSpPr>
        <p:spPr>
          <a:xfrm>
            <a:off x="838200" y="5844843"/>
            <a:ext cx="5949461" cy="369332"/>
          </a:xfrm>
          <a:prstGeom prst="rect">
            <a:avLst/>
          </a:prstGeom>
          <a:solidFill>
            <a:srgbClr val="EACFBF"/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Figure 1: Sample Abc notation for music</a:t>
            </a:r>
          </a:p>
        </p:txBody>
      </p:sp>
    </p:spTree>
    <p:extLst>
      <p:ext uri="{BB962C8B-B14F-4D97-AF65-F5344CB8AC3E}">
        <p14:creationId xmlns:p14="http://schemas.microsoft.com/office/powerpoint/2010/main" val="87843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82769974"/>
              </p:ext>
            </p:extLst>
          </p:nvPr>
        </p:nvGraphicFramePr>
        <p:xfrm>
          <a:off x="6743701" y="2080602"/>
          <a:ext cx="4610099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850">
                  <a:extLst>
                    <a:ext uri="{9D8B030D-6E8A-4147-A177-3AD203B41FA5}">
                      <a16:colId xmlns:a16="http://schemas.microsoft.com/office/drawing/2014/main" xmlns="" val="1897776446"/>
                    </a:ext>
                  </a:extLst>
                </a:gridCol>
                <a:gridCol w="2021249">
                  <a:extLst>
                    <a:ext uri="{9D8B030D-6E8A-4147-A177-3AD203B41FA5}">
                      <a16:colId xmlns:a16="http://schemas.microsoft.com/office/drawing/2014/main" xmlns="" val="2221730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528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LSTM</a:t>
                      </a:r>
                      <a:r>
                        <a:rPr lang="en-US" baseline="0" dirty="0"/>
                        <a:t> 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69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Input/Output 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One-hot encoding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2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Hidden units</a:t>
                      </a:r>
                      <a:r>
                        <a:rPr lang="en-US" baseline="0" dirty="0"/>
                        <a:t> per 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456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Batch</a:t>
                      </a:r>
                      <a:r>
                        <a:rPr lang="en-US" baseline="0" dirty="0"/>
                        <a:t>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4496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Sequence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8402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Adagrad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950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</a:t>
                      </a:r>
                      <a:r>
                        <a:rPr lang="en-US" baseline="0" dirty="0"/>
                        <a:t> learning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3256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Dropout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28835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Gradient clipping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±100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2019526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Model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671147"/>
            <a:ext cx="5703277" cy="2437349"/>
          </a:xfrm>
        </p:spPr>
      </p:pic>
      <p:sp>
        <p:nvSpPr>
          <p:cNvPr id="5" name="TextBox 4"/>
          <p:cNvSpPr txBox="1"/>
          <p:nvPr/>
        </p:nvSpPr>
        <p:spPr>
          <a:xfrm>
            <a:off x="838199" y="5361266"/>
            <a:ext cx="5703277" cy="369332"/>
          </a:xfrm>
          <a:prstGeom prst="rect">
            <a:avLst/>
          </a:prstGeom>
          <a:solidFill>
            <a:srgbClr val="EACFBF"/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Figure 2: LSTM network with auxiliary input</a:t>
            </a:r>
          </a:p>
        </p:txBody>
      </p:sp>
    </p:spTree>
    <p:extLst>
      <p:ext uri="{BB962C8B-B14F-4D97-AF65-F5344CB8AC3E}">
        <p14:creationId xmlns:p14="http://schemas.microsoft.com/office/powerpoint/2010/main" val="74230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79780"/>
            <a:ext cx="5181600" cy="3761678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9780"/>
            <a:ext cx="5181600" cy="3761677"/>
          </a:xfrm>
        </p:spPr>
      </p:pic>
      <p:sp>
        <p:nvSpPr>
          <p:cNvPr id="12" name="TextBox 11"/>
          <p:cNvSpPr txBox="1"/>
          <p:nvPr/>
        </p:nvSpPr>
        <p:spPr>
          <a:xfrm>
            <a:off x="838200" y="5875513"/>
            <a:ext cx="5181600" cy="646331"/>
          </a:xfrm>
          <a:prstGeom prst="rect">
            <a:avLst/>
          </a:prstGeom>
          <a:solidFill>
            <a:srgbClr val="EACFBF"/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/>
              <a:t>Figure 3: Music generated after 10 epochs with syntax errors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72200" y="5875513"/>
            <a:ext cx="5181600" cy="646331"/>
          </a:xfrm>
          <a:prstGeom prst="rect">
            <a:avLst/>
          </a:prstGeom>
          <a:solidFill>
            <a:srgbClr val="EACFBF"/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/>
              <a:t>Figure 4: Music generated after 50 epochs with repeated notes</a:t>
            </a:r>
          </a:p>
        </p:txBody>
      </p:sp>
    </p:spTree>
    <p:extLst>
      <p:ext uri="{BB962C8B-B14F-4D97-AF65-F5344CB8AC3E}">
        <p14:creationId xmlns:p14="http://schemas.microsoft.com/office/powerpoint/2010/main" val="29229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12" y="1907931"/>
            <a:ext cx="5577562" cy="3736425"/>
          </a:xfr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43312" y="5934881"/>
            <a:ext cx="5577562" cy="369332"/>
          </a:xfrm>
          <a:prstGeom prst="rect">
            <a:avLst/>
          </a:prstGeom>
          <a:solidFill>
            <a:srgbClr val="EACFBF"/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/>
              <a:t>Figure 5: Final music generated after 80 epochs</a:t>
            </a:r>
          </a:p>
        </p:txBody>
      </p:sp>
    </p:spTree>
    <p:extLst>
      <p:ext uri="{BB962C8B-B14F-4D97-AF65-F5344CB8AC3E}">
        <p14:creationId xmlns:p14="http://schemas.microsoft.com/office/powerpoint/2010/main" val="59394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6040388"/>
            <a:ext cx="5181600" cy="369332"/>
          </a:xfrm>
          <a:prstGeom prst="rect">
            <a:avLst/>
          </a:prstGeom>
          <a:solidFill>
            <a:srgbClr val="EACFBF"/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/>
              <a:t>Figure 6: Dropout avoids overfitting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72200" y="6040388"/>
            <a:ext cx="5181600" cy="369332"/>
          </a:xfrm>
          <a:prstGeom prst="rect">
            <a:avLst/>
          </a:prstGeom>
          <a:solidFill>
            <a:srgbClr val="EACFBF"/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/>
              <a:t>Figure 7: Variation of loss with #hidden units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2070"/>
            <a:ext cx="5181600" cy="3866768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92070"/>
            <a:ext cx="5181600" cy="3866768"/>
          </a:xfrm>
        </p:spPr>
      </p:pic>
    </p:spTree>
    <p:extLst>
      <p:ext uri="{BB962C8B-B14F-4D97-AF65-F5344CB8AC3E}">
        <p14:creationId xmlns:p14="http://schemas.microsoft.com/office/powerpoint/2010/main" val="1688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heet music design templat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et music design template" id="{93C1A162-04F6-4812-A39F-6A6CC517285C}" vid="{1320FECD-7576-4389-A5D1-C22B7329B213}"/>
    </a:ext>
  </a:extLst>
</a:theme>
</file>

<file path=ppt/theme/theme2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BA4A5AA-5D68-40C3-B453-CD2CF17FB7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Sheet music design slides</Template>
  <TotalTime>0</TotalTime>
  <Words>536</Words>
  <Application>Microsoft Office PowerPoint</Application>
  <PresentationFormat>Widescreen</PresentationFormat>
  <Paragraphs>110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Wingdings</vt:lpstr>
      <vt:lpstr>Sheet music design template</vt:lpstr>
      <vt:lpstr>Context-Based Music Composition using RNN generative model</vt:lpstr>
      <vt:lpstr>Outline</vt:lpstr>
      <vt:lpstr>Introduction</vt:lpstr>
      <vt:lpstr>Motivation</vt:lpstr>
      <vt:lpstr>Dataset and Representation</vt:lpstr>
      <vt:lpstr>Learning Model</vt:lpstr>
      <vt:lpstr>Results</vt:lpstr>
      <vt:lpstr>Results cont…</vt:lpstr>
      <vt:lpstr>Results cont…</vt:lpstr>
      <vt:lpstr>Results cont…</vt:lpstr>
      <vt:lpstr>Results cont…</vt:lpstr>
      <vt:lpstr>Feature Visualization</vt:lpstr>
      <vt:lpstr>Feature Visualization cont…</vt:lpstr>
      <vt:lpstr>Feature Visualization cont…</vt:lpstr>
      <vt:lpstr>Feature Visualization cont…</vt:lpstr>
      <vt:lpstr>Demo</vt:lpstr>
      <vt:lpstr>Summary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2016-03-17T03:30:17Z</dcterms:created>
  <dcterms:modified xsi:type="dcterms:W3CDTF">2016-03-17T08:25:52Z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TC034605779991</vt:lpwstr>
  </property>
</Properties>
</file>