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Montserrat Bold Italics" charset="1" panose="00000800000000000000"/>
      <p:regular r:id="rId20"/>
    </p:embeddedFont>
    <p:embeddedFont>
      <p:font typeface="Montserrat Classic" charset="1" panose="00000500000000000000"/>
      <p:regular r:id="rId21"/>
    </p:embeddedFont>
    <p:embeddedFont>
      <p:font typeface="Telegraf" charset="1" panose="00000500000000000000"/>
      <p:regular r:id="rId22"/>
    </p:embeddedFont>
    <p:embeddedFont>
      <p:font typeface="Telegraf Bold" charset="1" panose="00000800000000000000"/>
      <p:regular r:id="rId23"/>
    </p:embeddedFont>
    <p:embeddedFont>
      <p:font typeface="Montserrat Ultra-Bold" charset="1" panose="00000900000000000000"/>
      <p:regular r:id="rId24"/>
    </p:embeddedFont>
    <p:embeddedFont>
      <p:font typeface="Montserrat Classic Bold" charset="1" panose="0000080000000000000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11" Target="../media/image18.svg" Type="http://schemas.openxmlformats.org/officeDocument/2006/relationships/image"/><Relationship Id="rId12" Target="../media/image19.png" Type="http://schemas.openxmlformats.org/officeDocument/2006/relationships/image"/><Relationship Id="rId13" Target="../media/image20.svg" Type="http://schemas.openxmlformats.org/officeDocument/2006/relationships/image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Relationship Id="rId6" Target="../media/image25.png" Type="http://schemas.openxmlformats.org/officeDocument/2006/relationships/image"/><Relationship Id="rId7" Target="../media/image26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svg" Type="http://schemas.openxmlformats.org/officeDocument/2006/relationships/image"/><Relationship Id="rId4" Target="../media/image29.png" Type="http://schemas.openxmlformats.org/officeDocument/2006/relationships/image"/><Relationship Id="rId5" Target="../media/image30.svg" Type="http://schemas.openxmlformats.org/officeDocument/2006/relationships/image"/><Relationship Id="rId6" Target="../media/image31.png" Type="http://schemas.openxmlformats.org/officeDocument/2006/relationships/image"/><Relationship Id="rId7" Target="../media/image32.svg" Type="http://schemas.openxmlformats.org/officeDocument/2006/relationships/image"/><Relationship Id="rId8" Target="../media/image33.png" Type="http://schemas.openxmlformats.org/officeDocument/2006/relationships/image"/><Relationship Id="rId9" Target="../media/image34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5.png" Type="http://schemas.openxmlformats.org/officeDocument/2006/relationships/image"/><Relationship Id="rId3" Target="../media/image3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406854" cy="2575832"/>
          </a:xfrm>
          <a:prstGeom prst="rect">
            <a:avLst/>
          </a:prstGeom>
          <a:solidFill>
            <a:srgbClr val="3B82F6"/>
          </a:solidFill>
        </p:spPr>
      </p:sp>
      <p:sp>
        <p:nvSpPr>
          <p:cNvPr name="AutoShape 3" id="3"/>
          <p:cNvSpPr/>
          <p:nvPr/>
        </p:nvSpPr>
        <p:spPr>
          <a:xfrm rot="0">
            <a:off x="0" y="2570389"/>
            <a:ext cx="406854" cy="2575832"/>
          </a:xfrm>
          <a:prstGeom prst="rect">
            <a:avLst/>
          </a:prstGeom>
          <a:solidFill>
            <a:srgbClr val="3B82F6"/>
          </a:solidFill>
        </p:spPr>
      </p:sp>
      <p:sp>
        <p:nvSpPr>
          <p:cNvPr name="AutoShape 4" id="4"/>
          <p:cNvSpPr/>
          <p:nvPr/>
        </p:nvSpPr>
        <p:spPr>
          <a:xfrm rot="0">
            <a:off x="0" y="5140779"/>
            <a:ext cx="406854" cy="2575832"/>
          </a:xfrm>
          <a:prstGeom prst="rect">
            <a:avLst/>
          </a:prstGeom>
          <a:solidFill>
            <a:srgbClr val="10B981"/>
          </a:solidFill>
        </p:spPr>
      </p:sp>
      <p:sp>
        <p:nvSpPr>
          <p:cNvPr name="AutoShape 5" id="5"/>
          <p:cNvSpPr/>
          <p:nvPr/>
        </p:nvSpPr>
        <p:spPr>
          <a:xfrm rot="0">
            <a:off x="0" y="7711168"/>
            <a:ext cx="406854" cy="2575832"/>
          </a:xfrm>
          <a:prstGeom prst="rect">
            <a:avLst/>
          </a:prstGeom>
          <a:solidFill>
            <a:srgbClr val="10B981"/>
          </a:solidFill>
        </p:spPr>
      </p:sp>
      <p:sp>
        <p:nvSpPr>
          <p:cNvPr name="TextBox 6" id="6"/>
          <p:cNvSpPr txBox="true"/>
          <p:nvPr/>
        </p:nvSpPr>
        <p:spPr>
          <a:xfrm rot="0">
            <a:off x="2303350" y="2923149"/>
            <a:ext cx="15665568" cy="32378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564"/>
              </a:lnSpc>
            </a:pPr>
            <a:r>
              <a:rPr lang="en-US" b="true" sz="11966" i="true">
                <a:solidFill>
                  <a:srgbClr val="000000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“Computer Engineering”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2427175" y="1028700"/>
            <a:ext cx="6822552" cy="1037597"/>
          </a:xfrm>
          <a:custGeom>
            <a:avLst/>
            <a:gdLst/>
            <a:ahLst/>
            <a:cxnLst/>
            <a:rect r="r" b="b" t="t" l="l"/>
            <a:pathLst>
              <a:path h="1037597" w="6822552">
                <a:moveTo>
                  <a:pt x="0" y="0"/>
                </a:moveTo>
                <a:lnTo>
                  <a:pt x="6822553" y="0"/>
                </a:lnTo>
                <a:lnTo>
                  <a:pt x="6822553" y="1037597"/>
                </a:lnTo>
                <a:lnTo>
                  <a:pt x="0" y="10375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427175" y="7647423"/>
            <a:ext cx="13208193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20"/>
              </a:lnSpc>
              <a:spcBef>
                <a:spcPct val="0"/>
              </a:spcBef>
            </a:pPr>
            <a:r>
              <a:rPr lang="en-US" sz="2800" spc="963" strike="noStrike" u="none">
                <a:solidFill>
                  <a:srgbClr val="101010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PRESENTATION – </a:t>
            </a:r>
            <a:r>
              <a:rPr lang="en-US" sz="2800" spc="963" strike="noStrike" u="none">
                <a:solidFill>
                  <a:srgbClr val="10B981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PROJECT IDEA &amp; PROTOTYPE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303350" y="8393593"/>
            <a:ext cx="11581511" cy="743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39"/>
              </a:lnSpc>
              <a:spcBef>
                <a:spcPct val="0"/>
              </a:spcBef>
            </a:pPr>
            <a:r>
              <a:rPr lang="en-US" sz="4099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 Presentor:    Pankaj Joshi  ||  Bhuwan Chand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303350" y="6193273"/>
            <a:ext cx="11581511" cy="644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An Ultimate Resource Management System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114728" y="1270932"/>
            <a:ext cx="3948383" cy="6198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62"/>
              </a:lnSpc>
            </a:pPr>
            <a:r>
              <a:rPr lang="en-US" b="true" sz="4535" i="true">
                <a:solidFill>
                  <a:srgbClr val="FFFFFF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Project Title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B82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71550" y="35719"/>
            <a:ext cx="16344900" cy="10215563"/>
          </a:xfrm>
          <a:custGeom>
            <a:avLst/>
            <a:gdLst/>
            <a:ahLst/>
            <a:cxnLst/>
            <a:rect r="r" b="b" t="t" l="l"/>
            <a:pathLst>
              <a:path h="10215563" w="16344900">
                <a:moveTo>
                  <a:pt x="0" y="0"/>
                </a:moveTo>
                <a:lnTo>
                  <a:pt x="16344900" y="0"/>
                </a:lnTo>
                <a:lnTo>
                  <a:pt x="16344900" y="10215562"/>
                </a:lnTo>
                <a:lnTo>
                  <a:pt x="0" y="102155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406854" cy="2575832"/>
          </a:xfrm>
          <a:prstGeom prst="rect">
            <a:avLst/>
          </a:prstGeom>
          <a:solidFill>
            <a:srgbClr val="10B981"/>
          </a:solidFill>
        </p:spPr>
      </p:sp>
      <p:sp>
        <p:nvSpPr>
          <p:cNvPr name="AutoShape 3" id="3"/>
          <p:cNvSpPr/>
          <p:nvPr/>
        </p:nvSpPr>
        <p:spPr>
          <a:xfrm rot="0">
            <a:off x="0" y="2570389"/>
            <a:ext cx="406854" cy="2575832"/>
          </a:xfrm>
          <a:prstGeom prst="rect">
            <a:avLst/>
          </a:prstGeom>
          <a:solidFill>
            <a:srgbClr val="10B981"/>
          </a:solidFill>
        </p:spPr>
      </p:sp>
      <p:sp>
        <p:nvSpPr>
          <p:cNvPr name="AutoShape 4" id="4"/>
          <p:cNvSpPr/>
          <p:nvPr/>
        </p:nvSpPr>
        <p:spPr>
          <a:xfrm rot="0">
            <a:off x="0" y="5140779"/>
            <a:ext cx="406854" cy="2575832"/>
          </a:xfrm>
          <a:prstGeom prst="rect">
            <a:avLst/>
          </a:prstGeom>
          <a:solidFill>
            <a:srgbClr val="3B82F6"/>
          </a:solidFill>
        </p:spPr>
      </p:sp>
      <p:sp>
        <p:nvSpPr>
          <p:cNvPr name="AutoShape 5" id="5"/>
          <p:cNvSpPr/>
          <p:nvPr/>
        </p:nvSpPr>
        <p:spPr>
          <a:xfrm rot="0">
            <a:off x="0" y="7711168"/>
            <a:ext cx="406854" cy="2575832"/>
          </a:xfrm>
          <a:prstGeom prst="rect">
            <a:avLst/>
          </a:prstGeom>
          <a:solidFill>
            <a:srgbClr val="3B82F6"/>
          </a:solidFill>
        </p:spPr>
      </p:sp>
      <p:sp>
        <p:nvSpPr>
          <p:cNvPr name="Freeform 6" id="6"/>
          <p:cNvSpPr/>
          <p:nvPr/>
        </p:nvSpPr>
        <p:spPr>
          <a:xfrm flipH="false" flipV="false" rot="0">
            <a:off x="9459363" y="3010342"/>
            <a:ext cx="1206425" cy="1701369"/>
          </a:xfrm>
          <a:custGeom>
            <a:avLst/>
            <a:gdLst/>
            <a:ahLst/>
            <a:cxnLst/>
            <a:rect r="r" b="b" t="t" l="l"/>
            <a:pathLst>
              <a:path h="1701369" w="1206425">
                <a:moveTo>
                  <a:pt x="0" y="0"/>
                </a:moveTo>
                <a:lnTo>
                  <a:pt x="1206426" y="0"/>
                </a:lnTo>
                <a:lnTo>
                  <a:pt x="1206426" y="1701369"/>
                </a:lnTo>
                <a:lnTo>
                  <a:pt x="0" y="17013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121296" y="3243456"/>
            <a:ext cx="1468255" cy="1468255"/>
          </a:xfrm>
          <a:custGeom>
            <a:avLst/>
            <a:gdLst/>
            <a:ahLst/>
            <a:cxnLst/>
            <a:rect r="r" b="b" t="t" l="l"/>
            <a:pathLst>
              <a:path h="1468255" w="1468255">
                <a:moveTo>
                  <a:pt x="0" y="0"/>
                </a:moveTo>
                <a:lnTo>
                  <a:pt x="1468256" y="0"/>
                </a:lnTo>
                <a:lnTo>
                  <a:pt x="1468256" y="1468255"/>
                </a:lnTo>
                <a:lnTo>
                  <a:pt x="0" y="14682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045059" y="3110677"/>
            <a:ext cx="1601034" cy="1601034"/>
          </a:xfrm>
          <a:custGeom>
            <a:avLst/>
            <a:gdLst/>
            <a:ahLst/>
            <a:cxnLst/>
            <a:rect r="r" b="b" t="t" l="l"/>
            <a:pathLst>
              <a:path h="1601034" w="1601034">
                <a:moveTo>
                  <a:pt x="0" y="0"/>
                </a:moveTo>
                <a:lnTo>
                  <a:pt x="1601035" y="0"/>
                </a:lnTo>
                <a:lnTo>
                  <a:pt x="1601035" y="1601034"/>
                </a:lnTo>
                <a:lnTo>
                  <a:pt x="0" y="16010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459363" y="5227422"/>
            <a:ext cx="2054679" cy="2054679"/>
          </a:xfrm>
          <a:custGeom>
            <a:avLst/>
            <a:gdLst/>
            <a:ahLst/>
            <a:cxnLst/>
            <a:rect r="r" b="b" t="t" l="l"/>
            <a:pathLst>
              <a:path h="2054679" w="2054679">
                <a:moveTo>
                  <a:pt x="0" y="0"/>
                </a:moveTo>
                <a:lnTo>
                  <a:pt x="2054679" y="0"/>
                </a:lnTo>
                <a:lnTo>
                  <a:pt x="2054679" y="2054679"/>
                </a:lnTo>
                <a:lnTo>
                  <a:pt x="0" y="20546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437967" y="5227422"/>
            <a:ext cx="1846610" cy="1846610"/>
          </a:xfrm>
          <a:custGeom>
            <a:avLst/>
            <a:gdLst/>
            <a:ahLst/>
            <a:cxnLst/>
            <a:rect r="r" b="b" t="t" l="l"/>
            <a:pathLst>
              <a:path h="1846610" w="1846610">
                <a:moveTo>
                  <a:pt x="0" y="0"/>
                </a:moveTo>
                <a:lnTo>
                  <a:pt x="1846609" y="0"/>
                </a:lnTo>
                <a:lnTo>
                  <a:pt x="1846609" y="1846610"/>
                </a:lnTo>
                <a:lnTo>
                  <a:pt x="0" y="184661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208501" y="5187297"/>
            <a:ext cx="2050799" cy="1886735"/>
          </a:xfrm>
          <a:custGeom>
            <a:avLst/>
            <a:gdLst/>
            <a:ahLst/>
            <a:cxnLst/>
            <a:rect r="r" b="b" t="t" l="l"/>
            <a:pathLst>
              <a:path h="1886735" w="2050799">
                <a:moveTo>
                  <a:pt x="0" y="0"/>
                </a:moveTo>
                <a:lnTo>
                  <a:pt x="2050799" y="0"/>
                </a:lnTo>
                <a:lnTo>
                  <a:pt x="2050799" y="1886735"/>
                </a:lnTo>
                <a:lnTo>
                  <a:pt x="0" y="188673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329184" y="3505796"/>
            <a:ext cx="6802088" cy="2533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 b="true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Frontend Development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406854" cy="2575832"/>
          </a:xfrm>
          <a:prstGeom prst="rect">
            <a:avLst/>
          </a:prstGeom>
          <a:solidFill>
            <a:srgbClr val="3B82F6"/>
          </a:solidFill>
        </p:spPr>
      </p:sp>
      <p:sp>
        <p:nvSpPr>
          <p:cNvPr name="AutoShape 3" id="3"/>
          <p:cNvSpPr/>
          <p:nvPr/>
        </p:nvSpPr>
        <p:spPr>
          <a:xfrm rot="0">
            <a:off x="0" y="2570389"/>
            <a:ext cx="406854" cy="2575832"/>
          </a:xfrm>
          <a:prstGeom prst="rect">
            <a:avLst/>
          </a:prstGeom>
          <a:solidFill>
            <a:srgbClr val="3B82F6"/>
          </a:solidFill>
        </p:spPr>
      </p:sp>
      <p:sp>
        <p:nvSpPr>
          <p:cNvPr name="AutoShape 4" id="4"/>
          <p:cNvSpPr/>
          <p:nvPr/>
        </p:nvSpPr>
        <p:spPr>
          <a:xfrm rot="0">
            <a:off x="0" y="5140779"/>
            <a:ext cx="406854" cy="2575832"/>
          </a:xfrm>
          <a:prstGeom prst="rect">
            <a:avLst/>
          </a:prstGeom>
          <a:solidFill>
            <a:srgbClr val="10B981"/>
          </a:solidFill>
        </p:spPr>
      </p:sp>
      <p:sp>
        <p:nvSpPr>
          <p:cNvPr name="AutoShape 5" id="5"/>
          <p:cNvSpPr/>
          <p:nvPr/>
        </p:nvSpPr>
        <p:spPr>
          <a:xfrm rot="0">
            <a:off x="0" y="7711168"/>
            <a:ext cx="406854" cy="2575832"/>
          </a:xfrm>
          <a:prstGeom prst="rect">
            <a:avLst/>
          </a:prstGeom>
          <a:solidFill>
            <a:srgbClr val="10B981"/>
          </a:solidFill>
        </p:spPr>
      </p:sp>
      <p:sp>
        <p:nvSpPr>
          <p:cNvPr name="Freeform 6" id="6"/>
          <p:cNvSpPr/>
          <p:nvPr/>
        </p:nvSpPr>
        <p:spPr>
          <a:xfrm flipH="false" flipV="false" rot="0">
            <a:off x="8548314" y="1981610"/>
            <a:ext cx="6702483" cy="1876695"/>
          </a:xfrm>
          <a:custGeom>
            <a:avLst/>
            <a:gdLst/>
            <a:ahLst/>
            <a:cxnLst/>
            <a:rect r="r" b="b" t="t" l="l"/>
            <a:pathLst>
              <a:path h="1876695" w="6702483">
                <a:moveTo>
                  <a:pt x="0" y="0"/>
                </a:moveTo>
                <a:lnTo>
                  <a:pt x="6702483" y="0"/>
                </a:lnTo>
                <a:lnTo>
                  <a:pt x="6702483" y="1876695"/>
                </a:lnTo>
                <a:lnTo>
                  <a:pt x="0" y="18766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901023" y="2570389"/>
            <a:ext cx="3060289" cy="3277418"/>
          </a:xfrm>
          <a:custGeom>
            <a:avLst/>
            <a:gdLst/>
            <a:ahLst/>
            <a:cxnLst/>
            <a:rect r="r" b="b" t="t" l="l"/>
            <a:pathLst>
              <a:path h="3277418" w="3060289">
                <a:moveTo>
                  <a:pt x="0" y="0"/>
                </a:moveTo>
                <a:lnTo>
                  <a:pt x="3060289" y="0"/>
                </a:lnTo>
                <a:lnTo>
                  <a:pt x="3060289" y="3277419"/>
                </a:lnTo>
                <a:lnTo>
                  <a:pt x="0" y="32774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548314" y="4367148"/>
            <a:ext cx="7315200" cy="3843805"/>
          </a:xfrm>
          <a:custGeom>
            <a:avLst/>
            <a:gdLst/>
            <a:ahLst/>
            <a:cxnLst/>
            <a:rect r="r" b="b" t="t" l="l"/>
            <a:pathLst>
              <a:path h="3843805" w="7315200">
                <a:moveTo>
                  <a:pt x="0" y="0"/>
                </a:moveTo>
                <a:lnTo>
                  <a:pt x="7315200" y="0"/>
                </a:lnTo>
                <a:lnTo>
                  <a:pt x="7315200" y="3843805"/>
                </a:lnTo>
                <a:lnTo>
                  <a:pt x="0" y="38438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329184" y="3505796"/>
            <a:ext cx="6802088" cy="2533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 b="true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Backend Development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406854" cy="10287000"/>
            <a:chOff x="0" y="0"/>
            <a:chExt cx="542471" cy="13716000"/>
          </a:xfrm>
        </p:grpSpPr>
        <p:sp>
          <p:nvSpPr>
            <p:cNvPr name="AutoShape 3" id="3"/>
            <p:cNvSpPr/>
            <p:nvPr/>
          </p:nvSpPr>
          <p:spPr>
            <a:xfrm rot="0">
              <a:off x="0" y="0"/>
              <a:ext cx="542471" cy="3434443"/>
            </a:xfrm>
            <a:prstGeom prst="rect">
              <a:avLst/>
            </a:prstGeom>
            <a:solidFill>
              <a:srgbClr val="3B82F6"/>
            </a:solidFill>
          </p:spPr>
        </p:sp>
        <p:sp>
          <p:nvSpPr>
            <p:cNvPr name="AutoShape 4" id="4"/>
            <p:cNvSpPr/>
            <p:nvPr/>
          </p:nvSpPr>
          <p:spPr>
            <a:xfrm rot="0">
              <a:off x="0" y="3427186"/>
              <a:ext cx="542471" cy="3434443"/>
            </a:xfrm>
            <a:prstGeom prst="rect">
              <a:avLst/>
            </a:prstGeom>
            <a:solidFill>
              <a:srgbClr val="3B82F6"/>
            </a:solidFill>
          </p:spPr>
        </p:sp>
        <p:sp>
          <p:nvSpPr>
            <p:cNvPr name="AutoShape 5" id="5"/>
            <p:cNvSpPr/>
            <p:nvPr/>
          </p:nvSpPr>
          <p:spPr>
            <a:xfrm rot="0">
              <a:off x="0" y="6854371"/>
              <a:ext cx="542471" cy="3434443"/>
            </a:xfrm>
            <a:prstGeom prst="rect">
              <a:avLst/>
            </a:prstGeom>
            <a:solidFill>
              <a:srgbClr val="10B981"/>
            </a:solidFill>
          </p:spPr>
        </p:sp>
        <p:sp>
          <p:nvSpPr>
            <p:cNvPr name="AutoShape 6" id="6"/>
            <p:cNvSpPr/>
            <p:nvPr/>
          </p:nvSpPr>
          <p:spPr>
            <a:xfrm rot="0">
              <a:off x="0" y="10281557"/>
              <a:ext cx="542471" cy="3434443"/>
            </a:xfrm>
            <a:prstGeom prst="rect">
              <a:avLst/>
            </a:prstGeom>
            <a:solidFill>
              <a:srgbClr val="10B981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1393870" y="2803752"/>
            <a:ext cx="1594589" cy="1594589"/>
          </a:xfrm>
          <a:custGeom>
            <a:avLst/>
            <a:gdLst/>
            <a:ahLst/>
            <a:cxnLst/>
            <a:rect r="r" b="b" t="t" l="l"/>
            <a:pathLst>
              <a:path h="1594589" w="1594589">
                <a:moveTo>
                  <a:pt x="0" y="0"/>
                </a:moveTo>
                <a:lnTo>
                  <a:pt x="1594589" y="0"/>
                </a:lnTo>
                <a:lnTo>
                  <a:pt x="1594589" y="1594588"/>
                </a:lnTo>
                <a:lnTo>
                  <a:pt x="0" y="15945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142630" y="2771382"/>
            <a:ext cx="1592954" cy="1659327"/>
          </a:xfrm>
          <a:custGeom>
            <a:avLst/>
            <a:gdLst/>
            <a:ahLst/>
            <a:cxnLst/>
            <a:rect r="r" b="b" t="t" l="l"/>
            <a:pathLst>
              <a:path h="1659327" w="1592954">
                <a:moveTo>
                  <a:pt x="0" y="0"/>
                </a:moveTo>
                <a:lnTo>
                  <a:pt x="1592954" y="0"/>
                </a:lnTo>
                <a:lnTo>
                  <a:pt x="1592954" y="1659328"/>
                </a:lnTo>
                <a:lnTo>
                  <a:pt x="0" y="16593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159033" y="4820246"/>
            <a:ext cx="2064264" cy="2064264"/>
          </a:xfrm>
          <a:custGeom>
            <a:avLst/>
            <a:gdLst/>
            <a:ahLst/>
            <a:cxnLst/>
            <a:rect r="r" b="b" t="t" l="l"/>
            <a:pathLst>
              <a:path h="2064264" w="2064264">
                <a:moveTo>
                  <a:pt x="0" y="0"/>
                </a:moveTo>
                <a:lnTo>
                  <a:pt x="2064264" y="0"/>
                </a:lnTo>
                <a:lnTo>
                  <a:pt x="2064264" y="2064264"/>
                </a:lnTo>
                <a:lnTo>
                  <a:pt x="0" y="206426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765491" y="4820246"/>
            <a:ext cx="2749494" cy="1924646"/>
          </a:xfrm>
          <a:custGeom>
            <a:avLst/>
            <a:gdLst/>
            <a:ahLst/>
            <a:cxnLst/>
            <a:rect r="r" b="b" t="t" l="l"/>
            <a:pathLst>
              <a:path h="1924646" w="2749494">
                <a:moveTo>
                  <a:pt x="0" y="0"/>
                </a:moveTo>
                <a:lnTo>
                  <a:pt x="2749494" y="0"/>
                </a:lnTo>
                <a:lnTo>
                  <a:pt x="2749494" y="1924646"/>
                </a:lnTo>
                <a:lnTo>
                  <a:pt x="0" y="192464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798220" y="3505796"/>
            <a:ext cx="7102571" cy="2533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 b="true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Other Tools &amp;</a:t>
            </a:r>
          </a:p>
          <a:p>
            <a:pPr algn="l">
              <a:lnSpc>
                <a:spcPts val="9600"/>
              </a:lnSpc>
            </a:pPr>
            <a:r>
              <a:rPr lang="en-US" sz="8000" b="true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Technologies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794627" y="4105507"/>
            <a:ext cx="9288593" cy="1360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60"/>
              </a:lnSpc>
            </a:pPr>
            <a:r>
              <a:rPr lang="en-US" b="true" sz="9600">
                <a:solidFill>
                  <a:srgbClr val="3B82F6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THANK YOU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794627" y="5795414"/>
            <a:ext cx="9288593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 spc="963">
                <a:solidFill>
                  <a:srgbClr val="10B981"/>
                </a:solidFill>
                <a:latin typeface="Montserrat Classic"/>
                <a:ea typeface="Montserrat Classic"/>
                <a:cs typeface="Montserrat Classic"/>
                <a:sym typeface="Montserrat Classic"/>
              </a:rPr>
              <a:t>FOR YOUR ATTENTION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769329" y="1441541"/>
            <a:ext cx="3489971" cy="11098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56"/>
              </a:lnSpc>
            </a:pPr>
            <a:r>
              <a:rPr lang="en-US" sz="3600" b="true">
                <a:solidFill>
                  <a:srgbClr val="101010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Computer Engineering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0" y="0"/>
            <a:ext cx="406854" cy="10287000"/>
            <a:chOff x="0" y="0"/>
            <a:chExt cx="542471" cy="13716000"/>
          </a:xfrm>
        </p:grpSpPr>
        <p:sp>
          <p:nvSpPr>
            <p:cNvPr name="AutoShape 6" id="6"/>
            <p:cNvSpPr/>
            <p:nvPr/>
          </p:nvSpPr>
          <p:spPr>
            <a:xfrm rot="0">
              <a:off x="0" y="0"/>
              <a:ext cx="542471" cy="3434443"/>
            </a:xfrm>
            <a:prstGeom prst="rect">
              <a:avLst/>
            </a:prstGeom>
            <a:solidFill>
              <a:srgbClr val="3B82F6"/>
            </a:solidFill>
          </p:spPr>
        </p:sp>
        <p:sp>
          <p:nvSpPr>
            <p:cNvPr name="AutoShape 7" id="7"/>
            <p:cNvSpPr/>
            <p:nvPr/>
          </p:nvSpPr>
          <p:spPr>
            <a:xfrm rot="0">
              <a:off x="0" y="3427186"/>
              <a:ext cx="542471" cy="3434443"/>
            </a:xfrm>
            <a:prstGeom prst="rect">
              <a:avLst/>
            </a:prstGeom>
            <a:solidFill>
              <a:srgbClr val="3B82F6"/>
            </a:solidFill>
          </p:spPr>
        </p:sp>
        <p:sp>
          <p:nvSpPr>
            <p:cNvPr name="AutoShape 8" id="8"/>
            <p:cNvSpPr/>
            <p:nvPr/>
          </p:nvSpPr>
          <p:spPr>
            <a:xfrm rot="0">
              <a:off x="0" y="6854371"/>
              <a:ext cx="542471" cy="3434443"/>
            </a:xfrm>
            <a:prstGeom prst="rect">
              <a:avLst/>
            </a:prstGeom>
            <a:solidFill>
              <a:srgbClr val="10B981"/>
            </a:solidFill>
          </p:spPr>
        </p:sp>
        <p:sp>
          <p:nvSpPr>
            <p:cNvPr name="AutoShape 9" id="9"/>
            <p:cNvSpPr/>
            <p:nvPr/>
          </p:nvSpPr>
          <p:spPr>
            <a:xfrm rot="0">
              <a:off x="0" y="10281557"/>
              <a:ext cx="542471" cy="3434443"/>
            </a:xfrm>
            <a:prstGeom prst="rect">
              <a:avLst/>
            </a:prstGeom>
            <a:solidFill>
              <a:srgbClr val="10B981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2807067" y="1028700"/>
            <a:ext cx="1624125" cy="1945060"/>
          </a:xfrm>
          <a:custGeom>
            <a:avLst/>
            <a:gdLst/>
            <a:ahLst/>
            <a:cxnLst/>
            <a:rect r="r" b="b" t="t" l="l"/>
            <a:pathLst>
              <a:path h="1945060" w="1624125">
                <a:moveTo>
                  <a:pt x="0" y="0"/>
                </a:moveTo>
                <a:lnTo>
                  <a:pt x="1624125" y="0"/>
                </a:lnTo>
                <a:lnTo>
                  <a:pt x="1624125" y="1945060"/>
                </a:lnTo>
                <a:lnTo>
                  <a:pt x="0" y="19450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406854" cy="10287000"/>
          </a:xfrm>
          <a:prstGeom prst="rect">
            <a:avLst/>
          </a:prstGeom>
          <a:solidFill>
            <a:srgbClr val="10B981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2052719" y="1872973"/>
            <a:ext cx="14486478" cy="1476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800"/>
              </a:lnSpc>
            </a:pPr>
            <a:r>
              <a:rPr lang="en-US" sz="9000" b="true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Introduction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02981" y="4139894"/>
            <a:ext cx="15556319" cy="3385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100" indent="-345050" lvl="1">
              <a:lnSpc>
                <a:spcPts val="4474"/>
              </a:lnSpc>
              <a:buFont typeface="Arial"/>
              <a:buChar char="•"/>
            </a:pPr>
            <a:r>
              <a:rPr lang="en-US" sz="3196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A web-based system for managing academic resources.</a:t>
            </a:r>
          </a:p>
          <a:p>
            <a:pPr algn="l" marL="690100" indent="-345050" lvl="1">
              <a:lnSpc>
                <a:spcPts val="4474"/>
              </a:lnSpc>
              <a:buFont typeface="Arial"/>
              <a:buChar char="•"/>
            </a:pPr>
            <a:r>
              <a:rPr lang="en-US" sz="3196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Features include uploading, editing, reading, and organizing notes and materials.</a:t>
            </a:r>
          </a:p>
          <a:p>
            <a:pPr algn="l" marL="690100" indent="-345050" lvl="1">
              <a:lnSpc>
                <a:spcPts val="4474"/>
              </a:lnSpc>
              <a:buFont typeface="Arial"/>
              <a:buChar char="•"/>
            </a:pPr>
            <a:r>
              <a:rPr lang="en-US" sz="3196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Supports file types like PDFs and JPGs.</a:t>
            </a:r>
          </a:p>
          <a:p>
            <a:pPr algn="l" marL="690100" indent="-345050" lvl="1">
              <a:lnSpc>
                <a:spcPts val="4474"/>
              </a:lnSpc>
              <a:buFont typeface="Arial"/>
              <a:buChar char="•"/>
            </a:pPr>
            <a:r>
              <a:rPr lang="en-US" sz="3196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Designed for Computer Engineering students.</a:t>
            </a:r>
          </a:p>
          <a:p>
            <a:pPr algn="l">
              <a:lnSpc>
                <a:spcPts val="447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406854" cy="10287000"/>
          </a:xfrm>
          <a:prstGeom prst="rect">
            <a:avLst/>
          </a:prstGeom>
          <a:solidFill>
            <a:srgbClr val="3B82F6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1900761" y="1804240"/>
            <a:ext cx="14486478" cy="1476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800"/>
              </a:lnSpc>
            </a:pPr>
            <a:r>
              <a:rPr lang="en-US" sz="9000" b="true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Objectives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00200" y="4222013"/>
            <a:ext cx="15087600" cy="23825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7841" indent="-358921" lvl="1">
              <a:lnSpc>
                <a:spcPts val="4654"/>
              </a:lnSpc>
              <a:spcBef>
                <a:spcPct val="0"/>
              </a:spcBef>
              <a:buFont typeface="Arial"/>
              <a:buChar char="•"/>
            </a:pPr>
            <a:r>
              <a:rPr lang="en-US" sz="3324" strike="noStrike" u="none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Create a user-friendly platform for uploading and accessing resources.</a:t>
            </a:r>
          </a:p>
          <a:p>
            <a:pPr algn="l" marL="717841" indent="-358921" lvl="1">
              <a:lnSpc>
                <a:spcPts val="4654"/>
              </a:lnSpc>
              <a:spcBef>
                <a:spcPct val="0"/>
              </a:spcBef>
              <a:buFont typeface="Arial"/>
              <a:buChar char="•"/>
            </a:pPr>
            <a:r>
              <a:rPr lang="en-US" sz="3324" strike="noStrike" u="none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Ensure seamless functionality across devices.</a:t>
            </a:r>
          </a:p>
          <a:p>
            <a:pPr algn="l" marL="717841" indent="-358921" lvl="1">
              <a:lnSpc>
                <a:spcPts val="4654"/>
              </a:lnSpc>
              <a:spcBef>
                <a:spcPct val="0"/>
              </a:spcBef>
              <a:buFont typeface="Arial"/>
              <a:buChar char="•"/>
            </a:pPr>
            <a:r>
              <a:rPr lang="en-US" sz="3324" strike="noStrike" u="none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Allow users to categorize materials by semester, subject, or type.</a:t>
            </a:r>
          </a:p>
          <a:p>
            <a:pPr algn="l" marL="717841" indent="-358921" lvl="1">
              <a:lnSpc>
                <a:spcPts val="4654"/>
              </a:lnSpc>
              <a:spcBef>
                <a:spcPct val="0"/>
              </a:spcBef>
              <a:buFont typeface="Arial"/>
              <a:buChar char="•"/>
            </a:pPr>
            <a:r>
              <a:rPr lang="en-US" sz="3324" strike="noStrike" u="none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Provide a robust search feature for quick access.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406854" cy="10287000"/>
          </a:xfrm>
          <a:prstGeom prst="rect">
            <a:avLst/>
          </a:prstGeom>
          <a:solidFill>
            <a:srgbClr val="10B981"/>
          </a:solidFill>
        </p:spPr>
      </p:sp>
      <p:sp>
        <p:nvSpPr>
          <p:cNvPr name="TextBox 3" id="3"/>
          <p:cNvSpPr txBox="true"/>
          <p:nvPr/>
        </p:nvSpPr>
        <p:spPr>
          <a:xfrm rot="0">
            <a:off x="2263344" y="1620952"/>
            <a:ext cx="14486478" cy="1476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800"/>
              </a:lnSpc>
            </a:pPr>
            <a:r>
              <a:rPr lang="en-US" sz="9000" b="true">
                <a:solidFill>
                  <a:srgbClr val="000000"/>
                </a:solidFill>
                <a:latin typeface="Telegraf Bold"/>
                <a:ea typeface="Telegraf Bold"/>
                <a:cs typeface="Telegraf Bold"/>
                <a:sym typeface="Telegraf Bold"/>
              </a:rPr>
              <a:t>Key Features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41947" y="3773555"/>
            <a:ext cx="14729173" cy="2639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9310" indent="-399655" lvl="1">
              <a:lnSpc>
                <a:spcPts val="5183"/>
              </a:lnSpc>
              <a:spcBef>
                <a:spcPct val="0"/>
              </a:spcBef>
              <a:buFont typeface="Arial"/>
              <a:buChar char="•"/>
            </a:pPr>
            <a:r>
              <a:rPr lang="en-US" sz="3702" strike="noStrike" u="none">
                <a:solidFill>
                  <a:srgbClr val="10B981"/>
                </a:solidFill>
                <a:latin typeface="Telegraf"/>
                <a:ea typeface="Telegraf"/>
                <a:cs typeface="Telegraf"/>
                <a:sym typeface="Telegraf"/>
              </a:rPr>
              <a:t>Resource Management</a:t>
            </a:r>
            <a:r>
              <a:rPr lang="en-US" sz="3702" strike="noStrike" u="none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: Upload, delete, edit, and read materials.</a:t>
            </a:r>
          </a:p>
          <a:p>
            <a:pPr algn="l" marL="799310" indent="-399655" lvl="1">
              <a:lnSpc>
                <a:spcPts val="5183"/>
              </a:lnSpc>
              <a:spcBef>
                <a:spcPct val="0"/>
              </a:spcBef>
              <a:buFont typeface="Arial"/>
              <a:buChar char="•"/>
            </a:pPr>
            <a:r>
              <a:rPr lang="en-US" sz="3702" strike="noStrike" u="none">
                <a:solidFill>
                  <a:srgbClr val="10B981"/>
                </a:solidFill>
                <a:latin typeface="Telegraf"/>
                <a:ea typeface="Telegraf"/>
                <a:cs typeface="Telegraf"/>
                <a:sym typeface="Telegraf"/>
              </a:rPr>
              <a:t>Custom Sections</a:t>
            </a:r>
            <a:r>
              <a:rPr lang="en-US" sz="3702" strike="noStrike" u="none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: Users can create personalized categories.</a:t>
            </a:r>
          </a:p>
          <a:p>
            <a:pPr algn="l" marL="799310" indent="-399655" lvl="1">
              <a:lnSpc>
                <a:spcPts val="5183"/>
              </a:lnSpc>
              <a:spcBef>
                <a:spcPct val="0"/>
              </a:spcBef>
              <a:buFont typeface="Arial"/>
              <a:buChar char="•"/>
            </a:pPr>
            <a:r>
              <a:rPr lang="en-US" sz="3702" strike="noStrike" u="none">
                <a:solidFill>
                  <a:srgbClr val="10B981"/>
                </a:solidFill>
                <a:latin typeface="Telegraf"/>
                <a:ea typeface="Telegraf"/>
                <a:cs typeface="Telegraf"/>
                <a:sym typeface="Telegraf"/>
              </a:rPr>
              <a:t>Search Functionality</a:t>
            </a:r>
            <a:r>
              <a:rPr lang="en-US" sz="3702" strike="noStrike" u="none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: Find notes or materials quickly.</a:t>
            </a:r>
          </a:p>
          <a:p>
            <a:pPr algn="l" marL="799310" indent="-399655" lvl="1">
              <a:lnSpc>
                <a:spcPts val="5183"/>
              </a:lnSpc>
              <a:spcBef>
                <a:spcPct val="0"/>
              </a:spcBef>
              <a:buFont typeface="Arial"/>
              <a:buChar char="•"/>
            </a:pPr>
            <a:r>
              <a:rPr lang="en-US" sz="3702" strike="noStrike" u="none">
                <a:solidFill>
                  <a:srgbClr val="10B981"/>
                </a:solidFill>
                <a:latin typeface="Telegraf"/>
                <a:ea typeface="Telegraf"/>
                <a:cs typeface="Telegraf"/>
                <a:sym typeface="Telegraf"/>
              </a:rPr>
              <a:t>Mobile &amp; Desktop Accessibility</a:t>
            </a:r>
            <a:r>
              <a:rPr lang="en-US" sz="3702" strike="noStrike" u="none">
                <a:solidFill>
                  <a:srgbClr val="000000"/>
                </a:solidFill>
                <a:latin typeface="Telegraf"/>
                <a:ea typeface="Telegraf"/>
                <a:cs typeface="Telegraf"/>
                <a:sym typeface="Telegraf"/>
              </a:rPr>
              <a:t>: Fully responsive design.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B82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4400" y="0"/>
            <a:ext cx="16459200" cy="10287000"/>
          </a:xfrm>
          <a:custGeom>
            <a:avLst/>
            <a:gdLst/>
            <a:ahLst/>
            <a:cxnLst/>
            <a:rect r="r" b="b" t="t" l="l"/>
            <a:pathLst>
              <a:path h="10287000" w="16459200">
                <a:moveTo>
                  <a:pt x="0" y="0"/>
                </a:moveTo>
                <a:lnTo>
                  <a:pt x="16459200" y="0"/>
                </a:lnTo>
                <a:lnTo>
                  <a:pt x="164592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B82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4400" y="0"/>
            <a:ext cx="16459200" cy="10287000"/>
          </a:xfrm>
          <a:custGeom>
            <a:avLst/>
            <a:gdLst/>
            <a:ahLst/>
            <a:cxnLst/>
            <a:rect r="r" b="b" t="t" l="l"/>
            <a:pathLst>
              <a:path h="10287000" w="16459200">
                <a:moveTo>
                  <a:pt x="0" y="0"/>
                </a:moveTo>
                <a:lnTo>
                  <a:pt x="16459200" y="0"/>
                </a:lnTo>
                <a:lnTo>
                  <a:pt x="164592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71550" y="35719"/>
            <a:ext cx="16344900" cy="10215563"/>
          </a:xfrm>
          <a:custGeom>
            <a:avLst/>
            <a:gdLst/>
            <a:ahLst/>
            <a:cxnLst/>
            <a:rect r="r" b="b" t="t" l="l"/>
            <a:pathLst>
              <a:path h="10215563" w="16344900">
                <a:moveTo>
                  <a:pt x="0" y="0"/>
                </a:moveTo>
                <a:lnTo>
                  <a:pt x="16344900" y="0"/>
                </a:lnTo>
                <a:lnTo>
                  <a:pt x="16344900" y="10215562"/>
                </a:lnTo>
                <a:lnTo>
                  <a:pt x="0" y="102155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71550" y="35719"/>
            <a:ext cx="16344900" cy="10215562"/>
          </a:xfrm>
          <a:custGeom>
            <a:avLst/>
            <a:gdLst/>
            <a:ahLst/>
            <a:cxnLst/>
            <a:rect r="r" b="b" t="t" l="l"/>
            <a:pathLst>
              <a:path h="10215562" w="16344900">
                <a:moveTo>
                  <a:pt x="0" y="0"/>
                </a:moveTo>
                <a:lnTo>
                  <a:pt x="16344900" y="0"/>
                </a:lnTo>
                <a:lnTo>
                  <a:pt x="16344900" y="10215562"/>
                </a:lnTo>
                <a:lnTo>
                  <a:pt x="0" y="102155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B82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4400" y="0"/>
            <a:ext cx="16459200" cy="10287000"/>
          </a:xfrm>
          <a:custGeom>
            <a:avLst/>
            <a:gdLst/>
            <a:ahLst/>
            <a:cxnLst/>
            <a:rect r="r" b="b" t="t" l="l"/>
            <a:pathLst>
              <a:path h="10287000" w="16459200">
                <a:moveTo>
                  <a:pt x="0" y="0"/>
                </a:moveTo>
                <a:lnTo>
                  <a:pt x="16459200" y="0"/>
                </a:lnTo>
                <a:lnTo>
                  <a:pt x="164592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DAGY1d-gvhU</dc:identifier>
  <dcterms:modified xsi:type="dcterms:W3CDTF">2011-08-01T06:04:30Z</dcterms:modified>
  <cp:revision>1</cp:revision>
  <dc:title>ComputerEngineering</dc:title>
</cp:coreProperties>
</file>