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72" r:id="rId4"/>
    <p:sldId id="286" r:id="rId5"/>
    <p:sldId id="287" r:id="rId6"/>
    <p:sldId id="282" r:id="rId7"/>
    <p:sldId id="291" r:id="rId8"/>
    <p:sldId id="293" r:id="rId9"/>
    <p:sldId id="292" r:id="rId10"/>
    <p:sldId id="273" r:id="rId11"/>
    <p:sldId id="288" r:id="rId12"/>
    <p:sldId id="289" r:id="rId13"/>
    <p:sldId id="274" r:id="rId14"/>
    <p:sldId id="290" r:id="rId15"/>
    <p:sldId id="276" r:id="rId16"/>
    <p:sldId id="279" r:id="rId17"/>
    <p:sldId id="285" r:id="rId18"/>
    <p:sldId id="280" r:id="rId19"/>
    <p:sldId id="281" r:id="rId2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77777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8" autoAdjust="0"/>
    <p:restoredTop sz="90895"/>
  </p:normalViewPr>
  <p:slideViewPr>
    <p:cSldViewPr snapToGrid="0">
      <p:cViewPr>
        <p:scale>
          <a:sx n="100" d="100"/>
          <a:sy n="100" d="100"/>
        </p:scale>
        <p:origin x="72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5263" y="0"/>
            <a:ext cx="30051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51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5263" y="8820150"/>
            <a:ext cx="30051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3" tIns="45862" rIns="91723" bIns="458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23024E-17F5-4343-9AD2-99C1134B5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77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293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F01F0-C838-4755-845D-9AA1BAC4B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F6848-6AA2-4EC0-9E38-1E47E0F21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A37B3-ACFE-402C-8AE8-C081A2D8E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4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684D4-B197-42AE-8EE6-98303B4F6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5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D1182-42DA-4625-B858-DDE819E5E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29E6B-9B73-43D8-B128-E54C40CA1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10DAE-EEC9-409C-91CB-4012D26E4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E5AEA-2565-4C54-AFFE-911169523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D8E5A-6DB2-4BFC-A4ED-05553D1C0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02212-4F90-467A-8D28-56825D2D8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87B75-66E6-4A99-BFA6-A966C52CD1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2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BFEF0A0-B9DD-43B1-B4E3-037F6F850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559" name="Rectangle 103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1000" b="1">
              <a:solidFill>
                <a:schemeClr val="bg1"/>
              </a:solidFill>
              <a:latin typeface="Verdana" pitchFamily="34" charset="0"/>
            </a:endParaRPr>
          </a:p>
          <a:p>
            <a:pPr algn="r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COMP 6710 Course Notes	Slide 2-</a:t>
            </a:r>
            <a:fld id="{06ADE144-E96A-40B2-8CAA-78DA83C3FF85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>
                <a:defRPr/>
              </a:pPr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32" name="Picture 1032" descr="C:\hendrix\COMP2210\web\draft\images\cse_logo_blue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Text Box 1033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23562" name="Rectangle 1034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0" y="202565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z="2400" b="0" smtClean="0">
                <a:latin typeface="Arial Black" pitchFamily="34" charset="0"/>
              </a:rPr>
              <a:t>Course Notes Set 2:</a:t>
            </a:r>
            <a:r>
              <a:rPr lang="en-US" b="0" smtClean="0">
                <a:latin typeface="Arial Black" pitchFamily="34" charset="0"/>
              </a:rPr>
              <a:t/>
            </a:r>
            <a:br>
              <a:rPr lang="en-US" b="0" smtClean="0">
                <a:latin typeface="Arial Black" pitchFamily="34" charset="0"/>
              </a:rPr>
            </a:br>
            <a:r>
              <a:rPr lang="en-US" b="0" smtClean="0">
                <a:latin typeface="Arial Black" pitchFamily="34" charset="0"/>
              </a:rPr>
              <a:t>Software Process Models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/>
          <a:lstStyle/>
          <a:p>
            <a:endParaRPr lang="en-US" sz="2800" smtClean="0"/>
          </a:p>
          <a:p>
            <a:r>
              <a:rPr lang="en-US" sz="2800" smtClean="0"/>
              <a:t>Computer Science and Software Engineering</a:t>
            </a:r>
          </a:p>
          <a:p>
            <a:r>
              <a:rPr lang="en-US" sz="2800" smtClean="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Waterfall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054100"/>
            <a:ext cx="7772400" cy="110807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000" smtClean="0"/>
              <a:t>Described by W. Royce circa 1970.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Also called or similar to the linear sequential model, SDLC (Systems Development Lifecycle) and classic life cycle model.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Oldest and most widely used process model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973138" y="27717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System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Engineering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2192338" y="33813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Requirements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3487738" y="38385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Design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4783138" y="42957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Code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6154738" y="47529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Testing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7450138" y="52863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Maintenance</a:t>
            </a:r>
          </a:p>
        </p:txBody>
      </p:sp>
      <p:sp>
        <p:nvSpPr>
          <p:cNvPr id="11274" name="Arc 10"/>
          <p:cNvSpPr>
            <a:spLocks/>
          </p:cNvSpPr>
          <p:nvPr/>
        </p:nvSpPr>
        <p:spPr bwMode="auto">
          <a:xfrm>
            <a:off x="2109788" y="2995613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rc 11"/>
          <p:cNvSpPr>
            <a:spLocks/>
          </p:cNvSpPr>
          <p:nvPr/>
        </p:nvSpPr>
        <p:spPr bwMode="auto">
          <a:xfrm>
            <a:off x="3405188" y="3452813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rc 12"/>
          <p:cNvSpPr>
            <a:spLocks/>
          </p:cNvSpPr>
          <p:nvPr/>
        </p:nvSpPr>
        <p:spPr bwMode="auto">
          <a:xfrm>
            <a:off x="4624388" y="3910013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Arc 13"/>
          <p:cNvSpPr>
            <a:spLocks/>
          </p:cNvSpPr>
          <p:nvPr/>
        </p:nvSpPr>
        <p:spPr bwMode="auto">
          <a:xfrm>
            <a:off x="5919788" y="4367213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Arc 14"/>
          <p:cNvSpPr>
            <a:spLocks/>
          </p:cNvSpPr>
          <p:nvPr/>
        </p:nvSpPr>
        <p:spPr bwMode="auto">
          <a:xfrm>
            <a:off x="7367588" y="4900613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323850"/>
            <a:ext cx="7772400" cy="1143000"/>
          </a:xfrm>
        </p:spPr>
        <p:txBody>
          <a:bodyPr/>
          <a:lstStyle/>
          <a:p>
            <a:r>
              <a:rPr lang="en-US" smtClean="0"/>
              <a:t>How it can be...</a:t>
            </a:r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4014788" y="1722438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System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Engineering</a:t>
            </a: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5508625" y="26638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Requirements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5751513" y="4062413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Design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4165600" y="5002213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Code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2370138" y="391477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Testing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2589213" y="264160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Maintenance</a:t>
            </a:r>
          </a:p>
        </p:txBody>
      </p:sp>
      <p:cxnSp>
        <p:nvCxnSpPr>
          <p:cNvPr id="12297" name="AutoShape 26"/>
          <p:cNvCxnSpPr>
            <a:cxnSpLocks noChangeShapeType="1"/>
            <a:stCxn id="18435" idx="2"/>
            <a:endCxn id="18437" idx="1"/>
          </p:cNvCxnSpPr>
          <p:nvPr/>
        </p:nvCxnSpPr>
        <p:spPr bwMode="auto">
          <a:xfrm>
            <a:off x="4579938" y="2166938"/>
            <a:ext cx="1171575" cy="2117725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8" name="AutoShape 27"/>
          <p:cNvCxnSpPr>
            <a:cxnSpLocks noChangeShapeType="1"/>
            <a:stCxn id="18435" idx="2"/>
            <a:endCxn id="18438" idx="0"/>
          </p:cNvCxnSpPr>
          <p:nvPr/>
        </p:nvCxnSpPr>
        <p:spPr bwMode="auto">
          <a:xfrm>
            <a:off x="4579938" y="2166938"/>
            <a:ext cx="150812" cy="2835275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28"/>
          <p:cNvCxnSpPr>
            <a:cxnSpLocks noChangeShapeType="1"/>
            <a:stCxn id="18435" idx="2"/>
            <a:endCxn id="18439" idx="3"/>
          </p:cNvCxnSpPr>
          <p:nvPr/>
        </p:nvCxnSpPr>
        <p:spPr bwMode="auto">
          <a:xfrm flipH="1">
            <a:off x="3500438" y="2166938"/>
            <a:ext cx="1079500" cy="1970087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29"/>
          <p:cNvCxnSpPr>
            <a:cxnSpLocks noChangeShapeType="1"/>
            <a:stCxn id="18435" idx="2"/>
            <a:endCxn id="18440" idx="0"/>
          </p:cNvCxnSpPr>
          <p:nvPr/>
        </p:nvCxnSpPr>
        <p:spPr bwMode="auto">
          <a:xfrm flipH="1">
            <a:off x="3154363" y="2166938"/>
            <a:ext cx="1425575" cy="474662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30"/>
          <p:cNvCxnSpPr>
            <a:cxnSpLocks noChangeShapeType="1"/>
            <a:stCxn id="18435" idx="2"/>
            <a:endCxn id="18436" idx="0"/>
          </p:cNvCxnSpPr>
          <p:nvPr/>
        </p:nvCxnSpPr>
        <p:spPr bwMode="auto">
          <a:xfrm>
            <a:off x="4579938" y="2166938"/>
            <a:ext cx="1493837" cy="496887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31"/>
          <p:cNvCxnSpPr>
            <a:cxnSpLocks noChangeShapeType="1"/>
            <a:stCxn id="18436" idx="2"/>
            <a:endCxn id="18437" idx="0"/>
          </p:cNvCxnSpPr>
          <p:nvPr/>
        </p:nvCxnSpPr>
        <p:spPr bwMode="auto">
          <a:xfrm>
            <a:off x="6073775" y="3108325"/>
            <a:ext cx="242888" cy="954088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32"/>
          <p:cNvCxnSpPr>
            <a:cxnSpLocks noChangeShapeType="1"/>
            <a:stCxn id="18436" idx="2"/>
            <a:endCxn id="18438" idx="0"/>
          </p:cNvCxnSpPr>
          <p:nvPr/>
        </p:nvCxnSpPr>
        <p:spPr bwMode="auto">
          <a:xfrm flipH="1">
            <a:off x="4730750" y="3108325"/>
            <a:ext cx="1343025" cy="1893888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33"/>
          <p:cNvCxnSpPr>
            <a:cxnSpLocks noChangeShapeType="1"/>
            <a:stCxn id="18436" idx="1"/>
            <a:endCxn id="18439" idx="3"/>
          </p:cNvCxnSpPr>
          <p:nvPr/>
        </p:nvCxnSpPr>
        <p:spPr bwMode="auto">
          <a:xfrm flipH="1">
            <a:off x="3500438" y="2886075"/>
            <a:ext cx="2008187" cy="1250950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34"/>
          <p:cNvCxnSpPr>
            <a:cxnSpLocks noChangeShapeType="1"/>
            <a:stCxn id="18436" idx="1"/>
            <a:endCxn id="18440" idx="3"/>
          </p:cNvCxnSpPr>
          <p:nvPr/>
        </p:nvCxnSpPr>
        <p:spPr bwMode="auto">
          <a:xfrm flipH="1" flipV="1">
            <a:off x="3719513" y="2863850"/>
            <a:ext cx="1789112" cy="22225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36"/>
          <p:cNvCxnSpPr>
            <a:cxnSpLocks noChangeShapeType="1"/>
            <a:stCxn id="18437" idx="2"/>
            <a:endCxn id="18438" idx="3"/>
          </p:cNvCxnSpPr>
          <p:nvPr/>
        </p:nvCxnSpPr>
        <p:spPr bwMode="auto">
          <a:xfrm flipH="1">
            <a:off x="5295900" y="4506913"/>
            <a:ext cx="1020763" cy="717550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37"/>
          <p:cNvCxnSpPr>
            <a:cxnSpLocks noChangeShapeType="1"/>
            <a:stCxn id="18437" idx="1"/>
            <a:endCxn id="18439" idx="3"/>
          </p:cNvCxnSpPr>
          <p:nvPr/>
        </p:nvCxnSpPr>
        <p:spPr bwMode="auto">
          <a:xfrm flipH="1" flipV="1">
            <a:off x="3500438" y="4137025"/>
            <a:ext cx="2251075" cy="147638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38"/>
          <p:cNvCxnSpPr>
            <a:cxnSpLocks noChangeShapeType="1"/>
            <a:stCxn id="18437" idx="1"/>
            <a:endCxn id="18440" idx="3"/>
          </p:cNvCxnSpPr>
          <p:nvPr/>
        </p:nvCxnSpPr>
        <p:spPr bwMode="auto">
          <a:xfrm flipH="1" flipV="1">
            <a:off x="3719513" y="2863850"/>
            <a:ext cx="2032000" cy="1420813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39"/>
          <p:cNvCxnSpPr>
            <a:cxnSpLocks noChangeShapeType="1"/>
            <a:stCxn id="18438" idx="1"/>
            <a:endCxn id="18439" idx="2"/>
          </p:cNvCxnSpPr>
          <p:nvPr/>
        </p:nvCxnSpPr>
        <p:spPr bwMode="auto">
          <a:xfrm flipH="1" flipV="1">
            <a:off x="2935288" y="4359275"/>
            <a:ext cx="1230312" cy="865188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40"/>
          <p:cNvCxnSpPr>
            <a:cxnSpLocks noChangeShapeType="1"/>
            <a:stCxn id="18438" idx="0"/>
            <a:endCxn id="18440" idx="2"/>
          </p:cNvCxnSpPr>
          <p:nvPr/>
        </p:nvCxnSpPr>
        <p:spPr bwMode="auto">
          <a:xfrm flipH="1" flipV="1">
            <a:off x="3154363" y="3086100"/>
            <a:ext cx="1576387" cy="1916113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41"/>
          <p:cNvCxnSpPr>
            <a:cxnSpLocks noChangeShapeType="1"/>
            <a:stCxn id="18439" idx="0"/>
            <a:endCxn id="18440" idx="2"/>
          </p:cNvCxnSpPr>
          <p:nvPr/>
        </p:nvCxnSpPr>
        <p:spPr bwMode="auto">
          <a:xfrm flipV="1">
            <a:off x="2935288" y="3086100"/>
            <a:ext cx="219075" cy="828675"/>
          </a:xfrm>
          <a:prstGeom prst="straightConnector1">
            <a:avLst/>
          </a:prstGeom>
          <a:noFill/>
          <a:ln w="28575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2" name="AutoShape 43"/>
          <p:cNvSpPr>
            <a:spLocks noChangeArrowheads="1"/>
          </p:cNvSpPr>
          <p:nvPr/>
        </p:nvSpPr>
        <p:spPr bwMode="auto">
          <a:xfrm rot="5016807">
            <a:off x="5478463" y="1905000"/>
            <a:ext cx="681037" cy="50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AutoShape 44"/>
          <p:cNvSpPr>
            <a:spLocks noChangeArrowheads="1"/>
          </p:cNvSpPr>
          <p:nvPr/>
        </p:nvSpPr>
        <p:spPr bwMode="auto">
          <a:xfrm rot="6703452">
            <a:off x="6596063" y="3246437"/>
            <a:ext cx="681038" cy="50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AutoShape 45"/>
          <p:cNvSpPr>
            <a:spLocks noChangeArrowheads="1"/>
          </p:cNvSpPr>
          <p:nvPr/>
        </p:nvSpPr>
        <p:spPr bwMode="auto">
          <a:xfrm rot="9937679">
            <a:off x="5880100" y="4830763"/>
            <a:ext cx="681038" cy="506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AutoShape 46"/>
          <p:cNvSpPr>
            <a:spLocks noChangeArrowheads="1"/>
          </p:cNvSpPr>
          <p:nvPr/>
        </p:nvSpPr>
        <p:spPr bwMode="auto">
          <a:xfrm rot="-6550196">
            <a:off x="2911475" y="4741863"/>
            <a:ext cx="681038" cy="506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AutoShape 47"/>
          <p:cNvSpPr>
            <a:spLocks noChangeArrowheads="1"/>
          </p:cNvSpPr>
          <p:nvPr/>
        </p:nvSpPr>
        <p:spPr bwMode="auto">
          <a:xfrm rot="-2322729">
            <a:off x="1970088" y="3159125"/>
            <a:ext cx="681037" cy="506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AutoShape 48"/>
          <p:cNvSpPr>
            <a:spLocks noChangeArrowheads="1"/>
          </p:cNvSpPr>
          <p:nvPr/>
        </p:nvSpPr>
        <p:spPr bwMode="auto">
          <a:xfrm>
            <a:off x="3048000" y="1811338"/>
            <a:ext cx="681038" cy="506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Waterfall with Feedback</a:t>
            </a:r>
          </a:p>
        </p:txBody>
      </p:sp>
      <p:sp>
        <p:nvSpPr>
          <p:cNvPr id="19477" name="AutoShape 21"/>
          <p:cNvSpPr>
            <a:spLocks noChangeArrowheads="1"/>
          </p:cNvSpPr>
          <p:nvPr/>
        </p:nvSpPr>
        <p:spPr bwMode="auto">
          <a:xfrm>
            <a:off x="1009650" y="20923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System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Engineering</a:t>
            </a:r>
          </a:p>
        </p:txBody>
      </p: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2228850" y="27019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Requirements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19479" name="AutoShape 23"/>
          <p:cNvSpPr>
            <a:spLocks noChangeArrowheads="1"/>
          </p:cNvSpPr>
          <p:nvPr/>
        </p:nvSpPr>
        <p:spPr bwMode="auto">
          <a:xfrm>
            <a:off x="3524250" y="31591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Design</a:t>
            </a:r>
          </a:p>
        </p:txBody>
      </p:sp>
      <p:sp>
        <p:nvSpPr>
          <p:cNvPr id="19480" name="AutoShape 24"/>
          <p:cNvSpPr>
            <a:spLocks noChangeArrowheads="1"/>
          </p:cNvSpPr>
          <p:nvPr/>
        </p:nvSpPr>
        <p:spPr bwMode="auto">
          <a:xfrm>
            <a:off x="4819650" y="36163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Code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6191250" y="40735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Testing</a:t>
            </a:r>
          </a:p>
        </p:txBody>
      </p:sp>
      <p:sp>
        <p:nvSpPr>
          <p:cNvPr id="19482" name="AutoShape 26"/>
          <p:cNvSpPr>
            <a:spLocks noChangeArrowheads="1"/>
          </p:cNvSpPr>
          <p:nvPr/>
        </p:nvSpPr>
        <p:spPr bwMode="auto">
          <a:xfrm>
            <a:off x="7486650" y="4606925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Maintenance</a:t>
            </a:r>
          </a:p>
        </p:txBody>
      </p:sp>
      <p:sp>
        <p:nvSpPr>
          <p:cNvPr id="13321" name="Arc 27"/>
          <p:cNvSpPr>
            <a:spLocks/>
          </p:cNvSpPr>
          <p:nvPr/>
        </p:nvSpPr>
        <p:spPr bwMode="auto">
          <a:xfrm>
            <a:off x="2146300" y="2316163"/>
            <a:ext cx="687388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3711867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Arc 28"/>
          <p:cNvSpPr>
            <a:spLocks/>
          </p:cNvSpPr>
          <p:nvPr/>
        </p:nvSpPr>
        <p:spPr bwMode="auto">
          <a:xfrm>
            <a:off x="3441700" y="2773363"/>
            <a:ext cx="687388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3711867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Arc 29"/>
          <p:cNvSpPr>
            <a:spLocks/>
          </p:cNvSpPr>
          <p:nvPr/>
        </p:nvSpPr>
        <p:spPr bwMode="auto">
          <a:xfrm>
            <a:off x="4660900" y="3230563"/>
            <a:ext cx="687388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3711867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Arc 30"/>
          <p:cNvSpPr>
            <a:spLocks/>
          </p:cNvSpPr>
          <p:nvPr/>
        </p:nvSpPr>
        <p:spPr bwMode="auto">
          <a:xfrm>
            <a:off x="5956300" y="3687763"/>
            <a:ext cx="687388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3711867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Arc 31"/>
          <p:cNvSpPr>
            <a:spLocks/>
          </p:cNvSpPr>
          <p:nvPr/>
        </p:nvSpPr>
        <p:spPr bwMode="auto">
          <a:xfrm>
            <a:off x="7404100" y="4221163"/>
            <a:ext cx="687388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3711867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32"/>
          <p:cNvSpPr>
            <a:spLocks noChangeShapeType="1"/>
          </p:cNvSpPr>
          <p:nvPr/>
        </p:nvSpPr>
        <p:spPr bwMode="auto">
          <a:xfrm>
            <a:off x="1612900" y="2619375"/>
            <a:ext cx="0" cy="2743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33"/>
          <p:cNvSpPr>
            <a:spLocks noChangeShapeType="1"/>
          </p:cNvSpPr>
          <p:nvPr/>
        </p:nvSpPr>
        <p:spPr bwMode="auto">
          <a:xfrm>
            <a:off x="1612900" y="5362575"/>
            <a:ext cx="64770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 flipV="1">
            <a:off x="8089900" y="5057775"/>
            <a:ext cx="0" cy="304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6794500" y="4524375"/>
            <a:ext cx="0" cy="838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36"/>
          <p:cNvSpPr>
            <a:spLocks noChangeShapeType="1"/>
          </p:cNvSpPr>
          <p:nvPr/>
        </p:nvSpPr>
        <p:spPr bwMode="auto">
          <a:xfrm flipV="1">
            <a:off x="5346700" y="4067175"/>
            <a:ext cx="0" cy="12954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37"/>
          <p:cNvSpPr>
            <a:spLocks noChangeShapeType="1"/>
          </p:cNvSpPr>
          <p:nvPr/>
        </p:nvSpPr>
        <p:spPr bwMode="auto">
          <a:xfrm flipV="1">
            <a:off x="4051300" y="3609975"/>
            <a:ext cx="0" cy="17526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38"/>
          <p:cNvSpPr>
            <a:spLocks noChangeShapeType="1"/>
          </p:cNvSpPr>
          <p:nvPr/>
        </p:nvSpPr>
        <p:spPr bwMode="auto">
          <a:xfrm flipV="1">
            <a:off x="2755900" y="3152775"/>
            <a:ext cx="0" cy="2209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3513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Prototyping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38250"/>
            <a:ext cx="7772400" cy="862013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Also called exploratory programming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“final” working prototype should be discarded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000375" y="2430463"/>
            <a:ext cx="3486150" cy="3184525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2701925" y="3556000"/>
            <a:ext cx="630238" cy="61595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 rot="3480000">
            <a:off x="3183731" y="2529682"/>
            <a:ext cx="630237" cy="61595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 rot="4860000">
            <a:off x="4388644" y="2137569"/>
            <a:ext cx="630238" cy="61595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8"/>
          <p:cNvSpPr>
            <a:spLocks noChangeArrowheads="1"/>
          </p:cNvSpPr>
          <p:nvPr/>
        </p:nvSpPr>
        <p:spPr bwMode="auto">
          <a:xfrm rot="7800000">
            <a:off x="5591175" y="2530475"/>
            <a:ext cx="628650" cy="61595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 rot="9300000">
            <a:off x="6108700" y="3419475"/>
            <a:ext cx="630238" cy="619125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 rot="-9240000">
            <a:off x="5907088" y="4497388"/>
            <a:ext cx="625475" cy="617537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AutoShape 11"/>
          <p:cNvSpPr>
            <a:spLocks noChangeArrowheads="1"/>
          </p:cNvSpPr>
          <p:nvPr/>
        </p:nvSpPr>
        <p:spPr bwMode="auto">
          <a:xfrm rot="-7260000">
            <a:off x="5099844" y="5182394"/>
            <a:ext cx="630238" cy="615950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 rot="-5460000">
            <a:off x="3970337" y="5194301"/>
            <a:ext cx="627063" cy="620712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auto">
          <a:xfrm rot="-3240000">
            <a:off x="3106738" y="4695825"/>
            <a:ext cx="630238" cy="617537"/>
          </a:xfrm>
          <a:prstGeom prst="triangle">
            <a:avLst>
              <a:gd name="adj" fmla="val 49995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252788" y="3378200"/>
            <a:ext cx="1004887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Listen to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client/user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008563" y="3146425"/>
            <a:ext cx="935037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build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prototype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333875" y="4276725"/>
            <a:ext cx="1044575" cy="74295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Client/user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evaluates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prototype</a:t>
            </a:r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7224713" y="6224588"/>
            <a:ext cx="16684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Pressman 5th Ed]</a:t>
            </a:r>
          </a:p>
        </p:txBody>
      </p:sp>
      <p:sp>
        <p:nvSpPr>
          <p:cNvPr id="14354" name="AutoShape 19"/>
          <p:cNvSpPr>
            <a:spLocks noChangeArrowheads="1"/>
          </p:cNvSpPr>
          <p:nvPr/>
        </p:nvSpPr>
        <p:spPr bwMode="auto">
          <a:xfrm>
            <a:off x="1508125" y="3241675"/>
            <a:ext cx="1423988" cy="407988"/>
          </a:xfrm>
          <a:prstGeom prst="leftRightArrow">
            <a:avLst>
              <a:gd name="adj1" fmla="val 50000"/>
              <a:gd name="adj2" fmla="val 69805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Text Box 20"/>
          <p:cNvSpPr txBox="1">
            <a:spLocks noChangeArrowheads="1"/>
          </p:cNvSpPr>
          <p:nvPr/>
        </p:nvSpPr>
        <p:spPr bwMode="auto">
          <a:xfrm>
            <a:off x="2270125" y="2960688"/>
            <a:ext cx="63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66"/>
                </a:solidFill>
                <a:latin typeface="Arial" charset="0"/>
              </a:rPr>
              <a:t>Begin</a:t>
            </a:r>
          </a:p>
        </p:txBody>
      </p:sp>
      <p:sp>
        <p:nvSpPr>
          <p:cNvPr id="14356" name="Text Box 21"/>
          <p:cNvSpPr txBox="1">
            <a:spLocks noChangeArrowheads="1"/>
          </p:cNvSpPr>
          <p:nvPr/>
        </p:nvSpPr>
        <p:spPr bwMode="auto">
          <a:xfrm>
            <a:off x="1293813" y="3630613"/>
            <a:ext cx="1149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rgbClr val="000066"/>
                </a:solidFill>
                <a:latin typeface="Arial" charset="0"/>
              </a:rPr>
              <a:t>Throw-away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49225"/>
            <a:ext cx="7772400" cy="1143000"/>
          </a:xfrm>
        </p:spPr>
        <p:txBody>
          <a:bodyPr/>
          <a:lstStyle/>
          <a:p>
            <a:r>
              <a:rPr lang="en-US" smtClean="0"/>
              <a:t>Waterfall with Prototyping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1011238" y="16573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System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Engineering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2230438" y="22669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Requirements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3525838" y="27241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Design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821238" y="31813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Code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6192838" y="36385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Testing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7488238" y="4171950"/>
            <a:ext cx="1130300" cy="4445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Maintenance</a:t>
            </a:r>
          </a:p>
        </p:txBody>
      </p:sp>
      <p:sp>
        <p:nvSpPr>
          <p:cNvPr id="15369" name="Arc 9"/>
          <p:cNvSpPr>
            <a:spLocks/>
          </p:cNvSpPr>
          <p:nvPr/>
        </p:nvSpPr>
        <p:spPr bwMode="auto">
          <a:xfrm>
            <a:off x="2147888" y="1881188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Arc 10"/>
          <p:cNvSpPr>
            <a:spLocks/>
          </p:cNvSpPr>
          <p:nvPr/>
        </p:nvSpPr>
        <p:spPr bwMode="auto">
          <a:xfrm>
            <a:off x="3443288" y="2338388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Arc 11"/>
          <p:cNvSpPr>
            <a:spLocks/>
          </p:cNvSpPr>
          <p:nvPr/>
        </p:nvSpPr>
        <p:spPr bwMode="auto">
          <a:xfrm>
            <a:off x="4662488" y="2795588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Arc 12"/>
          <p:cNvSpPr>
            <a:spLocks/>
          </p:cNvSpPr>
          <p:nvPr/>
        </p:nvSpPr>
        <p:spPr bwMode="auto">
          <a:xfrm>
            <a:off x="5957888" y="3252788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Arc 13"/>
          <p:cNvSpPr>
            <a:spLocks/>
          </p:cNvSpPr>
          <p:nvPr/>
        </p:nvSpPr>
        <p:spPr bwMode="auto">
          <a:xfrm>
            <a:off x="7405688" y="3786188"/>
            <a:ext cx="687387" cy="381000"/>
          </a:xfrm>
          <a:custGeom>
            <a:avLst/>
            <a:gdLst>
              <a:gd name="T0" fmla="*/ 0 w 21650"/>
              <a:gd name="T1" fmla="*/ 0 h 21600"/>
              <a:gd name="T2" fmla="*/ 2147483647 w 21650"/>
              <a:gd name="T3" fmla="*/ 2147483647 h 21600"/>
              <a:gd name="T4" fmla="*/ 1612681329 w 2165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50"/>
              <a:gd name="T10" fmla="*/ 0 h 21600"/>
              <a:gd name="T11" fmla="*/ 21650 w 216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rgbClr val="FF33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1055688" y="4410075"/>
            <a:ext cx="2986087" cy="431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Prototyping</a:t>
            </a:r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 flipV="1">
            <a:off x="1262063" y="2165350"/>
            <a:ext cx="0" cy="22383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>
            <a:off x="1582738" y="2139950"/>
            <a:ext cx="0" cy="226377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8"/>
          <p:cNvSpPr>
            <a:spLocks noChangeShapeType="1"/>
          </p:cNvSpPr>
          <p:nvPr/>
        </p:nvSpPr>
        <p:spPr bwMode="auto">
          <a:xfrm flipV="1">
            <a:off x="2436813" y="2733675"/>
            <a:ext cx="0" cy="16700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9"/>
          <p:cNvSpPr>
            <a:spLocks noChangeShapeType="1"/>
          </p:cNvSpPr>
          <p:nvPr/>
        </p:nvSpPr>
        <p:spPr bwMode="auto">
          <a:xfrm>
            <a:off x="2697163" y="2720975"/>
            <a:ext cx="0" cy="16827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 flipV="1">
            <a:off x="3649663" y="3192463"/>
            <a:ext cx="0" cy="121126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3"/>
          <p:cNvSpPr>
            <a:spLocks noChangeShapeType="1"/>
          </p:cNvSpPr>
          <p:nvPr/>
        </p:nvSpPr>
        <p:spPr bwMode="auto">
          <a:xfrm>
            <a:off x="3933825" y="3192463"/>
            <a:ext cx="0" cy="12001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3338513" y="4522788"/>
            <a:ext cx="4794250" cy="884237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2295525" y="3324225"/>
            <a:ext cx="4794250" cy="884238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876300" y="2197100"/>
            <a:ext cx="4794250" cy="884238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xfrm>
            <a:off x="722313" y="23495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Incremental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98513" y="1349375"/>
            <a:ext cx="7772400" cy="1071563"/>
          </a:xfrm>
          <a:noFill/>
        </p:spPr>
        <p:txBody>
          <a:bodyPr lIns="92075" tIns="46038" rIns="92075" bIns="46038"/>
          <a:lstStyle/>
          <a:p>
            <a:r>
              <a:rPr lang="en-US" sz="2400" smtClean="0"/>
              <a:t>Also called evolutionary or phased development</a:t>
            </a:r>
          </a:p>
        </p:txBody>
      </p:sp>
      <p:grpSp>
        <p:nvGrpSpPr>
          <p:cNvPr id="16391" name="Group 16"/>
          <p:cNvGrpSpPr>
            <a:grpSpLocks/>
          </p:cNvGrpSpPr>
          <p:nvPr/>
        </p:nvGrpSpPr>
        <p:grpSpPr bwMode="auto">
          <a:xfrm>
            <a:off x="1116013" y="2374900"/>
            <a:ext cx="4433887" cy="414338"/>
            <a:chOff x="734" y="1683"/>
            <a:chExt cx="2793" cy="261"/>
          </a:xfrm>
        </p:grpSpPr>
        <p:sp>
          <p:nvSpPr>
            <p:cNvPr id="10247" name="AutoShape 7"/>
            <p:cNvSpPr>
              <a:spLocks noChangeArrowheads="1"/>
            </p:cNvSpPr>
            <p:nvPr/>
          </p:nvSpPr>
          <p:spPr bwMode="auto">
            <a:xfrm>
              <a:off x="734" y="1683"/>
              <a:ext cx="449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10248" name="AutoShape 8"/>
            <p:cNvSpPr>
              <a:spLocks noChangeArrowheads="1"/>
            </p:cNvSpPr>
            <p:nvPr/>
          </p:nvSpPr>
          <p:spPr bwMode="auto">
            <a:xfrm>
              <a:off x="1308" y="1689"/>
              <a:ext cx="448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Design</a:t>
              </a:r>
            </a:p>
          </p:txBody>
        </p:sp>
        <p:sp>
          <p:nvSpPr>
            <p:cNvPr id="10249" name="AutoShape 9"/>
            <p:cNvSpPr>
              <a:spLocks noChangeArrowheads="1"/>
            </p:cNvSpPr>
            <p:nvPr/>
          </p:nvSpPr>
          <p:spPr bwMode="auto">
            <a:xfrm>
              <a:off x="1867" y="1688"/>
              <a:ext cx="449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Code</a:t>
              </a:r>
            </a:p>
          </p:txBody>
        </p:sp>
        <p:sp>
          <p:nvSpPr>
            <p:cNvPr id="10250" name="AutoShape 10"/>
            <p:cNvSpPr>
              <a:spLocks noChangeArrowheads="1"/>
            </p:cNvSpPr>
            <p:nvPr/>
          </p:nvSpPr>
          <p:spPr bwMode="auto">
            <a:xfrm>
              <a:off x="2445" y="1688"/>
              <a:ext cx="448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Test</a:t>
              </a:r>
            </a:p>
          </p:txBody>
        </p:sp>
        <p:sp>
          <p:nvSpPr>
            <p:cNvPr id="16418" name="Line 11"/>
            <p:cNvSpPr>
              <a:spLocks noChangeShapeType="1"/>
            </p:cNvSpPr>
            <p:nvPr/>
          </p:nvSpPr>
          <p:spPr bwMode="auto">
            <a:xfrm>
              <a:off x="1180" y="1821"/>
              <a:ext cx="12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Line 12"/>
            <p:cNvSpPr>
              <a:spLocks noChangeShapeType="1"/>
            </p:cNvSpPr>
            <p:nvPr/>
          </p:nvSpPr>
          <p:spPr bwMode="auto">
            <a:xfrm>
              <a:off x="1754" y="1834"/>
              <a:ext cx="107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13"/>
            <p:cNvSpPr>
              <a:spLocks noChangeShapeType="1"/>
            </p:cNvSpPr>
            <p:nvPr/>
          </p:nvSpPr>
          <p:spPr bwMode="auto">
            <a:xfrm>
              <a:off x="2323" y="1834"/>
              <a:ext cx="11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Line 14"/>
            <p:cNvSpPr>
              <a:spLocks noChangeShapeType="1"/>
            </p:cNvSpPr>
            <p:nvPr/>
          </p:nvSpPr>
          <p:spPr bwMode="auto">
            <a:xfrm>
              <a:off x="2912" y="1844"/>
              <a:ext cx="11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Rectangle 15"/>
            <p:cNvSpPr>
              <a:spLocks noChangeArrowheads="1"/>
            </p:cNvSpPr>
            <p:nvPr/>
          </p:nvSpPr>
          <p:spPr bwMode="auto">
            <a:xfrm>
              <a:off x="3020" y="1736"/>
              <a:ext cx="507" cy="19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delivery</a:t>
              </a:r>
            </a:p>
          </p:txBody>
        </p:sp>
      </p:grpSp>
      <p:grpSp>
        <p:nvGrpSpPr>
          <p:cNvPr id="16392" name="Group 26"/>
          <p:cNvGrpSpPr>
            <a:grpSpLocks/>
          </p:cNvGrpSpPr>
          <p:nvPr/>
        </p:nvGrpSpPr>
        <p:grpSpPr bwMode="auto">
          <a:xfrm>
            <a:off x="2578100" y="3514725"/>
            <a:ext cx="4433888" cy="414338"/>
            <a:chOff x="1655" y="2401"/>
            <a:chExt cx="2793" cy="261"/>
          </a:xfrm>
        </p:grpSpPr>
        <p:sp>
          <p:nvSpPr>
            <p:cNvPr id="10257" name="AutoShape 17"/>
            <p:cNvSpPr>
              <a:spLocks noChangeArrowheads="1"/>
            </p:cNvSpPr>
            <p:nvPr/>
          </p:nvSpPr>
          <p:spPr bwMode="auto">
            <a:xfrm>
              <a:off x="1655" y="2401"/>
              <a:ext cx="449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10258" name="AutoShape 18"/>
            <p:cNvSpPr>
              <a:spLocks noChangeArrowheads="1"/>
            </p:cNvSpPr>
            <p:nvPr/>
          </p:nvSpPr>
          <p:spPr bwMode="auto">
            <a:xfrm>
              <a:off x="2229" y="2407"/>
              <a:ext cx="448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Design</a:t>
              </a:r>
            </a:p>
          </p:txBody>
        </p:sp>
        <p:sp>
          <p:nvSpPr>
            <p:cNvPr id="10259" name="AutoShape 19"/>
            <p:cNvSpPr>
              <a:spLocks noChangeArrowheads="1"/>
            </p:cNvSpPr>
            <p:nvPr/>
          </p:nvSpPr>
          <p:spPr bwMode="auto">
            <a:xfrm>
              <a:off x="2788" y="2406"/>
              <a:ext cx="449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Code</a:t>
              </a:r>
            </a:p>
          </p:txBody>
        </p:sp>
        <p:sp>
          <p:nvSpPr>
            <p:cNvPr id="10260" name="AutoShape 20"/>
            <p:cNvSpPr>
              <a:spLocks noChangeArrowheads="1"/>
            </p:cNvSpPr>
            <p:nvPr/>
          </p:nvSpPr>
          <p:spPr bwMode="auto">
            <a:xfrm>
              <a:off x="3366" y="2406"/>
              <a:ext cx="448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Test</a:t>
              </a:r>
            </a:p>
          </p:txBody>
        </p:sp>
        <p:sp>
          <p:nvSpPr>
            <p:cNvPr id="16409" name="Line 21"/>
            <p:cNvSpPr>
              <a:spLocks noChangeShapeType="1"/>
            </p:cNvSpPr>
            <p:nvPr/>
          </p:nvSpPr>
          <p:spPr bwMode="auto">
            <a:xfrm>
              <a:off x="2101" y="2539"/>
              <a:ext cx="12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Line 22"/>
            <p:cNvSpPr>
              <a:spLocks noChangeShapeType="1"/>
            </p:cNvSpPr>
            <p:nvPr/>
          </p:nvSpPr>
          <p:spPr bwMode="auto">
            <a:xfrm>
              <a:off x="2675" y="2552"/>
              <a:ext cx="107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23"/>
            <p:cNvSpPr>
              <a:spLocks noChangeShapeType="1"/>
            </p:cNvSpPr>
            <p:nvPr/>
          </p:nvSpPr>
          <p:spPr bwMode="auto">
            <a:xfrm>
              <a:off x="3244" y="2552"/>
              <a:ext cx="11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24"/>
            <p:cNvSpPr>
              <a:spLocks noChangeShapeType="1"/>
            </p:cNvSpPr>
            <p:nvPr/>
          </p:nvSpPr>
          <p:spPr bwMode="auto">
            <a:xfrm>
              <a:off x="3833" y="2562"/>
              <a:ext cx="11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Rectangle 25"/>
            <p:cNvSpPr>
              <a:spLocks noChangeArrowheads="1"/>
            </p:cNvSpPr>
            <p:nvPr/>
          </p:nvSpPr>
          <p:spPr bwMode="auto">
            <a:xfrm>
              <a:off x="3941" y="2454"/>
              <a:ext cx="507" cy="19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delivery</a:t>
              </a:r>
            </a:p>
          </p:txBody>
        </p:sp>
      </p:grpSp>
      <p:grpSp>
        <p:nvGrpSpPr>
          <p:cNvPr id="16393" name="Group 36"/>
          <p:cNvGrpSpPr>
            <a:grpSpLocks/>
          </p:cNvGrpSpPr>
          <p:nvPr/>
        </p:nvGrpSpPr>
        <p:grpSpPr bwMode="auto">
          <a:xfrm>
            <a:off x="3576638" y="4735513"/>
            <a:ext cx="4433887" cy="414337"/>
            <a:chOff x="2284" y="3170"/>
            <a:chExt cx="2793" cy="261"/>
          </a:xfrm>
        </p:grpSpPr>
        <p:sp>
          <p:nvSpPr>
            <p:cNvPr id="10267" name="AutoShape 27"/>
            <p:cNvSpPr>
              <a:spLocks noChangeArrowheads="1"/>
            </p:cNvSpPr>
            <p:nvPr/>
          </p:nvSpPr>
          <p:spPr bwMode="auto">
            <a:xfrm>
              <a:off x="2284" y="3170"/>
              <a:ext cx="449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Analysis</a:t>
              </a:r>
            </a:p>
          </p:txBody>
        </p:sp>
        <p:sp>
          <p:nvSpPr>
            <p:cNvPr id="10268" name="AutoShape 28"/>
            <p:cNvSpPr>
              <a:spLocks noChangeArrowheads="1"/>
            </p:cNvSpPr>
            <p:nvPr/>
          </p:nvSpPr>
          <p:spPr bwMode="auto">
            <a:xfrm>
              <a:off x="2858" y="3176"/>
              <a:ext cx="448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Design</a:t>
              </a:r>
            </a:p>
          </p:txBody>
        </p:sp>
        <p:sp>
          <p:nvSpPr>
            <p:cNvPr id="10269" name="AutoShape 29"/>
            <p:cNvSpPr>
              <a:spLocks noChangeArrowheads="1"/>
            </p:cNvSpPr>
            <p:nvPr/>
          </p:nvSpPr>
          <p:spPr bwMode="auto">
            <a:xfrm>
              <a:off x="3417" y="3175"/>
              <a:ext cx="449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Code</a:t>
              </a:r>
            </a:p>
          </p:txBody>
        </p:sp>
        <p:sp>
          <p:nvSpPr>
            <p:cNvPr id="10270" name="AutoShape 30"/>
            <p:cNvSpPr>
              <a:spLocks noChangeArrowheads="1"/>
            </p:cNvSpPr>
            <p:nvPr/>
          </p:nvSpPr>
          <p:spPr bwMode="auto">
            <a:xfrm>
              <a:off x="3995" y="3175"/>
              <a:ext cx="448" cy="255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Test</a:t>
              </a:r>
            </a:p>
          </p:txBody>
        </p:sp>
        <p:sp>
          <p:nvSpPr>
            <p:cNvPr id="16400" name="Line 31"/>
            <p:cNvSpPr>
              <a:spLocks noChangeShapeType="1"/>
            </p:cNvSpPr>
            <p:nvPr/>
          </p:nvSpPr>
          <p:spPr bwMode="auto">
            <a:xfrm>
              <a:off x="2730" y="3308"/>
              <a:ext cx="12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32"/>
            <p:cNvSpPr>
              <a:spLocks noChangeShapeType="1"/>
            </p:cNvSpPr>
            <p:nvPr/>
          </p:nvSpPr>
          <p:spPr bwMode="auto">
            <a:xfrm>
              <a:off x="3304" y="3321"/>
              <a:ext cx="107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33"/>
            <p:cNvSpPr>
              <a:spLocks noChangeShapeType="1"/>
            </p:cNvSpPr>
            <p:nvPr/>
          </p:nvSpPr>
          <p:spPr bwMode="auto">
            <a:xfrm>
              <a:off x="3873" y="3321"/>
              <a:ext cx="111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34"/>
            <p:cNvSpPr>
              <a:spLocks noChangeShapeType="1"/>
            </p:cNvSpPr>
            <p:nvPr/>
          </p:nvSpPr>
          <p:spPr bwMode="auto">
            <a:xfrm>
              <a:off x="4462" y="3331"/>
              <a:ext cx="112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Rectangle 35"/>
            <p:cNvSpPr>
              <a:spLocks noChangeArrowheads="1"/>
            </p:cNvSpPr>
            <p:nvPr/>
          </p:nvSpPr>
          <p:spPr bwMode="auto">
            <a:xfrm>
              <a:off x="4570" y="3223"/>
              <a:ext cx="507" cy="19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>
                  <a:solidFill>
                    <a:srgbClr val="000066"/>
                  </a:solidFill>
                  <a:latin typeface="Arial" charset="0"/>
                </a:rPr>
                <a:t>delivery</a:t>
              </a:r>
            </a:p>
          </p:txBody>
        </p:sp>
      </p:grpSp>
      <p:sp>
        <p:nvSpPr>
          <p:cNvPr id="16394" name="Arc 37"/>
          <p:cNvSpPr>
            <a:spLocks/>
          </p:cNvSpPr>
          <p:nvPr/>
        </p:nvSpPr>
        <p:spPr bwMode="auto">
          <a:xfrm>
            <a:off x="5688013" y="2595563"/>
            <a:ext cx="796925" cy="717550"/>
          </a:xfrm>
          <a:custGeom>
            <a:avLst/>
            <a:gdLst>
              <a:gd name="T0" fmla="*/ 0 w 21643"/>
              <a:gd name="T1" fmla="*/ 0 h 21600"/>
              <a:gd name="T2" fmla="*/ 2147483647 w 21643"/>
              <a:gd name="T3" fmla="*/ 2147483647 h 21600"/>
              <a:gd name="T4" fmla="*/ 2147483647 w 21643"/>
              <a:gd name="T5" fmla="*/ 2147483647 h 21600"/>
              <a:gd name="T6" fmla="*/ 0 60000 65536"/>
              <a:gd name="T7" fmla="*/ 0 60000 65536"/>
              <a:gd name="T8" fmla="*/ 0 60000 65536"/>
              <a:gd name="T9" fmla="*/ 0 w 21643"/>
              <a:gd name="T10" fmla="*/ 0 h 21600"/>
              <a:gd name="T11" fmla="*/ 21643 w 216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3" h="21600" fill="none" extrusionOk="0">
                <a:moveTo>
                  <a:pt x="0" y="0"/>
                </a:moveTo>
                <a:cubicBezTo>
                  <a:pt x="14" y="0"/>
                  <a:pt x="28" y="-1"/>
                  <a:pt x="43" y="0"/>
                </a:cubicBezTo>
                <a:cubicBezTo>
                  <a:pt x="11972" y="0"/>
                  <a:pt x="21643" y="9670"/>
                  <a:pt x="21643" y="21600"/>
                </a:cubicBezTo>
              </a:path>
              <a:path w="21643" h="21600" stroke="0" extrusionOk="0">
                <a:moveTo>
                  <a:pt x="0" y="0"/>
                </a:moveTo>
                <a:cubicBezTo>
                  <a:pt x="14" y="0"/>
                  <a:pt x="28" y="-1"/>
                  <a:pt x="43" y="0"/>
                </a:cubicBezTo>
                <a:cubicBezTo>
                  <a:pt x="11972" y="0"/>
                  <a:pt x="21643" y="9670"/>
                  <a:pt x="21643" y="21600"/>
                </a:cubicBezTo>
                <a:lnTo>
                  <a:pt x="43" y="21600"/>
                </a:lnTo>
                <a:close/>
              </a:path>
            </a:pathLst>
          </a:custGeom>
          <a:noFill/>
          <a:ln w="38100" cap="rnd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Arc 38"/>
          <p:cNvSpPr>
            <a:spLocks/>
          </p:cNvSpPr>
          <p:nvPr/>
        </p:nvSpPr>
        <p:spPr bwMode="auto">
          <a:xfrm>
            <a:off x="7129463" y="3733800"/>
            <a:ext cx="796925" cy="717550"/>
          </a:xfrm>
          <a:custGeom>
            <a:avLst/>
            <a:gdLst>
              <a:gd name="T0" fmla="*/ 0 w 21643"/>
              <a:gd name="T1" fmla="*/ 0 h 21600"/>
              <a:gd name="T2" fmla="*/ 2147483647 w 21643"/>
              <a:gd name="T3" fmla="*/ 2147483647 h 21600"/>
              <a:gd name="T4" fmla="*/ 2147483647 w 21643"/>
              <a:gd name="T5" fmla="*/ 2147483647 h 21600"/>
              <a:gd name="T6" fmla="*/ 0 60000 65536"/>
              <a:gd name="T7" fmla="*/ 0 60000 65536"/>
              <a:gd name="T8" fmla="*/ 0 60000 65536"/>
              <a:gd name="T9" fmla="*/ 0 w 21643"/>
              <a:gd name="T10" fmla="*/ 0 h 21600"/>
              <a:gd name="T11" fmla="*/ 21643 w 216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43" h="21600" fill="none" extrusionOk="0">
                <a:moveTo>
                  <a:pt x="0" y="0"/>
                </a:moveTo>
                <a:cubicBezTo>
                  <a:pt x="14" y="0"/>
                  <a:pt x="28" y="-1"/>
                  <a:pt x="43" y="0"/>
                </a:cubicBezTo>
                <a:cubicBezTo>
                  <a:pt x="11972" y="0"/>
                  <a:pt x="21643" y="9670"/>
                  <a:pt x="21643" y="21600"/>
                </a:cubicBezTo>
              </a:path>
              <a:path w="21643" h="21600" stroke="0" extrusionOk="0">
                <a:moveTo>
                  <a:pt x="0" y="0"/>
                </a:moveTo>
                <a:cubicBezTo>
                  <a:pt x="14" y="0"/>
                  <a:pt x="28" y="-1"/>
                  <a:pt x="43" y="0"/>
                </a:cubicBezTo>
                <a:cubicBezTo>
                  <a:pt x="11972" y="0"/>
                  <a:pt x="21643" y="9670"/>
                  <a:pt x="21643" y="21600"/>
                </a:cubicBezTo>
                <a:lnTo>
                  <a:pt x="43" y="21600"/>
                </a:lnTo>
                <a:close/>
              </a:path>
            </a:pathLst>
          </a:custGeom>
          <a:noFill/>
          <a:ln w="38100" cap="rnd">
            <a:solidFill>
              <a:schemeClr val="accent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975" y="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Spiral Model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475" y="974725"/>
            <a:ext cx="7337425" cy="132397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Described by Boehm circa 1988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Based on risk analysis and management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A software project can stay within the spiral for its entire lifetime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Can incorporate or imitate other models</a:t>
            </a:r>
          </a:p>
        </p:txBody>
      </p:sp>
      <p:sp>
        <p:nvSpPr>
          <p:cNvPr id="17412" name="Freeform 4"/>
          <p:cNvSpPr>
            <a:spLocks/>
          </p:cNvSpPr>
          <p:nvPr/>
        </p:nvSpPr>
        <p:spPr bwMode="auto">
          <a:xfrm>
            <a:off x="2392363" y="3008313"/>
            <a:ext cx="4335462" cy="3036887"/>
          </a:xfrm>
          <a:custGeom>
            <a:avLst/>
            <a:gdLst>
              <a:gd name="T0" fmla="*/ 2147483647 w 2731"/>
              <a:gd name="T1" fmla="*/ 2147483647 h 1913"/>
              <a:gd name="T2" fmla="*/ 2147483647 w 2731"/>
              <a:gd name="T3" fmla="*/ 2147483647 h 1913"/>
              <a:gd name="T4" fmla="*/ 2147483647 w 2731"/>
              <a:gd name="T5" fmla="*/ 2147483647 h 1913"/>
              <a:gd name="T6" fmla="*/ 2147483647 w 2731"/>
              <a:gd name="T7" fmla="*/ 2147483647 h 1913"/>
              <a:gd name="T8" fmla="*/ 2147483647 w 2731"/>
              <a:gd name="T9" fmla="*/ 2147483647 h 1913"/>
              <a:gd name="T10" fmla="*/ 2147483647 w 2731"/>
              <a:gd name="T11" fmla="*/ 2147483647 h 1913"/>
              <a:gd name="T12" fmla="*/ 2147483647 w 2731"/>
              <a:gd name="T13" fmla="*/ 2147483647 h 1913"/>
              <a:gd name="T14" fmla="*/ 2147483647 w 2731"/>
              <a:gd name="T15" fmla="*/ 2147483647 h 1913"/>
              <a:gd name="T16" fmla="*/ 2147483647 w 2731"/>
              <a:gd name="T17" fmla="*/ 2147483647 h 1913"/>
              <a:gd name="T18" fmla="*/ 2147483647 w 2731"/>
              <a:gd name="T19" fmla="*/ 2147483647 h 1913"/>
              <a:gd name="T20" fmla="*/ 2147483647 w 2731"/>
              <a:gd name="T21" fmla="*/ 2147483647 h 1913"/>
              <a:gd name="T22" fmla="*/ 2147483647 w 2731"/>
              <a:gd name="T23" fmla="*/ 2147483647 h 1913"/>
              <a:gd name="T24" fmla="*/ 2147483647 w 2731"/>
              <a:gd name="T25" fmla="*/ 2147483647 h 1913"/>
              <a:gd name="T26" fmla="*/ 2147483647 w 2731"/>
              <a:gd name="T27" fmla="*/ 2147483647 h 1913"/>
              <a:gd name="T28" fmla="*/ 2147483647 w 2731"/>
              <a:gd name="T29" fmla="*/ 2147483647 h 1913"/>
              <a:gd name="T30" fmla="*/ 2147483647 w 2731"/>
              <a:gd name="T31" fmla="*/ 2147483647 h 1913"/>
              <a:gd name="T32" fmla="*/ 2147483647 w 2731"/>
              <a:gd name="T33" fmla="*/ 2147483647 h 1913"/>
              <a:gd name="T34" fmla="*/ 2147483647 w 2731"/>
              <a:gd name="T35" fmla="*/ 2147483647 h 1913"/>
              <a:gd name="T36" fmla="*/ 2147483647 w 2731"/>
              <a:gd name="T37" fmla="*/ 2147483647 h 1913"/>
              <a:gd name="T38" fmla="*/ 2147483647 w 2731"/>
              <a:gd name="T39" fmla="*/ 2147483647 h 1913"/>
              <a:gd name="T40" fmla="*/ 2147483647 w 2731"/>
              <a:gd name="T41" fmla="*/ 2147483647 h 1913"/>
              <a:gd name="T42" fmla="*/ 2147483647 w 2731"/>
              <a:gd name="T43" fmla="*/ 2147483647 h 1913"/>
              <a:gd name="T44" fmla="*/ 2147483647 w 2731"/>
              <a:gd name="T45" fmla="*/ 2147483647 h 1913"/>
              <a:gd name="T46" fmla="*/ 2147483647 w 2731"/>
              <a:gd name="T47" fmla="*/ 2147483647 h 1913"/>
              <a:gd name="T48" fmla="*/ 2147483647 w 2731"/>
              <a:gd name="T49" fmla="*/ 2147483647 h 1913"/>
              <a:gd name="T50" fmla="*/ 2147483647 w 2731"/>
              <a:gd name="T51" fmla="*/ 2147483647 h 1913"/>
              <a:gd name="T52" fmla="*/ 2147483647 w 2731"/>
              <a:gd name="T53" fmla="*/ 2147483647 h 1913"/>
              <a:gd name="T54" fmla="*/ 2147483647 w 2731"/>
              <a:gd name="T55" fmla="*/ 2147483647 h 1913"/>
              <a:gd name="T56" fmla="*/ 2147483647 w 2731"/>
              <a:gd name="T57" fmla="*/ 2147483647 h 1913"/>
              <a:gd name="T58" fmla="*/ 2147483647 w 2731"/>
              <a:gd name="T59" fmla="*/ 2147483647 h 1913"/>
              <a:gd name="T60" fmla="*/ 2147483647 w 2731"/>
              <a:gd name="T61" fmla="*/ 2147483647 h 1913"/>
              <a:gd name="T62" fmla="*/ 2147483647 w 2731"/>
              <a:gd name="T63" fmla="*/ 2147483647 h 1913"/>
              <a:gd name="T64" fmla="*/ 2147483647 w 2731"/>
              <a:gd name="T65" fmla="*/ 2147483647 h 1913"/>
              <a:gd name="T66" fmla="*/ 2147483647 w 2731"/>
              <a:gd name="T67" fmla="*/ 2147483647 h 1913"/>
              <a:gd name="T68" fmla="*/ 2147483647 w 2731"/>
              <a:gd name="T69" fmla="*/ 2147483647 h 1913"/>
              <a:gd name="T70" fmla="*/ 2147483647 w 2731"/>
              <a:gd name="T71" fmla="*/ 2147483647 h 1913"/>
              <a:gd name="T72" fmla="*/ 2147483647 w 2731"/>
              <a:gd name="T73" fmla="*/ 2147483647 h 1913"/>
              <a:gd name="T74" fmla="*/ 2147483647 w 2731"/>
              <a:gd name="T75" fmla="*/ 2147483647 h 1913"/>
              <a:gd name="T76" fmla="*/ 2147483647 w 2731"/>
              <a:gd name="T77" fmla="*/ 2147483647 h 1913"/>
              <a:gd name="T78" fmla="*/ 2147483647 w 2731"/>
              <a:gd name="T79" fmla="*/ 2147483647 h 1913"/>
              <a:gd name="T80" fmla="*/ 2147483647 w 2731"/>
              <a:gd name="T81" fmla="*/ 2147483647 h 1913"/>
              <a:gd name="T82" fmla="*/ 2147483647 w 2731"/>
              <a:gd name="T83" fmla="*/ 2147483647 h 1913"/>
              <a:gd name="T84" fmla="*/ 2147483647 w 2731"/>
              <a:gd name="T85" fmla="*/ 2147483647 h 1913"/>
              <a:gd name="T86" fmla="*/ 2147483647 w 2731"/>
              <a:gd name="T87" fmla="*/ 2147483647 h 1913"/>
              <a:gd name="T88" fmla="*/ 2147483647 w 2731"/>
              <a:gd name="T89" fmla="*/ 2147483647 h 1913"/>
              <a:gd name="T90" fmla="*/ 2147483647 w 2731"/>
              <a:gd name="T91" fmla="*/ 2147483647 h 1913"/>
              <a:gd name="T92" fmla="*/ 2147483647 w 2731"/>
              <a:gd name="T93" fmla="*/ 2147483647 h 1913"/>
              <a:gd name="T94" fmla="*/ 2147483647 w 2731"/>
              <a:gd name="T95" fmla="*/ 2147483647 h 1913"/>
              <a:gd name="T96" fmla="*/ 2147483647 w 2731"/>
              <a:gd name="T97" fmla="*/ 2147483647 h 19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731"/>
              <a:gd name="T148" fmla="*/ 0 h 1913"/>
              <a:gd name="T149" fmla="*/ 2731 w 2731"/>
              <a:gd name="T150" fmla="*/ 1913 h 191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731" h="1913">
                <a:moveTo>
                  <a:pt x="910" y="903"/>
                </a:moveTo>
                <a:lnTo>
                  <a:pt x="917" y="844"/>
                </a:lnTo>
                <a:lnTo>
                  <a:pt x="945" y="792"/>
                </a:lnTo>
                <a:lnTo>
                  <a:pt x="988" y="740"/>
                </a:lnTo>
                <a:lnTo>
                  <a:pt x="1046" y="696"/>
                </a:lnTo>
                <a:lnTo>
                  <a:pt x="1110" y="659"/>
                </a:lnTo>
                <a:lnTo>
                  <a:pt x="1189" y="636"/>
                </a:lnTo>
                <a:lnTo>
                  <a:pt x="1368" y="615"/>
                </a:lnTo>
                <a:lnTo>
                  <a:pt x="1540" y="636"/>
                </a:lnTo>
                <a:lnTo>
                  <a:pt x="1690" y="696"/>
                </a:lnTo>
                <a:lnTo>
                  <a:pt x="1741" y="740"/>
                </a:lnTo>
                <a:lnTo>
                  <a:pt x="1784" y="792"/>
                </a:lnTo>
                <a:lnTo>
                  <a:pt x="1812" y="844"/>
                </a:lnTo>
                <a:lnTo>
                  <a:pt x="1819" y="903"/>
                </a:lnTo>
                <a:lnTo>
                  <a:pt x="1805" y="985"/>
                </a:lnTo>
                <a:lnTo>
                  <a:pt x="1776" y="1059"/>
                </a:lnTo>
                <a:lnTo>
                  <a:pt x="1719" y="1126"/>
                </a:lnTo>
                <a:lnTo>
                  <a:pt x="1640" y="1185"/>
                </a:lnTo>
                <a:lnTo>
                  <a:pt x="1598" y="1207"/>
                </a:lnTo>
                <a:lnTo>
                  <a:pt x="1554" y="1230"/>
                </a:lnTo>
                <a:lnTo>
                  <a:pt x="1447" y="1266"/>
                </a:lnTo>
                <a:lnTo>
                  <a:pt x="1332" y="1289"/>
                </a:lnTo>
                <a:lnTo>
                  <a:pt x="1210" y="1296"/>
                </a:lnTo>
                <a:lnTo>
                  <a:pt x="1088" y="1289"/>
                </a:lnTo>
                <a:lnTo>
                  <a:pt x="974" y="1266"/>
                </a:lnTo>
                <a:lnTo>
                  <a:pt x="781" y="1185"/>
                </a:lnTo>
                <a:lnTo>
                  <a:pt x="709" y="1126"/>
                </a:lnTo>
                <a:lnTo>
                  <a:pt x="651" y="1059"/>
                </a:lnTo>
                <a:lnTo>
                  <a:pt x="616" y="985"/>
                </a:lnTo>
                <a:lnTo>
                  <a:pt x="609" y="903"/>
                </a:lnTo>
                <a:lnTo>
                  <a:pt x="623" y="807"/>
                </a:lnTo>
                <a:lnTo>
                  <a:pt x="666" y="711"/>
                </a:lnTo>
                <a:lnTo>
                  <a:pt x="738" y="630"/>
                </a:lnTo>
                <a:lnTo>
                  <a:pt x="830" y="548"/>
                </a:lnTo>
                <a:lnTo>
                  <a:pt x="938" y="488"/>
                </a:lnTo>
                <a:lnTo>
                  <a:pt x="1067" y="436"/>
                </a:lnTo>
                <a:lnTo>
                  <a:pt x="1210" y="407"/>
                </a:lnTo>
                <a:lnTo>
                  <a:pt x="1368" y="400"/>
                </a:lnTo>
                <a:lnTo>
                  <a:pt x="1518" y="407"/>
                </a:lnTo>
                <a:lnTo>
                  <a:pt x="1662" y="436"/>
                </a:lnTo>
                <a:lnTo>
                  <a:pt x="1791" y="488"/>
                </a:lnTo>
                <a:lnTo>
                  <a:pt x="1905" y="548"/>
                </a:lnTo>
                <a:lnTo>
                  <a:pt x="1991" y="630"/>
                </a:lnTo>
                <a:lnTo>
                  <a:pt x="2063" y="711"/>
                </a:lnTo>
                <a:lnTo>
                  <a:pt x="2091" y="755"/>
                </a:lnTo>
                <a:lnTo>
                  <a:pt x="2106" y="807"/>
                </a:lnTo>
                <a:lnTo>
                  <a:pt x="2127" y="903"/>
                </a:lnTo>
                <a:lnTo>
                  <a:pt x="2106" y="1022"/>
                </a:lnTo>
                <a:lnTo>
                  <a:pt x="2056" y="1141"/>
                </a:lnTo>
                <a:lnTo>
                  <a:pt x="2013" y="1193"/>
                </a:lnTo>
                <a:lnTo>
                  <a:pt x="1970" y="1245"/>
                </a:lnTo>
                <a:lnTo>
                  <a:pt x="1855" y="1333"/>
                </a:lnTo>
                <a:lnTo>
                  <a:pt x="1726" y="1408"/>
                </a:lnTo>
                <a:lnTo>
                  <a:pt x="1569" y="1466"/>
                </a:lnTo>
                <a:lnTo>
                  <a:pt x="1396" y="1504"/>
                </a:lnTo>
                <a:lnTo>
                  <a:pt x="1210" y="1511"/>
                </a:lnTo>
                <a:lnTo>
                  <a:pt x="1032" y="1504"/>
                </a:lnTo>
                <a:lnTo>
                  <a:pt x="859" y="1466"/>
                </a:lnTo>
                <a:lnTo>
                  <a:pt x="702" y="1408"/>
                </a:lnTo>
                <a:lnTo>
                  <a:pt x="565" y="1333"/>
                </a:lnTo>
                <a:lnTo>
                  <a:pt x="458" y="1245"/>
                </a:lnTo>
                <a:lnTo>
                  <a:pt x="415" y="1193"/>
                </a:lnTo>
                <a:lnTo>
                  <a:pt x="372" y="1141"/>
                </a:lnTo>
                <a:lnTo>
                  <a:pt x="344" y="1081"/>
                </a:lnTo>
                <a:lnTo>
                  <a:pt x="322" y="1022"/>
                </a:lnTo>
                <a:lnTo>
                  <a:pt x="301" y="903"/>
                </a:lnTo>
                <a:lnTo>
                  <a:pt x="322" y="770"/>
                </a:lnTo>
                <a:lnTo>
                  <a:pt x="386" y="636"/>
                </a:lnTo>
                <a:lnTo>
                  <a:pt x="429" y="578"/>
                </a:lnTo>
                <a:lnTo>
                  <a:pt x="487" y="518"/>
                </a:lnTo>
                <a:lnTo>
                  <a:pt x="544" y="459"/>
                </a:lnTo>
                <a:lnTo>
                  <a:pt x="616" y="407"/>
                </a:lnTo>
                <a:lnTo>
                  <a:pt x="773" y="325"/>
                </a:lnTo>
                <a:lnTo>
                  <a:pt x="859" y="288"/>
                </a:lnTo>
                <a:lnTo>
                  <a:pt x="952" y="259"/>
                </a:lnTo>
                <a:lnTo>
                  <a:pt x="1153" y="215"/>
                </a:lnTo>
                <a:lnTo>
                  <a:pt x="1368" y="200"/>
                </a:lnTo>
                <a:lnTo>
                  <a:pt x="1576" y="215"/>
                </a:lnTo>
                <a:lnTo>
                  <a:pt x="1683" y="229"/>
                </a:lnTo>
                <a:lnTo>
                  <a:pt x="1776" y="259"/>
                </a:lnTo>
                <a:lnTo>
                  <a:pt x="1870" y="288"/>
                </a:lnTo>
                <a:lnTo>
                  <a:pt x="1962" y="325"/>
                </a:lnTo>
                <a:lnTo>
                  <a:pt x="2042" y="363"/>
                </a:lnTo>
                <a:lnTo>
                  <a:pt x="2113" y="407"/>
                </a:lnTo>
                <a:lnTo>
                  <a:pt x="2185" y="459"/>
                </a:lnTo>
                <a:lnTo>
                  <a:pt x="2249" y="518"/>
                </a:lnTo>
                <a:lnTo>
                  <a:pt x="2342" y="636"/>
                </a:lnTo>
                <a:lnTo>
                  <a:pt x="2407" y="770"/>
                </a:lnTo>
                <a:lnTo>
                  <a:pt x="2421" y="837"/>
                </a:lnTo>
                <a:lnTo>
                  <a:pt x="2428" y="903"/>
                </a:lnTo>
                <a:lnTo>
                  <a:pt x="2407" y="1066"/>
                </a:lnTo>
                <a:lnTo>
                  <a:pt x="2371" y="1141"/>
                </a:lnTo>
                <a:lnTo>
                  <a:pt x="2335" y="1215"/>
                </a:lnTo>
                <a:lnTo>
                  <a:pt x="2278" y="1281"/>
                </a:lnTo>
                <a:lnTo>
                  <a:pt x="2220" y="1348"/>
                </a:lnTo>
                <a:lnTo>
                  <a:pt x="2149" y="1415"/>
                </a:lnTo>
                <a:lnTo>
                  <a:pt x="2070" y="1474"/>
                </a:lnTo>
                <a:lnTo>
                  <a:pt x="1891" y="1570"/>
                </a:lnTo>
                <a:lnTo>
                  <a:pt x="1683" y="1645"/>
                </a:lnTo>
                <a:lnTo>
                  <a:pt x="1461" y="1696"/>
                </a:lnTo>
                <a:lnTo>
                  <a:pt x="1210" y="1711"/>
                </a:lnTo>
                <a:lnTo>
                  <a:pt x="966" y="1696"/>
                </a:lnTo>
                <a:lnTo>
                  <a:pt x="852" y="1674"/>
                </a:lnTo>
                <a:lnTo>
                  <a:pt x="738" y="1645"/>
                </a:lnTo>
                <a:lnTo>
                  <a:pt x="537" y="1570"/>
                </a:lnTo>
                <a:lnTo>
                  <a:pt x="358" y="1474"/>
                </a:lnTo>
                <a:lnTo>
                  <a:pt x="279" y="1415"/>
                </a:lnTo>
                <a:lnTo>
                  <a:pt x="207" y="1348"/>
                </a:lnTo>
                <a:lnTo>
                  <a:pt x="93" y="1215"/>
                </a:lnTo>
                <a:lnTo>
                  <a:pt x="50" y="1141"/>
                </a:lnTo>
                <a:lnTo>
                  <a:pt x="21" y="1066"/>
                </a:lnTo>
                <a:lnTo>
                  <a:pt x="0" y="903"/>
                </a:lnTo>
                <a:lnTo>
                  <a:pt x="7" y="815"/>
                </a:lnTo>
                <a:lnTo>
                  <a:pt x="28" y="726"/>
                </a:lnTo>
                <a:lnTo>
                  <a:pt x="107" y="555"/>
                </a:lnTo>
                <a:lnTo>
                  <a:pt x="229" y="407"/>
                </a:lnTo>
                <a:lnTo>
                  <a:pt x="308" y="333"/>
                </a:lnTo>
                <a:lnTo>
                  <a:pt x="400" y="273"/>
                </a:lnTo>
                <a:lnTo>
                  <a:pt x="494" y="215"/>
                </a:lnTo>
                <a:lnTo>
                  <a:pt x="602" y="155"/>
                </a:lnTo>
                <a:lnTo>
                  <a:pt x="830" y="73"/>
                </a:lnTo>
                <a:lnTo>
                  <a:pt x="959" y="44"/>
                </a:lnTo>
                <a:lnTo>
                  <a:pt x="1088" y="21"/>
                </a:lnTo>
                <a:lnTo>
                  <a:pt x="1368" y="0"/>
                </a:lnTo>
                <a:lnTo>
                  <a:pt x="1640" y="21"/>
                </a:lnTo>
                <a:lnTo>
                  <a:pt x="1898" y="73"/>
                </a:lnTo>
                <a:lnTo>
                  <a:pt x="2127" y="155"/>
                </a:lnTo>
                <a:lnTo>
                  <a:pt x="2235" y="215"/>
                </a:lnTo>
                <a:lnTo>
                  <a:pt x="2328" y="273"/>
                </a:lnTo>
                <a:lnTo>
                  <a:pt x="2500" y="407"/>
                </a:lnTo>
                <a:lnTo>
                  <a:pt x="2564" y="481"/>
                </a:lnTo>
                <a:lnTo>
                  <a:pt x="2622" y="555"/>
                </a:lnTo>
                <a:lnTo>
                  <a:pt x="2672" y="644"/>
                </a:lnTo>
                <a:lnTo>
                  <a:pt x="2701" y="726"/>
                </a:lnTo>
                <a:lnTo>
                  <a:pt x="2722" y="815"/>
                </a:lnTo>
                <a:lnTo>
                  <a:pt x="2730" y="903"/>
                </a:lnTo>
                <a:lnTo>
                  <a:pt x="2722" y="1000"/>
                </a:lnTo>
                <a:lnTo>
                  <a:pt x="2701" y="1089"/>
                </a:lnTo>
                <a:lnTo>
                  <a:pt x="2672" y="1178"/>
                </a:lnTo>
                <a:lnTo>
                  <a:pt x="2622" y="1266"/>
                </a:lnTo>
                <a:lnTo>
                  <a:pt x="2564" y="1356"/>
                </a:lnTo>
                <a:lnTo>
                  <a:pt x="2500" y="1437"/>
                </a:lnTo>
                <a:lnTo>
                  <a:pt x="2328" y="1593"/>
                </a:lnTo>
                <a:lnTo>
                  <a:pt x="2127" y="1719"/>
                </a:lnTo>
                <a:lnTo>
                  <a:pt x="1898" y="1823"/>
                </a:lnTo>
                <a:lnTo>
                  <a:pt x="1769" y="1860"/>
                </a:lnTo>
                <a:lnTo>
                  <a:pt x="1640" y="1889"/>
                </a:lnTo>
                <a:lnTo>
                  <a:pt x="1368" y="1912"/>
                </a:lnTo>
              </a:path>
            </a:pathLst>
          </a:custGeom>
          <a:noFill/>
          <a:ln w="12700" cap="rnd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670050" y="4445000"/>
            <a:ext cx="580231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4584700" y="2571750"/>
            <a:ext cx="7938" cy="393065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032000" y="2759075"/>
            <a:ext cx="887413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Planning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662738" y="2767013"/>
            <a:ext cx="858837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Risk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64300" y="5464175"/>
            <a:ext cx="1241425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Development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703388" y="5424488"/>
            <a:ext cx="1025525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Evaluation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7540625" y="4292600"/>
            <a:ext cx="1020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Go/No-Go</a:t>
            </a:r>
          </a:p>
          <a:p>
            <a:r>
              <a:rPr lang="en-US" sz="1400" b="1">
                <a:solidFill>
                  <a:srgbClr val="000066"/>
                </a:solidFill>
                <a:latin typeface="Arial" charset="0"/>
              </a:rPr>
              <a:t>Decision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Spiral Model (cont.)</a:t>
            </a:r>
          </a:p>
        </p:txBody>
      </p:sp>
      <p:sp>
        <p:nvSpPr>
          <p:cNvPr id="18435" name="Freeform 3"/>
          <p:cNvSpPr>
            <a:spLocks/>
          </p:cNvSpPr>
          <p:nvPr/>
        </p:nvSpPr>
        <p:spPr bwMode="auto">
          <a:xfrm>
            <a:off x="2425700" y="2590800"/>
            <a:ext cx="4335463" cy="3036888"/>
          </a:xfrm>
          <a:custGeom>
            <a:avLst/>
            <a:gdLst>
              <a:gd name="T0" fmla="*/ 2147483647 w 2731"/>
              <a:gd name="T1" fmla="*/ 2147483647 h 1913"/>
              <a:gd name="T2" fmla="*/ 2147483647 w 2731"/>
              <a:gd name="T3" fmla="*/ 2147483647 h 1913"/>
              <a:gd name="T4" fmla="*/ 2147483647 w 2731"/>
              <a:gd name="T5" fmla="*/ 2147483647 h 1913"/>
              <a:gd name="T6" fmla="*/ 2147483647 w 2731"/>
              <a:gd name="T7" fmla="*/ 2147483647 h 1913"/>
              <a:gd name="T8" fmla="*/ 2147483647 w 2731"/>
              <a:gd name="T9" fmla="*/ 2147483647 h 1913"/>
              <a:gd name="T10" fmla="*/ 2147483647 w 2731"/>
              <a:gd name="T11" fmla="*/ 2147483647 h 1913"/>
              <a:gd name="T12" fmla="*/ 2147483647 w 2731"/>
              <a:gd name="T13" fmla="*/ 2147483647 h 1913"/>
              <a:gd name="T14" fmla="*/ 2147483647 w 2731"/>
              <a:gd name="T15" fmla="*/ 2147483647 h 1913"/>
              <a:gd name="T16" fmla="*/ 2147483647 w 2731"/>
              <a:gd name="T17" fmla="*/ 2147483647 h 1913"/>
              <a:gd name="T18" fmla="*/ 2147483647 w 2731"/>
              <a:gd name="T19" fmla="*/ 2147483647 h 1913"/>
              <a:gd name="T20" fmla="*/ 2147483647 w 2731"/>
              <a:gd name="T21" fmla="*/ 2147483647 h 1913"/>
              <a:gd name="T22" fmla="*/ 2147483647 w 2731"/>
              <a:gd name="T23" fmla="*/ 2147483647 h 1913"/>
              <a:gd name="T24" fmla="*/ 2147483647 w 2731"/>
              <a:gd name="T25" fmla="*/ 2147483647 h 1913"/>
              <a:gd name="T26" fmla="*/ 2147483647 w 2731"/>
              <a:gd name="T27" fmla="*/ 2147483647 h 1913"/>
              <a:gd name="T28" fmla="*/ 2147483647 w 2731"/>
              <a:gd name="T29" fmla="*/ 2147483647 h 1913"/>
              <a:gd name="T30" fmla="*/ 2147483647 w 2731"/>
              <a:gd name="T31" fmla="*/ 2147483647 h 1913"/>
              <a:gd name="T32" fmla="*/ 2147483647 w 2731"/>
              <a:gd name="T33" fmla="*/ 2147483647 h 1913"/>
              <a:gd name="T34" fmla="*/ 2147483647 w 2731"/>
              <a:gd name="T35" fmla="*/ 2147483647 h 1913"/>
              <a:gd name="T36" fmla="*/ 2147483647 w 2731"/>
              <a:gd name="T37" fmla="*/ 2147483647 h 1913"/>
              <a:gd name="T38" fmla="*/ 2147483647 w 2731"/>
              <a:gd name="T39" fmla="*/ 2147483647 h 1913"/>
              <a:gd name="T40" fmla="*/ 2147483647 w 2731"/>
              <a:gd name="T41" fmla="*/ 2147483647 h 1913"/>
              <a:gd name="T42" fmla="*/ 2147483647 w 2731"/>
              <a:gd name="T43" fmla="*/ 2147483647 h 1913"/>
              <a:gd name="T44" fmla="*/ 2147483647 w 2731"/>
              <a:gd name="T45" fmla="*/ 2147483647 h 1913"/>
              <a:gd name="T46" fmla="*/ 2147483647 w 2731"/>
              <a:gd name="T47" fmla="*/ 2147483647 h 1913"/>
              <a:gd name="T48" fmla="*/ 2147483647 w 2731"/>
              <a:gd name="T49" fmla="*/ 2147483647 h 1913"/>
              <a:gd name="T50" fmla="*/ 2147483647 w 2731"/>
              <a:gd name="T51" fmla="*/ 2147483647 h 1913"/>
              <a:gd name="T52" fmla="*/ 2147483647 w 2731"/>
              <a:gd name="T53" fmla="*/ 2147483647 h 1913"/>
              <a:gd name="T54" fmla="*/ 2147483647 w 2731"/>
              <a:gd name="T55" fmla="*/ 2147483647 h 1913"/>
              <a:gd name="T56" fmla="*/ 2147483647 w 2731"/>
              <a:gd name="T57" fmla="*/ 2147483647 h 1913"/>
              <a:gd name="T58" fmla="*/ 2147483647 w 2731"/>
              <a:gd name="T59" fmla="*/ 2147483647 h 1913"/>
              <a:gd name="T60" fmla="*/ 2147483647 w 2731"/>
              <a:gd name="T61" fmla="*/ 2147483647 h 1913"/>
              <a:gd name="T62" fmla="*/ 2147483647 w 2731"/>
              <a:gd name="T63" fmla="*/ 2147483647 h 1913"/>
              <a:gd name="T64" fmla="*/ 2147483647 w 2731"/>
              <a:gd name="T65" fmla="*/ 2147483647 h 1913"/>
              <a:gd name="T66" fmla="*/ 2147483647 w 2731"/>
              <a:gd name="T67" fmla="*/ 2147483647 h 1913"/>
              <a:gd name="T68" fmla="*/ 2147483647 w 2731"/>
              <a:gd name="T69" fmla="*/ 2147483647 h 1913"/>
              <a:gd name="T70" fmla="*/ 2147483647 w 2731"/>
              <a:gd name="T71" fmla="*/ 2147483647 h 1913"/>
              <a:gd name="T72" fmla="*/ 2147483647 w 2731"/>
              <a:gd name="T73" fmla="*/ 2147483647 h 1913"/>
              <a:gd name="T74" fmla="*/ 2147483647 w 2731"/>
              <a:gd name="T75" fmla="*/ 2147483647 h 1913"/>
              <a:gd name="T76" fmla="*/ 2147483647 w 2731"/>
              <a:gd name="T77" fmla="*/ 2147483647 h 1913"/>
              <a:gd name="T78" fmla="*/ 2147483647 w 2731"/>
              <a:gd name="T79" fmla="*/ 2147483647 h 1913"/>
              <a:gd name="T80" fmla="*/ 2147483647 w 2731"/>
              <a:gd name="T81" fmla="*/ 2147483647 h 1913"/>
              <a:gd name="T82" fmla="*/ 2147483647 w 2731"/>
              <a:gd name="T83" fmla="*/ 2147483647 h 1913"/>
              <a:gd name="T84" fmla="*/ 2147483647 w 2731"/>
              <a:gd name="T85" fmla="*/ 2147483647 h 1913"/>
              <a:gd name="T86" fmla="*/ 2147483647 w 2731"/>
              <a:gd name="T87" fmla="*/ 2147483647 h 1913"/>
              <a:gd name="T88" fmla="*/ 2147483647 w 2731"/>
              <a:gd name="T89" fmla="*/ 2147483647 h 1913"/>
              <a:gd name="T90" fmla="*/ 2147483647 w 2731"/>
              <a:gd name="T91" fmla="*/ 2147483647 h 1913"/>
              <a:gd name="T92" fmla="*/ 2147483647 w 2731"/>
              <a:gd name="T93" fmla="*/ 2147483647 h 1913"/>
              <a:gd name="T94" fmla="*/ 2147483647 w 2731"/>
              <a:gd name="T95" fmla="*/ 2147483647 h 1913"/>
              <a:gd name="T96" fmla="*/ 2147483647 w 2731"/>
              <a:gd name="T97" fmla="*/ 2147483647 h 19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731"/>
              <a:gd name="T148" fmla="*/ 0 h 1913"/>
              <a:gd name="T149" fmla="*/ 2731 w 2731"/>
              <a:gd name="T150" fmla="*/ 1913 h 191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731" h="1913">
                <a:moveTo>
                  <a:pt x="910" y="903"/>
                </a:moveTo>
                <a:lnTo>
                  <a:pt x="917" y="844"/>
                </a:lnTo>
                <a:lnTo>
                  <a:pt x="945" y="792"/>
                </a:lnTo>
                <a:lnTo>
                  <a:pt x="988" y="740"/>
                </a:lnTo>
                <a:lnTo>
                  <a:pt x="1046" y="696"/>
                </a:lnTo>
                <a:lnTo>
                  <a:pt x="1110" y="659"/>
                </a:lnTo>
                <a:lnTo>
                  <a:pt x="1189" y="636"/>
                </a:lnTo>
                <a:lnTo>
                  <a:pt x="1368" y="615"/>
                </a:lnTo>
                <a:lnTo>
                  <a:pt x="1540" y="636"/>
                </a:lnTo>
                <a:lnTo>
                  <a:pt x="1690" y="696"/>
                </a:lnTo>
                <a:lnTo>
                  <a:pt x="1741" y="740"/>
                </a:lnTo>
                <a:lnTo>
                  <a:pt x="1784" y="792"/>
                </a:lnTo>
                <a:lnTo>
                  <a:pt x="1812" y="844"/>
                </a:lnTo>
                <a:lnTo>
                  <a:pt x="1819" y="903"/>
                </a:lnTo>
                <a:lnTo>
                  <a:pt x="1805" y="985"/>
                </a:lnTo>
                <a:lnTo>
                  <a:pt x="1776" y="1059"/>
                </a:lnTo>
                <a:lnTo>
                  <a:pt x="1719" y="1126"/>
                </a:lnTo>
                <a:lnTo>
                  <a:pt x="1640" y="1185"/>
                </a:lnTo>
                <a:lnTo>
                  <a:pt x="1598" y="1207"/>
                </a:lnTo>
                <a:lnTo>
                  <a:pt x="1554" y="1230"/>
                </a:lnTo>
                <a:lnTo>
                  <a:pt x="1447" y="1266"/>
                </a:lnTo>
                <a:lnTo>
                  <a:pt x="1332" y="1289"/>
                </a:lnTo>
                <a:lnTo>
                  <a:pt x="1210" y="1296"/>
                </a:lnTo>
                <a:lnTo>
                  <a:pt x="1088" y="1289"/>
                </a:lnTo>
                <a:lnTo>
                  <a:pt x="974" y="1266"/>
                </a:lnTo>
                <a:lnTo>
                  <a:pt x="781" y="1185"/>
                </a:lnTo>
                <a:lnTo>
                  <a:pt x="709" y="1126"/>
                </a:lnTo>
                <a:lnTo>
                  <a:pt x="651" y="1059"/>
                </a:lnTo>
                <a:lnTo>
                  <a:pt x="616" y="985"/>
                </a:lnTo>
                <a:lnTo>
                  <a:pt x="609" y="903"/>
                </a:lnTo>
                <a:lnTo>
                  <a:pt x="623" y="807"/>
                </a:lnTo>
                <a:lnTo>
                  <a:pt x="666" y="711"/>
                </a:lnTo>
                <a:lnTo>
                  <a:pt x="738" y="630"/>
                </a:lnTo>
                <a:lnTo>
                  <a:pt x="830" y="548"/>
                </a:lnTo>
                <a:lnTo>
                  <a:pt x="938" y="488"/>
                </a:lnTo>
                <a:lnTo>
                  <a:pt x="1067" y="436"/>
                </a:lnTo>
                <a:lnTo>
                  <a:pt x="1210" y="407"/>
                </a:lnTo>
                <a:lnTo>
                  <a:pt x="1368" y="400"/>
                </a:lnTo>
                <a:lnTo>
                  <a:pt x="1518" y="407"/>
                </a:lnTo>
                <a:lnTo>
                  <a:pt x="1662" y="436"/>
                </a:lnTo>
                <a:lnTo>
                  <a:pt x="1791" y="488"/>
                </a:lnTo>
                <a:lnTo>
                  <a:pt x="1905" y="548"/>
                </a:lnTo>
                <a:lnTo>
                  <a:pt x="1991" y="630"/>
                </a:lnTo>
                <a:lnTo>
                  <a:pt x="2063" y="711"/>
                </a:lnTo>
                <a:lnTo>
                  <a:pt x="2091" y="755"/>
                </a:lnTo>
                <a:lnTo>
                  <a:pt x="2106" y="807"/>
                </a:lnTo>
                <a:lnTo>
                  <a:pt x="2127" y="903"/>
                </a:lnTo>
                <a:lnTo>
                  <a:pt x="2106" y="1022"/>
                </a:lnTo>
                <a:lnTo>
                  <a:pt x="2056" y="1141"/>
                </a:lnTo>
                <a:lnTo>
                  <a:pt x="2013" y="1193"/>
                </a:lnTo>
                <a:lnTo>
                  <a:pt x="1970" y="1245"/>
                </a:lnTo>
                <a:lnTo>
                  <a:pt x="1855" y="1333"/>
                </a:lnTo>
                <a:lnTo>
                  <a:pt x="1726" y="1408"/>
                </a:lnTo>
                <a:lnTo>
                  <a:pt x="1569" y="1466"/>
                </a:lnTo>
                <a:lnTo>
                  <a:pt x="1396" y="1504"/>
                </a:lnTo>
                <a:lnTo>
                  <a:pt x="1210" y="1511"/>
                </a:lnTo>
                <a:lnTo>
                  <a:pt x="1032" y="1504"/>
                </a:lnTo>
                <a:lnTo>
                  <a:pt x="859" y="1466"/>
                </a:lnTo>
                <a:lnTo>
                  <a:pt x="702" y="1408"/>
                </a:lnTo>
                <a:lnTo>
                  <a:pt x="565" y="1333"/>
                </a:lnTo>
                <a:lnTo>
                  <a:pt x="458" y="1245"/>
                </a:lnTo>
                <a:lnTo>
                  <a:pt x="415" y="1193"/>
                </a:lnTo>
                <a:lnTo>
                  <a:pt x="372" y="1141"/>
                </a:lnTo>
                <a:lnTo>
                  <a:pt x="344" y="1081"/>
                </a:lnTo>
                <a:lnTo>
                  <a:pt x="322" y="1022"/>
                </a:lnTo>
                <a:lnTo>
                  <a:pt x="301" y="903"/>
                </a:lnTo>
                <a:lnTo>
                  <a:pt x="322" y="770"/>
                </a:lnTo>
                <a:lnTo>
                  <a:pt x="386" y="636"/>
                </a:lnTo>
                <a:lnTo>
                  <a:pt x="429" y="578"/>
                </a:lnTo>
                <a:lnTo>
                  <a:pt x="487" y="518"/>
                </a:lnTo>
                <a:lnTo>
                  <a:pt x="544" y="459"/>
                </a:lnTo>
                <a:lnTo>
                  <a:pt x="616" y="407"/>
                </a:lnTo>
                <a:lnTo>
                  <a:pt x="773" y="325"/>
                </a:lnTo>
                <a:lnTo>
                  <a:pt x="859" y="288"/>
                </a:lnTo>
                <a:lnTo>
                  <a:pt x="952" y="259"/>
                </a:lnTo>
                <a:lnTo>
                  <a:pt x="1153" y="215"/>
                </a:lnTo>
                <a:lnTo>
                  <a:pt x="1368" y="200"/>
                </a:lnTo>
                <a:lnTo>
                  <a:pt x="1576" y="215"/>
                </a:lnTo>
                <a:lnTo>
                  <a:pt x="1683" y="229"/>
                </a:lnTo>
                <a:lnTo>
                  <a:pt x="1776" y="259"/>
                </a:lnTo>
                <a:lnTo>
                  <a:pt x="1870" y="288"/>
                </a:lnTo>
                <a:lnTo>
                  <a:pt x="1962" y="325"/>
                </a:lnTo>
                <a:lnTo>
                  <a:pt x="2042" y="363"/>
                </a:lnTo>
                <a:lnTo>
                  <a:pt x="2113" y="407"/>
                </a:lnTo>
                <a:lnTo>
                  <a:pt x="2185" y="459"/>
                </a:lnTo>
                <a:lnTo>
                  <a:pt x="2249" y="518"/>
                </a:lnTo>
                <a:lnTo>
                  <a:pt x="2342" y="636"/>
                </a:lnTo>
                <a:lnTo>
                  <a:pt x="2407" y="770"/>
                </a:lnTo>
                <a:lnTo>
                  <a:pt x="2421" y="837"/>
                </a:lnTo>
                <a:lnTo>
                  <a:pt x="2428" y="903"/>
                </a:lnTo>
                <a:lnTo>
                  <a:pt x="2407" y="1066"/>
                </a:lnTo>
                <a:lnTo>
                  <a:pt x="2371" y="1141"/>
                </a:lnTo>
                <a:lnTo>
                  <a:pt x="2335" y="1215"/>
                </a:lnTo>
                <a:lnTo>
                  <a:pt x="2278" y="1281"/>
                </a:lnTo>
                <a:lnTo>
                  <a:pt x="2220" y="1348"/>
                </a:lnTo>
                <a:lnTo>
                  <a:pt x="2149" y="1415"/>
                </a:lnTo>
                <a:lnTo>
                  <a:pt x="2070" y="1474"/>
                </a:lnTo>
                <a:lnTo>
                  <a:pt x="1891" y="1570"/>
                </a:lnTo>
                <a:lnTo>
                  <a:pt x="1683" y="1645"/>
                </a:lnTo>
                <a:lnTo>
                  <a:pt x="1461" y="1696"/>
                </a:lnTo>
                <a:lnTo>
                  <a:pt x="1210" y="1711"/>
                </a:lnTo>
                <a:lnTo>
                  <a:pt x="966" y="1696"/>
                </a:lnTo>
                <a:lnTo>
                  <a:pt x="852" y="1674"/>
                </a:lnTo>
                <a:lnTo>
                  <a:pt x="738" y="1645"/>
                </a:lnTo>
                <a:lnTo>
                  <a:pt x="537" y="1570"/>
                </a:lnTo>
                <a:lnTo>
                  <a:pt x="358" y="1474"/>
                </a:lnTo>
                <a:lnTo>
                  <a:pt x="279" y="1415"/>
                </a:lnTo>
                <a:lnTo>
                  <a:pt x="207" y="1348"/>
                </a:lnTo>
                <a:lnTo>
                  <a:pt x="93" y="1215"/>
                </a:lnTo>
                <a:lnTo>
                  <a:pt x="50" y="1141"/>
                </a:lnTo>
                <a:lnTo>
                  <a:pt x="21" y="1066"/>
                </a:lnTo>
                <a:lnTo>
                  <a:pt x="0" y="903"/>
                </a:lnTo>
                <a:lnTo>
                  <a:pt x="7" y="815"/>
                </a:lnTo>
                <a:lnTo>
                  <a:pt x="28" y="726"/>
                </a:lnTo>
                <a:lnTo>
                  <a:pt x="107" y="555"/>
                </a:lnTo>
                <a:lnTo>
                  <a:pt x="229" y="407"/>
                </a:lnTo>
                <a:lnTo>
                  <a:pt x="308" y="333"/>
                </a:lnTo>
                <a:lnTo>
                  <a:pt x="400" y="273"/>
                </a:lnTo>
                <a:lnTo>
                  <a:pt x="494" y="215"/>
                </a:lnTo>
                <a:lnTo>
                  <a:pt x="602" y="155"/>
                </a:lnTo>
                <a:lnTo>
                  <a:pt x="830" y="73"/>
                </a:lnTo>
                <a:lnTo>
                  <a:pt x="959" y="44"/>
                </a:lnTo>
                <a:lnTo>
                  <a:pt x="1088" y="21"/>
                </a:lnTo>
                <a:lnTo>
                  <a:pt x="1368" y="0"/>
                </a:lnTo>
                <a:lnTo>
                  <a:pt x="1640" y="21"/>
                </a:lnTo>
                <a:lnTo>
                  <a:pt x="1898" y="73"/>
                </a:lnTo>
                <a:lnTo>
                  <a:pt x="2127" y="155"/>
                </a:lnTo>
                <a:lnTo>
                  <a:pt x="2235" y="215"/>
                </a:lnTo>
                <a:lnTo>
                  <a:pt x="2328" y="273"/>
                </a:lnTo>
                <a:lnTo>
                  <a:pt x="2500" y="407"/>
                </a:lnTo>
                <a:lnTo>
                  <a:pt x="2564" y="481"/>
                </a:lnTo>
                <a:lnTo>
                  <a:pt x="2622" y="555"/>
                </a:lnTo>
                <a:lnTo>
                  <a:pt x="2672" y="644"/>
                </a:lnTo>
                <a:lnTo>
                  <a:pt x="2701" y="726"/>
                </a:lnTo>
                <a:lnTo>
                  <a:pt x="2722" y="815"/>
                </a:lnTo>
                <a:lnTo>
                  <a:pt x="2730" y="903"/>
                </a:lnTo>
                <a:lnTo>
                  <a:pt x="2722" y="1000"/>
                </a:lnTo>
                <a:lnTo>
                  <a:pt x="2701" y="1089"/>
                </a:lnTo>
                <a:lnTo>
                  <a:pt x="2672" y="1178"/>
                </a:lnTo>
                <a:lnTo>
                  <a:pt x="2622" y="1266"/>
                </a:lnTo>
                <a:lnTo>
                  <a:pt x="2564" y="1356"/>
                </a:lnTo>
                <a:lnTo>
                  <a:pt x="2500" y="1437"/>
                </a:lnTo>
                <a:lnTo>
                  <a:pt x="2328" y="1593"/>
                </a:lnTo>
                <a:lnTo>
                  <a:pt x="2127" y="1719"/>
                </a:lnTo>
                <a:lnTo>
                  <a:pt x="1898" y="1823"/>
                </a:lnTo>
                <a:lnTo>
                  <a:pt x="1769" y="1860"/>
                </a:lnTo>
                <a:lnTo>
                  <a:pt x="1640" y="1889"/>
                </a:lnTo>
                <a:lnTo>
                  <a:pt x="1368" y="1912"/>
                </a:lnTo>
              </a:path>
            </a:pathLst>
          </a:custGeom>
          <a:noFill/>
          <a:ln w="12700" cap="rnd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874838" y="4033838"/>
            <a:ext cx="55467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2370138" y="2592388"/>
            <a:ext cx="4702175" cy="29400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2605088" y="2184400"/>
            <a:ext cx="4121150" cy="37115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081088" y="2901950"/>
            <a:ext cx="1428750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Customer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Communication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086225" y="2052638"/>
            <a:ext cx="887413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Planning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662738" y="2767013"/>
            <a:ext cx="858837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Risk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Analysis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784975" y="4425950"/>
            <a:ext cx="1143000" cy="317500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Engineering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960938" y="5824538"/>
            <a:ext cx="1192212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Construction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and Release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103313" y="4503738"/>
            <a:ext cx="1025525" cy="530225"/>
          </a:xfrm>
          <a:prstGeom prst="rect">
            <a:avLst/>
          </a:prstGeom>
          <a:solidFill>
            <a:schemeClr val="bg1"/>
          </a:solidFill>
          <a:ln w="12700">
            <a:solidFill>
              <a:srgbClr val="FF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Customer</a:t>
            </a:r>
          </a:p>
          <a:p>
            <a:pPr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Evaluation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235825" y="6235700"/>
            <a:ext cx="16684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Pressman 4th Ed]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Formal Methods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800" smtClean="0"/>
              <a:t>Based on a rigorous mathematical specification of software.</a:t>
            </a:r>
          </a:p>
          <a:p>
            <a:r>
              <a:rPr lang="en-US" sz="2800" smtClean="0"/>
              <a:t>Provide a mechanism for eliminating ambiguity, inconsistency, etc. through mathematical analysis.</a:t>
            </a:r>
          </a:p>
          <a:p>
            <a:r>
              <a:rPr lang="en-US" sz="2800" smtClean="0"/>
              <a:t>Allows program verification.</a:t>
            </a:r>
          </a:p>
          <a:p>
            <a:r>
              <a:rPr lang="en-US" sz="2800" smtClean="0"/>
              <a:t>Z is a popular formal specification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250825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Process Characteristics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9075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Understandability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To what extent is the process explicitly defined and easily understood?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Visibility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Do the process activities culminate in milestones so that progress is externally visible?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Supportability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To what extent can the process be supported by automated tools?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Acceptability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Can the process be accepted and used by our personnel?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Reliability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Can process errors be avoided or trapped before resulting in product errors?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Robustness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Can the process continue in spite of unexpected problems?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Maintainability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Can the process evolve to reflect organizational changes and process improvements?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Rapidity</a:t>
            </a:r>
          </a:p>
          <a:p>
            <a:pPr lvl="1">
              <a:lnSpc>
                <a:spcPct val="90000"/>
              </a:lnSpc>
            </a:pPr>
            <a:r>
              <a:rPr lang="en-US" sz="1400" smtClean="0"/>
              <a:t>How fast can the process deliver a system from specification?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563938" y="6324600"/>
            <a:ext cx="54117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Ian Sommerville’s Course Notes available at: http://www.comp.lancs.ac.uk/computing/resources/ser/]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Process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A framework for the tasks that are required to build high-quality software [Pressman 5</a:t>
            </a:r>
            <a:r>
              <a:rPr lang="en-US" sz="1800" baseline="30000" smtClean="0"/>
              <a:t>th</a:t>
            </a:r>
            <a:r>
              <a:rPr lang="en-US" sz="1800" smtClean="0"/>
              <a:t> ed., page 20] --- A </a:t>
            </a:r>
            <a:r>
              <a:rPr lang="en-US" sz="1800" i="1" smtClean="0"/>
              <a:t>common process framework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1800" b="1" u="sng" smtClean="0"/>
              <a:t>Framework activities</a:t>
            </a:r>
            <a:r>
              <a:rPr lang="en-US" sz="1800" smtClean="0"/>
              <a:t>: activities that are independent of a particular software project; activities which must occur in all software projects; an ordering exists among the activities.</a:t>
            </a:r>
          </a:p>
          <a:p>
            <a:pPr lvl="1">
              <a:lnSpc>
                <a:spcPct val="90000"/>
              </a:lnSpc>
            </a:pPr>
            <a:r>
              <a:rPr lang="en-US" sz="1600" i="1" smtClean="0"/>
              <a:t>Examples: Analysis, design, coding</a:t>
            </a:r>
          </a:p>
          <a:p>
            <a:pPr>
              <a:lnSpc>
                <a:spcPct val="90000"/>
              </a:lnSpc>
            </a:pPr>
            <a:r>
              <a:rPr lang="en-US" sz="1800" b="1" u="sng" smtClean="0"/>
              <a:t>Task sets</a:t>
            </a:r>
            <a:r>
              <a:rPr lang="en-US" sz="1800" smtClean="0"/>
              <a:t>: collections of actual work to be performed and actual deliverables to be produced in a given framework activity; allow a process to be adapted to a particular software project and team.</a:t>
            </a:r>
          </a:p>
          <a:p>
            <a:pPr lvl="1">
              <a:lnSpc>
                <a:spcPct val="90000"/>
              </a:lnSpc>
            </a:pPr>
            <a:r>
              <a:rPr lang="en-US" sz="1600" i="1" smtClean="0"/>
              <a:t>Examples: transform analysis, test plan delivery</a:t>
            </a:r>
          </a:p>
          <a:p>
            <a:pPr>
              <a:lnSpc>
                <a:spcPct val="90000"/>
              </a:lnSpc>
            </a:pPr>
            <a:r>
              <a:rPr lang="en-US" sz="1800" b="1" u="sng" smtClean="0"/>
              <a:t>Umbrella activities</a:t>
            </a:r>
            <a:r>
              <a:rPr lang="en-US" sz="1800" smtClean="0"/>
              <a:t>: activities that occur throughout the process, across all framework activities.</a:t>
            </a:r>
          </a:p>
          <a:p>
            <a:pPr lvl="1">
              <a:lnSpc>
                <a:spcPct val="90000"/>
              </a:lnSpc>
            </a:pPr>
            <a:r>
              <a:rPr lang="en-US" sz="1600" i="1" smtClean="0"/>
              <a:t>Examples: Configuration management, measurement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Software Process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400" smtClean="0"/>
              <a:t>A software process model, or software engineering paradigm, is a development strategy that encompasses the process, methods, and tools layers.</a:t>
            </a:r>
          </a:p>
          <a:p>
            <a:r>
              <a:rPr lang="en-US" sz="2400" smtClean="0"/>
              <a:t>A particular process model is chosen based on the nature of the project and team.</a:t>
            </a:r>
          </a:p>
          <a:p>
            <a:r>
              <a:rPr lang="en-US" sz="2400" smtClean="0"/>
              <a:t>A generic model:</a:t>
            </a:r>
          </a:p>
          <a:p>
            <a:pPr lvl="1"/>
            <a:r>
              <a:rPr lang="en-US" sz="2000" smtClean="0"/>
              <a:t>Definition Phase</a:t>
            </a:r>
          </a:p>
          <a:p>
            <a:pPr lvl="1"/>
            <a:r>
              <a:rPr lang="en-US" sz="2000" smtClean="0"/>
              <a:t>Development Phase</a:t>
            </a:r>
          </a:p>
          <a:p>
            <a:pPr lvl="1"/>
            <a:r>
              <a:rPr lang="en-US" sz="2000" smtClean="0"/>
              <a:t>Maintenance Phase</a:t>
            </a:r>
          </a:p>
          <a:p>
            <a:pPr lvl="2"/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Maintenance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8500" y="1597025"/>
            <a:ext cx="7772400" cy="2468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Maintenance has been aptly characterized as an iceberg (R. Canning).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Various estimates have maintenance consuming from 50% to 90% of the effort expended in a software life cycle (M. Hanna et al.)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 categorization of maintenance activities: (E.B. Swanson)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Corrective - correct observed defects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Perfective - expand beyond original 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Adaptive - adapt to changes in external environment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Preventative - put into a more easily maintained form (usually included with activities above)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Maintenance (cont.)</a:t>
            </a:r>
          </a:p>
        </p:txBody>
      </p:sp>
      <p:pic>
        <p:nvPicPr>
          <p:cNvPr id="6147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1858963"/>
            <a:ext cx="61626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295275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Software Process Models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84338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way it often happens...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Build-and-fix, a.k.a. “None”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Some models of “how it should be”...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Waterfall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Incremental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Spiral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Cleanroom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Some agile models of “how it’s getting done”…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Scrum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XP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Some helpful relatives…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Prototyping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Formal Methods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98488" y="150813"/>
            <a:ext cx="7772400" cy="1143000"/>
          </a:xfrm>
        </p:spPr>
        <p:txBody>
          <a:bodyPr/>
          <a:lstStyle/>
          <a:p>
            <a:r>
              <a:rPr lang="en-US" smtClean="0"/>
              <a:t>Build-and-Fix</a:t>
            </a:r>
          </a:p>
        </p:txBody>
      </p:sp>
      <p:sp>
        <p:nvSpPr>
          <p:cNvPr id="21507" name="AutoShape 1027"/>
          <p:cNvSpPr>
            <a:spLocks noChangeArrowheads="1"/>
          </p:cNvSpPr>
          <p:nvPr/>
        </p:nvSpPr>
        <p:spPr bwMode="auto">
          <a:xfrm>
            <a:off x="1295400" y="3303588"/>
            <a:ext cx="1403350" cy="8159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Build the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software and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deliver</a:t>
            </a:r>
          </a:p>
        </p:txBody>
      </p:sp>
      <p:sp>
        <p:nvSpPr>
          <p:cNvPr id="21508" name="AutoShape 1028"/>
          <p:cNvSpPr>
            <a:spLocks noChangeArrowheads="1"/>
          </p:cNvSpPr>
          <p:nvPr/>
        </p:nvSpPr>
        <p:spPr bwMode="auto">
          <a:xfrm>
            <a:off x="3587750" y="3305175"/>
            <a:ext cx="1403350" cy="8159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Modify until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client is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satisfied</a:t>
            </a:r>
          </a:p>
        </p:txBody>
      </p:sp>
      <p:sp>
        <p:nvSpPr>
          <p:cNvPr id="21509" name="AutoShape 1029"/>
          <p:cNvSpPr>
            <a:spLocks noChangeArrowheads="1"/>
          </p:cNvSpPr>
          <p:nvPr/>
        </p:nvSpPr>
        <p:spPr bwMode="auto">
          <a:xfrm>
            <a:off x="5900738" y="3308350"/>
            <a:ext cx="1403350" cy="8159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Install and</a:t>
            </a:r>
          </a:p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operate</a:t>
            </a:r>
          </a:p>
        </p:txBody>
      </p:sp>
      <p:cxnSp>
        <p:nvCxnSpPr>
          <p:cNvPr id="8198" name="AutoShape 1030"/>
          <p:cNvCxnSpPr>
            <a:cxnSpLocks noChangeShapeType="1"/>
            <a:stCxn id="21507" idx="3"/>
            <a:endCxn id="21508" idx="1"/>
          </p:cNvCxnSpPr>
          <p:nvPr/>
        </p:nvCxnSpPr>
        <p:spPr bwMode="auto">
          <a:xfrm>
            <a:off x="2698750" y="3711575"/>
            <a:ext cx="889000" cy="1588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AutoShape 1031"/>
          <p:cNvCxnSpPr>
            <a:cxnSpLocks noChangeShapeType="1"/>
            <a:stCxn id="21508" idx="3"/>
            <a:endCxn id="21509" idx="1"/>
          </p:cNvCxnSpPr>
          <p:nvPr/>
        </p:nvCxnSpPr>
        <p:spPr bwMode="auto">
          <a:xfrm>
            <a:off x="4991100" y="3713163"/>
            <a:ext cx="909638" cy="3175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Freeform 1035"/>
          <p:cNvSpPr>
            <a:spLocks/>
          </p:cNvSpPr>
          <p:nvPr/>
        </p:nvSpPr>
        <p:spPr bwMode="auto">
          <a:xfrm>
            <a:off x="3889375" y="2854325"/>
            <a:ext cx="703263" cy="447675"/>
          </a:xfrm>
          <a:custGeom>
            <a:avLst/>
            <a:gdLst>
              <a:gd name="T0" fmla="*/ 2147483647 w 443"/>
              <a:gd name="T1" fmla="*/ 2147483647 h 282"/>
              <a:gd name="T2" fmla="*/ 2147483647 w 443"/>
              <a:gd name="T3" fmla="*/ 2147483647 h 282"/>
              <a:gd name="T4" fmla="*/ 2147483647 w 443"/>
              <a:gd name="T5" fmla="*/ 2147483647 h 282"/>
              <a:gd name="T6" fmla="*/ 2147483647 w 443"/>
              <a:gd name="T7" fmla="*/ 2147483647 h 282"/>
              <a:gd name="T8" fmla="*/ 2147483647 w 443"/>
              <a:gd name="T9" fmla="*/ 2147483647 h 282"/>
              <a:gd name="T10" fmla="*/ 2147483647 w 443"/>
              <a:gd name="T11" fmla="*/ 2147483647 h 282"/>
              <a:gd name="T12" fmla="*/ 2147483647 w 443"/>
              <a:gd name="T13" fmla="*/ 2147483647 h 282"/>
              <a:gd name="T14" fmla="*/ 2147483647 w 443"/>
              <a:gd name="T15" fmla="*/ 2147483647 h 282"/>
              <a:gd name="T16" fmla="*/ 2147483647 w 443"/>
              <a:gd name="T17" fmla="*/ 2147483647 h 282"/>
              <a:gd name="T18" fmla="*/ 2147483647 w 443"/>
              <a:gd name="T19" fmla="*/ 2147483647 h 282"/>
              <a:gd name="T20" fmla="*/ 2147483647 w 443"/>
              <a:gd name="T21" fmla="*/ 2147483647 h 282"/>
              <a:gd name="T22" fmla="*/ 2147483647 w 443"/>
              <a:gd name="T23" fmla="*/ 2147483647 h 2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43"/>
              <a:gd name="T37" fmla="*/ 0 h 282"/>
              <a:gd name="T38" fmla="*/ 443 w 443"/>
              <a:gd name="T39" fmla="*/ 282 h 28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43" h="282">
                <a:moveTo>
                  <a:pt x="36" y="282"/>
                </a:moveTo>
                <a:cubicBezTo>
                  <a:pt x="23" y="266"/>
                  <a:pt x="10" y="251"/>
                  <a:pt x="5" y="228"/>
                </a:cubicBezTo>
                <a:cubicBezTo>
                  <a:pt x="0" y="205"/>
                  <a:pt x="1" y="164"/>
                  <a:pt x="5" y="142"/>
                </a:cubicBezTo>
                <a:cubicBezTo>
                  <a:pt x="9" y="120"/>
                  <a:pt x="16" y="113"/>
                  <a:pt x="29" y="95"/>
                </a:cubicBezTo>
                <a:cubicBezTo>
                  <a:pt x="42" y="77"/>
                  <a:pt x="56" y="47"/>
                  <a:pt x="83" y="33"/>
                </a:cubicBezTo>
                <a:cubicBezTo>
                  <a:pt x="110" y="19"/>
                  <a:pt x="152" y="13"/>
                  <a:pt x="192" y="9"/>
                </a:cubicBezTo>
                <a:cubicBezTo>
                  <a:pt x="232" y="5"/>
                  <a:pt x="291" y="0"/>
                  <a:pt x="325" y="9"/>
                </a:cubicBezTo>
                <a:cubicBezTo>
                  <a:pt x="359" y="18"/>
                  <a:pt x="380" y="48"/>
                  <a:pt x="395" y="64"/>
                </a:cubicBezTo>
                <a:cubicBezTo>
                  <a:pt x="410" y="80"/>
                  <a:pt x="410" y="83"/>
                  <a:pt x="418" y="103"/>
                </a:cubicBezTo>
                <a:cubicBezTo>
                  <a:pt x="426" y="123"/>
                  <a:pt x="441" y="159"/>
                  <a:pt x="442" y="181"/>
                </a:cubicBezTo>
                <a:cubicBezTo>
                  <a:pt x="443" y="203"/>
                  <a:pt x="435" y="218"/>
                  <a:pt x="426" y="235"/>
                </a:cubicBezTo>
                <a:cubicBezTo>
                  <a:pt x="417" y="252"/>
                  <a:pt x="391" y="274"/>
                  <a:pt x="387" y="282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1" name="AutoShape 1036"/>
          <p:cNvCxnSpPr>
            <a:cxnSpLocks noChangeShapeType="1"/>
            <a:stCxn id="21509" idx="2"/>
            <a:endCxn id="21508" idx="2"/>
          </p:cNvCxnSpPr>
          <p:nvPr/>
        </p:nvCxnSpPr>
        <p:spPr bwMode="auto">
          <a:xfrm rot="16200000" flipV="1">
            <a:off x="5444331" y="2966244"/>
            <a:ext cx="3175" cy="2312988"/>
          </a:xfrm>
          <a:prstGeom prst="curvedConnector3">
            <a:avLst>
              <a:gd name="adj1" fmla="val -18550009"/>
            </a:avLst>
          </a:prstGeom>
          <a:noFill/>
          <a:ln w="19050">
            <a:solidFill>
              <a:srgbClr val="FF3300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2" name="Text Box 1037"/>
          <p:cNvSpPr txBox="1">
            <a:spLocks noChangeArrowheads="1"/>
          </p:cNvSpPr>
          <p:nvPr/>
        </p:nvSpPr>
        <p:spPr bwMode="auto">
          <a:xfrm>
            <a:off x="4930775" y="4359275"/>
            <a:ext cx="1198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1">
                <a:solidFill>
                  <a:srgbClr val="000066"/>
                </a:solidFill>
                <a:latin typeface="Arial" charset="0"/>
              </a:rPr>
              <a:t>Maintenance</a:t>
            </a:r>
          </a:p>
        </p:txBody>
      </p:sp>
      <p:sp>
        <p:nvSpPr>
          <p:cNvPr id="8203" name="Rectangle 1038"/>
          <p:cNvSpPr>
            <a:spLocks noChangeArrowheads="1"/>
          </p:cNvSpPr>
          <p:nvPr/>
        </p:nvSpPr>
        <p:spPr bwMode="auto">
          <a:xfrm>
            <a:off x="725488" y="1423988"/>
            <a:ext cx="7772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en-US" sz="2000">
                <a:latin typeface="Verdana" pitchFamily="34" charset="0"/>
              </a:rPr>
              <a:t>Perhaps the most widely used process in the world.</a:t>
            </a:r>
          </a:p>
          <a:p>
            <a:r>
              <a:rPr lang="en-US" sz="2000">
                <a:latin typeface="Verdana" pitchFamily="34" charset="0"/>
              </a:rPr>
              <a:t>Totally unacceptable for projects of any size.</a:t>
            </a:r>
          </a:p>
          <a:p>
            <a:r>
              <a:rPr lang="en-US" sz="2000">
                <a:latin typeface="Verdana" pitchFamily="34" charset="0"/>
              </a:rPr>
              <a:t>Most errors are identified only after the software has been delivered.</a:t>
            </a:r>
          </a:p>
        </p:txBody>
      </p:sp>
      <p:sp>
        <p:nvSpPr>
          <p:cNvPr id="8204" name="Rectangle 1039"/>
          <p:cNvSpPr>
            <a:spLocks noChangeArrowheads="1"/>
          </p:cNvSpPr>
          <p:nvPr/>
        </p:nvSpPr>
        <p:spPr bwMode="auto">
          <a:xfrm>
            <a:off x="7769225" y="6249988"/>
            <a:ext cx="12255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Schach]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12004"/>
            <a:ext cx="7772400" cy="1143000"/>
          </a:xfrm>
        </p:spPr>
        <p:txBody>
          <a:bodyPr/>
          <a:lstStyle/>
          <a:p>
            <a:r>
              <a:rPr lang="en-US" smtClean="0"/>
              <a:t>High Cost of Error Correction</a:t>
            </a:r>
          </a:p>
        </p:txBody>
      </p:sp>
      <p:pic>
        <p:nvPicPr>
          <p:cNvPr id="9219" name="Picture 102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16" y="2208237"/>
            <a:ext cx="55245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1028"/>
          <p:cNvSpPr>
            <a:spLocks noChangeArrowheads="1"/>
          </p:cNvSpPr>
          <p:nvPr/>
        </p:nvSpPr>
        <p:spPr bwMode="auto">
          <a:xfrm>
            <a:off x="7861300" y="6170613"/>
            <a:ext cx="111918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[From Pressman 5E]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17561" y="5643175"/>
            <a:ext cx="1353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+mn-lt"/>
              </a:rPr>
              <a:t>    Definition</a:t>
            </a:r>
            <a:endParaRPr lang="en-US" sz="12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5344" y="5626938"/>
            <a:ext cx="1353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+mn-lt"/>
              </a:rPr>
              <a:t>Development</a:t>
            </a:r>
            <a:endParaRPr lang="en-US" sz="12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3838" y="5643175"/>
            <a:ext cx="15254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+mn-lt"/>
              </a:rPr>
              <a:t>After Release</a:t>
            </a:r>
            <a:endParaRPr lang="en-US" sz="1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6161" y="4792269"/>
            <a:ext cx="8961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n-lt"/>
              </a:rPr>
              <a:t> </a:t>
            </a:r>
            <a:r>
              <a:rPr lang="en-US" sz="1200" smtClean="0">
                <a:latin typeface="+mn-lt"/>
              </a:rPr>
              <a:t>    1x</a:t>
            </a:r>
            <a:endParaRPr lang="en-US" sz="12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5344" y="4413670"/>
            <a:ext cx="108039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n-lt"/>
              </a:rPr>
              <a:t> </a:t>
            </a:r>
            <a:r>
              <a:rPr lang="en-US" sz="1200" smtClean="0">
                <a:latin typeface="+mn-lt"/>
              </a:rPr>
              <a:t>    1.5 - 6x</a:t>
            </a:r>
            <a:endParaRPr lang="en-US" sz="12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7717" y="2208237"/>
            <a:ext cx="11725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latin typeface="+mn-lt"/>
              </a:rPr>
              <a:t> </a:t>
            </a:r>
            <a:r>
              <a:rPr lang="en-US" sz="1200" smtClean="0">
                <a:latin typeface="+mn-lt"/>
              </a:rPr>
              <a:t>    60-100x</a:t>
            </a:r>
            <a:endParaRPr lang="en-US" sz="12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0145" y="5278059"/>
            <a:ext cx="1154355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x</a:t>
            </a:r>
            <a:endParaRPr lang="en-US" sz="12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73100" y="398463"/>
            <a:ext cx="7772400" cy="1143000"/>
          </a:xfrm>
        </p:spPr>
        <p:txBody>
          <a:bodyPr/>
          <a:lstStyle/>
          <a:p>
            <a:r>
              <a:rPr lang="en-US" smtClean="0"/>
              <a:t>High Cost of Error Correction</a:t>
            </a:r>
          </a:p>
        </p:txBody>
      </p:sp>
      <p:sp>
        <p:nvSpPr>
          <p:cNvPr id="10243" name="Rectangle 1027"/>
          <p:cNvSpPr>
            <a:spLocks noChangeArrowheads="1"/>
          </p:cNvSpPr>
          <p:nvPr/>
        </p:nvSpPr>
        <p:spPr bwMode="auto">
          <a:xfrm>
            <a:off x="6088063" y="6261100"/>
            <a:ext cx="28813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Kan et al. 1994, IBM Systems Journal 33, 1.]</a:t>
            </a:r>
          </a:p>
        </p:txBody>
      </p:sp>
      <p:pic>
        <p:nvPicPr>
          <p:cNvPr id="10244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979613"/>
            <a:ext cx="77343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_to_se">
  <a:themeElements>
    <a:clrScheme name="intro_to_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ntro_to_s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lt"/>
          </a:defRPr>
        </a:defPPr>
      </a:lstStyle>
    </a:txDef>
  </a:objectDefaults>
  <a:extraClrSchemeLst>
    <a:extraClrScheme>
      <a:clrScheme name="intro_to_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to_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_to_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to_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to_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to_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_to_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C:\hendrix\comp6710\notes\intro_to_se.ppt</Template>
  <TotalTime>1542</TotalTime>
  <Words>781</Words>
  <Application>Microsoft Macintosh PowerPoint</Application>
  <PresentationFormat>On-screen Show (4:3)</PresentationFormat>
  <Paragraphs>184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Times New Roman</vt:lpstr>
      <vt:lpstr>Verdana</vt:lpstr>
      <vt:lpstr>intro_to_se</vt:lpstr>
      <vt:lpstr>Course Notes Set 2: Software Process Models</vt:lpstr>
      <vt:lpstr>Software Process</vt:lpstr>
      <vt:lpstr>Software Process Models</vt:lpstr>
      <vt:lpstr>Maintenance</vt:lpstr>
      <vt:lpstr>Maintenance (cont.)</vt:lpstr>
      <vt:lpstr>Software Process Models</vt:lpstr>
      <vt:lpstr>Build-and-Fix</vt:lpstr>
      <vt:lpstr>High Cost of Error Correction</vt:lpstr>
      <vt:lpstr>High Cost of Error Correction</vt:lpstr>
      <vt:lpstr>Waterfall</vt:lpstr>
      <vt:lpstr>How it can be...</vt:lpstr>
      <vt:lpstr>Waterfall with Feedback</vt:lpstr>
      <vt:lpstr>Prototyping</vt:lpstr>
      <vt:lpstr>Waterfall with Prototyping</vt:lpstr>
      <vt:lpstr>Incremental</vt:lpstr>
      <vt:lpstr>Spiral Model</vt:lpstr>
      <vt:lpstr>Spiral Model (cont.)</vt:lpstr>
      <vt:lpstr>Formal Methods</vt:lpstr>
      <vt:lpstr>Process Characteristics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Engineering Network Services</dc:creator>
  <cp:lastModifiedBy>Microsoft Office User</cp:lastModifiedBy>
  <cp:revision>101</cp:revision>
  <cp:lastPrinted>1997-01-09T21:01:57Z</cp:lastPrinted>
  <dcterms:created xsi:type="dcterms:W3CDTF">1995-06-17T23:31:02Z</dcterms:created>
  <dcterms:modified xsi:type="dcterms:W3CDTF">2016-01-19T21:47:36Z</dcterms:modified>
</cp:coreProperties>
</file>