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5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9" r:id="rId4"/>
    <p:sldId id="258" r:id="rId5"/>
    <p:sldId id="262" r:id="rId6"/>
    <p:sldId id="263" r:id="rId7"/>
    <p:sldId id="260" r:id="rId8"/>
    <p:sldId id="261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3" autoAdjust="0"/>
    <p:restoredTop sz="86433"/>
  </p:normalViewPr>
  <p:slideViewPr>
    <p:cSldViewPr>
      <p:cViewPr>
        <p:scale>
          <a:sx n="80" d="100"/>
          <a:sy n="80" d="100"/>
        </p:scale>
        <p:origin x="384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834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846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723" tIns="45862" rIns="91723" bIns="45862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723" tIns="45862" rIns="91723" bIns="45862" rtlCol="0"/>
          <a:lstStyle>
            <a:lvl1pPr algn="r">
              <a:defRPr sz="1200"/>
            </a:lvl1pPr>
          </a:lstStyle>
          <a:p>
            <a:pPr>
              <a:defRPr/>
            </a:pPr>
            <a:fld id="{34FA1633-1329-4281-A2E8-6C3EEC685EB7}" type="datetimeFigureOut">
              <a:rPr lang="en-US"/>
              <a:pPr>
                <a:defRPr/>
              </a:pPr>
              <a:t>1/18/16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723" tIns="45862" rIns="91723" bIns="45862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723" tIns="45862" rIns="91723" bIns="45862" rtlCol="0" anchor="b"/>
          <a:lstStyle>
            <a:lvl1pPr algn="r">
              <a:defRPr sz="1200"/>
            </a:lvl1pPr>
          </a:lstStyle>
          <a:p>
            <a:pPr>
              <a:defRPr/>
            </a:pPr>
            <a:fld id="{57570350-AB85-49A8-BD03-A2EFFC570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81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48437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0623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US DOD largest consumer of computing.</a:t>
            </a:r>
          </a:p>
        </p:txBody>
      </p:sp>
    </p:spTree>
    <p:extLst>
      <p:ext uri="{BB962C8B-B14F-4D97-AF65-F5344CB8AC3E}">
        <p14:creationId xmlns:p14="http://schemas.microsoft.com/office/powerpoint/2010/main" val="16801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68772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00721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C55699-B179-49D1-8929-00EA70BB9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7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2E441-2765-4E15-97A4-88F7D6A06E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4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6D982-D26E-4D3C-9C50-2E0805FA17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0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9DDFA-11D1-4A94-BB6F-CE7B900A12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4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DABD8-F085-45A5-934F-F00BDB54FA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0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2304E-9448-4338-828E-81D6FAEC7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4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BC1A5-81FA-4119-86DD-A637C6451A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5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E3864-4F1D-4D45-A853-D3CC288EC0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6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CA9CD-0DC3-48DA-A534-D5F06E449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3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424F9-3C5E-42C7-BB07-18A995EFF5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5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62C67-3AF8-4BD9-83B6-D3E0D5DC82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9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01B93-7FBB-4B1C-93D1-CD69505E06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5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AA6409F-E27C-45D5-BE60-5E84CF221E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 sz="1000" b="1">
              <a:solidFill>
                <a:schemeClr val="bg1"/>
              </a:solidFill>
              <a:latin typeface="Verdana" pitchFamily="34" charset="0"/>
            </a:endParaRPr>
          </a:p>
          <a:p>
            <a:pPr algn="r">
              <a:defRPr/>
            </a:pPr>
            <a:r>
              <a:rPr lang="en-US" sz="1000" b="1">
                <a:solidFill>
                  <a:schemeClr val="bg1"/>
                </a:solidFill>
                <a:latin typeface="Verdana" pitchFamily="34" charset="0"/>
              </a:rPr>
              <a:t>COMP 6710 Course Notes	Slide 3-</a:t>
            </a:r>
            <a:fld id="{C48887DD-1AD4-4014-B0F3-65C5EE9A514E}" type="slidenum">
              <a:rPr lang="en-US" sz="1000" b="1">
                <a:solidFill>
                  <a:schemeClr val="bg1"/>
                </a:solidFill>
                <a:latin typeface="Verdana" pitchFamily="34" charset="0"/>
              </a:rPr>
              <a:pPr algn="r">
                <a:defRPr/>
              </a:pPr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1032" name="Picture 8" descr="C:\hendrix\COMP2210\web\draft\images\cse_logo_blue.gi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500813"/>
            <a:ext cx="4286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609600" y="6488113"/>
            <a:ext cx="30432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b="1">
                <a:solidFill>
                  <a:schemeClr val="bg1"/>
                </a:solidFill>
                <a:latin typeface="Verdana" pitchFamily="34" charset="0"/>
              </a:rPr>
              <a:t>Auburn University</a:t>
            </a:r>
          </a:p>
          <a:p>
            <a:pPr>
              <a:defRPr/>
            </a:pPr>
            <a:r>
              <a:rPr lang="en-US" sz="900" b="1">
                <a:solidFill>
                  <a:schemeClr val="bg1"/>
                </a:solidFill>
                <a:latin typeface="Verdana" pitchFamily="34" charset="0"/>
              </a:rPr>
              <a:t>Computer Science and Software Engineering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as.cmmiinstitute.com/pars/pars.asp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ei.cmu.edu/cmm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8500" y="2025650"/>
            <a:ext cx="7772400" cy="1143000"/>
          </a:xfrm>
          <a:noFill/>
        </p:spPr>
        <p:txBody>
          <a:bodyPr lIns="92075" tIns="46038" rIns="92075" bIns="46038"/>
          <a:lstStyle/>
          <a:p>
            <a:r>
              <a:rPr lang="en-US" sz="2400" b="0" dirty="0" smtClean="0">
                <a:latin typeface="Arial Black" pitchFamily="34" charset="0"/>
              </a:rPr>
              <a:t>Course Notes Set 3:</a:t>
            </a:r>
            <a:r>
              <a:rPr lang="en-US" b="0" dirty="0" smtClean="0">
                <a:latin typeface="Arial Black" pitchFamily="34" charset="0"/>
              </a:rPr>
              <a:t/>
            </a:r>
            <a:br>
              <a:rPr lang="en-US" b="0" dirty="0" smtClean="0">
                <a:latin typeface="Arial Black" pitchFamily="34" charset="0"/>
              </a:rPr>
            </a:br>
            <a:r>
              <a:rPr lang="en-US" b="0" dirty="0" smtClean="0">
                <a:latin typeface="Arial Black" pitchFamily="34" charset="0"/>
              </a:rPr>
              <a:t>Software Process Maturity</a:t>
            </a:r>
          </a:p>
        </p:txBody>
      </p:sp>
      <p:sp>
        <p:nvSpPr>
          <p:cNvPr id="2051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  <a:noFill/>
        </p:spPr>
        <p:txBody>
          <a:bodyPr lIns="92075" tIns="46038" rIns="92075" bIns="46038"/>
          <a:lstStyle/>
          <a:p>
            <a:endParaRPr lang="en-US" sz="2800" smtClean="0"/>
          </a:p>
          <a:p>
            <a:r>
              <a:rPr lang="en-US" sz="2800" smtClean="0"/>
              <a:t>Computer Science and Software Engineering</a:t>
            </a:r>
          </a:p>
          <a:p>
            <a:r>
              <a:rPr lang="en-US" sz="2800" smtClean="0"/>
              <a:t>Auburn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Improvement over SW-CMM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 smtClean="0"/>
              <a:t>More explicit linkage between management and engineering</a:t>
            </a:r>
          </a:p>
          <a:p>
            <a:r>
              <a:rPr lang="en-US" sz="2200" dirty="0" smtClean="0"/>
              <a:t>More coverage in life cycle and engineering activities</a:t>
            </a:r>
          </a:p>
          <a:p>
            <a:r>
              <a:rPr lang="en-US" sz="2200" dirty="0" smtClean="0"/>
              <a:t>Incorporation of best practices from additional areas, e.g., management, measurement</a:t>
            </a:r>
          </a:p>
          <a:p>
            <a:r>
              <a:rPr lang="en-US" sz="2200" dirty="0" smtClean="0"/>
              <a:t>Additional organizational functions</a:t>
            </a:r>
          </a:p>
          <a:p>
            <a:r>
              <a:rPr lang="en-US" sz="2200" dirty="0" smtClean="0"/>
              <a:t>More compliance with relevant ISO standards</a:t>
            </a:r>
          </a:p>
          <a:p>
            <a:r>
              <a:rPr lang="en-US" sz="2200" dirty="0" smtClean="0"/>
              <a:t>More proven and robust high maturity practices</a:t>
            </a:r>
          </a:p>
          <a:p>
            <a:pPr>
              <a:buFontTx/>
              <a:buNone/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696200" cy="609600"/>
          </a:xfrm>
        </p:spPr>
        <p:txBody>
          <a:bodyPr/>
          <a:lstStyle/>
          <a:p>
            <a:r>
              <a:rPr lang="en-US" sz="3200" dirty="0" smtClean="0"/>
              <a:t>Why CMMI?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US" sz="2200" dirty="0" smtClean="0"/>
              <a:t>Specific CMM models for different disciplines</a:t>
            </a:r>
          </a:p>
          <a:p>
            <a:r>
              <a:rPr lang="en-US" sz="2200" dirty="0" smtClean="0"/>
              <a:t>Expensive for various adoptions, trainings, and management styles across an organization</a:t>
            </a:r>
          </a:p>
          <a:p>
            <a:r>
              <a:rPr lang="en-US" sz="2200" dirty="0" smtClean="0"/>
              <a:t>Integration !!!</a:t>
            </a:r>
          </a:p>
          <a:p>
            <a:endParaRPr lang="en-US" sz="2200" dirty="0" smtClean="0"/>
          </a:p>
          <a:p>
            <a:r>
              <a:rPr lang="en-US" sz="2200" dirty="0" smtClean="0"/>
              <a:t>Two different representations</a:t>
            </a:r>
          </a:p>
          <a:p>
            <a:pPr lvl="1"/>
            <a:r>
              <a:rPr lang="en-US" sz="2000" dirty="0" smtClean="0"/>
              <a:t>Staged and Continuous</a:t>
            </a:r>
          </a:p>
          <a:p>
            <a:pPr lvl="1"/>
            <a:endParaRPr lang="en-US" sz="2000" dirty="0" smtClean="0"/>
          </a:p>
          <a:p>
            <a:r>
              <a:rPr lang="en-US" sz="2200" dirty="0" smtClean="0"/>
              <a:t>Easier to migrate from SW-CMM to CMMI using staged representation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620000" cy="838200"/>
          </a:xfrm>
        </p:spPr>
        <p:txBody>
          <a:bodyPr/>
          <a:lstStyle/>
          <a:p>
            <a:r>
              <a:rPr lang="en-US" sz="3200" dirty="0" smtClean="0"/>
              <a:t>Maturity Levels</a:t>
            </a:r>
          </a:p>
        </p:txBody>
      </p:sp>
      <p:sp>
        <p:nvSpPr>
          <p:cNvPr id="13315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143000" y="1828800"/>
            <a:ext cx="7162800" cy="4038600"/>
          </a:xfrm>
        </p:spPr>
        <p:txBody>
          <a:bodyPr/>
          <a:lstStyle/>
          <a:p>
            <a:pPr marL="609600" indent="-609600"/>
            <a:r>
              <a:rPr lang="en-US" sz="3000" smtClean="0"/>
              <a:t>Level 1 - Initial</a:t>
            </a:r>
          </a:p>
          <a:p>
            <a:pPr marL="609600" indent="-609600"/>
            <a:r>
              <a:rPr lang="en-US" sz="3000" smtClean="0"/>
              <a:t>Level 2 - Managed</a:t>
            </a:r>
          </a:p>
          <a:p>
            <a:pPr marL="609600" indent="-609600"/>
            <a:r>
              <a:rPr lang="en-US" sz="3000" smtClean="0"/>
              <a:t>Level 3 - Defined</a:t>
            </a:r>
          </a:p>
          <a:p>
            <a:pPr marL="609600" indent="-609600"/>
            <a:r>
              <a:rPr lang="en-US" sz="3000" smtClean="0"/>
              <a:t>Level 4 - Quantitatively Managed</a:t>
            </a:r>
          </a:p>
          <a:p>
            <a:pPr marL="609600" indent="-609600"/>
            <a:r>
              <a:rPr lang="en-US" sz="3000" smtClean="0"/>
              <a:t>Level 5 - Optimizing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5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914400"/>
            <a:ext cx="8458200" cy="473868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696200" cy="762000"/>
          </a:xfrm>
        </p:spPr>
        <p:txBody>
          <a:bodyPr/>
          <a:lstStyle/>
          <a:p>
            <a:r>
              <a:rPr lang="en-US" sz="3200" dirty="0" smtClean="0"/>
              <a:t>Process Areas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05000"/>
            <a:ext cx="7772400" cy="4114800"/>
          </a:xfrm>
          <a:solidFill>
            <a:schemeClr val="bg1"/>
          </a:solidFill>
        </p:spPr>
        <p:txBody>
          <a:bodyPr/>
          <a:lstStyle/>
          <a:p>
            <a:r>
              <a:rPr lang="en-US" sz="2400" smtClean="0">
                <a:solidFill>
                  <a:schemeClr val="tx2"/>
                </a:solidFill>
              </a:rPr>
              <a:t>Maturity Level 2: Managed</a:t>
            </a:r>
          </a:p>
          <a:p>
            <a:pPr>
              <a:buFontTx/>
              <a:buNone/>
            </a:pPr>
            <a:endParaRPr lang="en-US" sz="2400" smtClean="0">
              <a:solidFill>
                <a:schemeClr val="tx2"/>
              </a:solidFill>
            </a:endParaRPr>
          </a:p>
          <a:p>
            <a:pPr lvl="1"/>
            <a:r>
              <a:rPr lang="en-US" sz="2000" smtClean="0">
                <a:solidFill>
                  <a:schemeClr val="tx2"/>
                </a:solidFill>
              </a:rPr>
              <a:t>Requirements Management</a:t>
            </a:r>
          </a:p>
          <a:p>
            <a:pPr lvl="1"/>
            <a:r>
              <a:rPr lang="en-US" sz="2000" smtClean="0">
                <a:solidFill>
                  <a:schemeClr val="tx2"/>
                </a:solidFill>
              </a:rPr>
              <a:t>Project Planning</a:t>
            </a:r>
          </a:p>
          <a:p>
            <a:pPr lvl="1"/>
            <a:r>
              <a:rPr lang="en-US" sz="2000" smtClean="0">
                <a:solidFill>
                  <a:schemeClr val="tx2"/>
                </a:solidFill>
              </a:rPr>
              <a:t>Project Monitoring and Control</a:t>
            </a:r>
          </a:p>
          <a:p>
            <a:pPr lvl="1"/>
            <a:r>
              <a:rPr lang="en-US" sz="2000" smtClean="0">
                <a:solidFill>
                  <a:schemeClr val="tx2"/>
                </a:solidFill>
              </a:rPr>
              <a:t>Supplier Agreement Management</a:t>
            </a:r>
          </a:p>
          <a:p>
            <a:pPr lvl="1"/>
            <a:r>
              <a:rPr lang="en-US" sz="2000" smtClean="0">
                <a:solidFill>
                  <a:schemeClr val="tx2"/>
                </a:solidFill>
              </a:rPr>
              <a:t>Measurement and Analysis</a:t>
            </a:r>
          </a:p>
          <a:p>
            <a:pPr lvl="1"/>
            <a:r>
              <a:rPr lang="en-US" sz="2000" smtClean="0">
                <a:solidFill>
                  <a:schemeClr val="tx2"/>
                </a:solidFill>
              </a:rPr>
              <a:t>Process and Product Quality Assurance</a:t>
            </a:r>
          </a:p>
          <a:p>
            <a:pPr lvl="1"/>
            <a:r>
              <a:rPr lang="en-US" sz="2000" smtClean="0">
                <a:solidFill>
                  <a:schemeClr val="tx2"/>
                </a:solidFill>
              </a:rPr>
              <a:t>Configuration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696200" cy="762000"/>
          </a:xfrm>
        </p:spPr>
        <p:txBody>
          <a:bodyPr/>
          <a:lstStyle/>
          <a:p>
            <a:r>
              <a:rPr lang="en-US" sz="3200" dirty="0" smtClean="0"/>
              <a:t>Process Areas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01000" cy="44958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200" dirty="0" smtClean="0">
                <a:solidFill>
                  <a:schemeClr val="tx2"/>
                </a:solidFill>
              </a:rPr>
              <a:t>Maturity Level 3: Defined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200" dirty="0" smtClean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Requirements Development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Technical Solution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Product Integration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Verification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Validation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Organizational Process Focus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Organizational Process Definition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Organizational Training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Integrated Project Management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Risk Management</a:t>
            </a:r>
            <a:endParaRPr lang="en-US" sz="2000" b="1" dirty="0" smtClean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Decision Analysis and Resolution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696200" cy="762000"/>
          </a:xfrm>
        </p:spPr>
        <p:txBody>
          <a:bodyPr/>
          <a:lstStyle/>
          <a:p>
            <a:r>
              <a:rPr lang="en-US" sz="3200" dirty="0" smtClean="0"/>
              <a:t>Process Areas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01000" cy="4495800"/>
          </a:xfrm>
          <a:solidFill>
            <a:schemeClr val="bg1"/>
          </a:solidFill>
        </p:spPr>
        <p:txBody>
          <a:bodyPr/>
          <a:lstStyle/>
          <a:p>
            <a:r>
              <a:rPr lang="en-US" sz="2400" smtClean="0"/>
              <a:t>Maturity Level 4: Quantitatively Managed</a:t>
            </a:r>
          </a:p>
          <a:p>
            <a:pPr>
              <a:buFontTx/>
              <a:buNone/>
            </a:pPr>
            <a:endParaRPr lang="en-US" sz="2400" dirty="0" smtClean="0"/>
          </a:p>
          <a:p>
            <a:pPr lvl="1"/>
            <a:r>
              <a:rPr lang="en-US" sz="2000" dirty="0" smtClean="0"/>
              <a:t>Organizational Process Performance</a:t>
            </a:r>
          </a:p>
          <a:p>
            <a:pPr lvl="1"/>
            <a:r>
              <a:rPr lang="en-US" sz="2000" dirty="0" smtClean="0"/>
              <a:t>Quantitative Project Management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Maturity Level 5: Optimizing</a:t>
            </a:r>
          </a:p>
          <a:p>
            <a:endParaRPr lang="en-US" sz="2400" dirty="0" smtClean="0"/>
          </a:p>
          <a:p>
            <a:pPr lvl="1"/>
            <a:r>
              <a:rPr lang="en-US" sz="2000" dirty="0" smtClean="0"/>
              <a:t>Organizational Innovation and Deployment</a:t>
            </a:r>
            <a:endParaRPr lang="en-US" sz="2000" b="1" dirty="0" smtClean="0"/>
          </a:p>
          <a:p>
            <a:pPr lvl="1"/>
            <a:r>
              <a:rPr lang="en-US" sz="2000" dirty="0" smtClean="0"/>
              <a:t>Causal Analysis and Resolution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Various training courses available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Appraisal methods and Benchmarking exist for organization maturity evaluation</a:t>
            </a:r>
          </a:p>
          <a:p>
            <a:endParaRPr lang="en-US" sz="2400" dirty="0" smtClean="0"/>
          </a:p>
          <a:p>
            <a:r>
              <a:rPr lang="en-US" sz="2400" smtClean="0"/>
              <a:t>CMMI Institute Published </a:t>
            </a:r>
            <a:r>
              <a:rPr lang="en-US" sz="2400" dirty="0"/>
              <a:t>Appraisal Results </a:t>
            </a:r>
            <a:r>
              <a:rPr lang="en-US" sz="2400" dirty="0" smtClean="0"/>
              <a:t>for Organizations with CMMI Maturity Levels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sas.cmmiinstitute.com/pars/pars.aspx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696200" cy="762000"/>
          </a:xfrm>
        </p:spPr>
        <p:txBody>
          <a:bodyPr/>
          <a:lstStyle/>
          <a:p>
            <a:r>
              <a:rPr lang="en-US" sz="3200" dirty="0" smtClean="0"/>
              <a:t>Summary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sz="3600" b="1">
                <a:solidFill>
                  <a:srgbClr val="000066"/>
                </a:solidFill>
                <a:latin typeface="Arial" charset="0"/>
              </a:rPr>
              <a:t>Software Process Maturity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SzPct val="50000"/>
              <a:buFont typeface="Wingdings" pitchFamily="2" charset="2"/>
              <a:buChar char="l"/>
            </a:pPr>
            <a:r>
              <a:rPr lang="en-US" sz="1800" dirty="0">
                <a:solidFill>
                  <a:srgbClr val="000066"/>
                </a:solidFill>
                <a:latin typeface="Arial" charset="0"/>
              </a:rPr>
              <a:t>A measure of the long-term effectiveness of an organization’s software engineering practices.</a:t>
            </a:r>
          </a:p>
          <a:p>
            <a:pPr marL="342900" indent="-342900">
              <a:spcBef>
                <a:spcPct val="20000"/>
              </a:spcBef>
              <a:buSzPct val="50000"/>
              <a:buFont typeface="Wingdings" pitchFamily="2" charset="2"/>
              <a:buChar char="l"/>
            </a:pPr>
            <a:r>
              <a:rPr lang="en-US" sz="1800" dirty="0">
                <a:solidFill>
                  <a:srgbClr val="000066"/>
                </a:solidFill>
                <a:latin typeface="Arial" charset="0"/>
              </a:rPr>
              <a:t>Being rated at a certain level of maturity can be a contractual obligation for the software developer, required by the client.</a:t>
            </a:r>
          </a:p>
          <a:p>
            <a:pPr marL="342900" indent="-342900">
              <a:spcBef>
                <a:spcPct val="20000"/>
              </a:spcBef>
              <a:buSzPct val="50000"/>
              <a:buFont typeface="Wingdings" pitchFamily="2" charset="2"/>
              <a:buChar char="l"/>
            </a:pPr>
            <a:r>
              <a:rPr lang="en-US" sz="1800" dirty="0">
                <a:solidFill>
                  <a:srgbClr val="000066"/>
                </a:solidFill>
                <a:latin typeface="Arial" charset="0"/>
              </a:rPr>
              <a:t>Several approaches to describing/measuring/promoting process maturity:</a:t>
            </a:r>
          </a:p>
          <a:p>
            <a:pPr marL="742950" lvl="1" indent="-285750">
              <a:spcBef>
                <a:spcPct val="20000"/>
              </a:spcBef>
              <a:buSzPct val="50000"/>
              <a:buFont typeface="Wingdings" pitchFamily="2" charset="2"/>
              <a:buChar char="¡"/>
            </a:pPr>
            <a:r>
              <a:rPr lang="en-US" sz="1800" dirty="0">
                <a:solidFill>
                  <a:srgbClr val="000066"/>
                </a:solidFill>
                <a:latin typeface="Arial" charset="0"/>
              </a:rPr>
              <a:t>Capability Maturity Model (CMM) - SEI</a:t>
            </a:r>
          </a:p>
          <a:p>
            <a:pPr marL="742950" lvl="1" indent="-285750">
              <a:spcBef>
                <a:spcPct val="20000"/>
              </a:spcBef>
              <a:buSzPct val="50000"/>
              <a:buFont typeface="Wingdings" pitchFamily="2" charset="2"/>
              <a:buChar char="¡"/>
            </a:pPr>
            <a:r>
              <a:rPr lang="en-US" sz="1800" dirty="0">
                <a:solidFill>
                  <a:srgbClr val="000066"/>
                </a:solidFill>
                <a:latin typeface="Arial" charset="0"/>
              </a:rPr>
              <a:t>Baseline Practices Guide - ISO/IEC</a:t>
            </a:r>
          </a:p>
          <a:p>
            <a:pPr marL="742950" lvl="1" indent="-285750">
              <a:spcBef>
                <a:spcPct val="20000"/>
              </a:spcBef>
              <a:buSzPct val="50000"/>
              <a:buFont typeface="Wingdings" pitchFamily="2" charset="2"/>
              <a:buChar char="¡"/>
            </a:pPr>
            <a:r>
              <a:rPr lang="en-US" sz="1800" dirty="0">
                <a:solidFill>
                  <a:srgbClr val="000066"/>
                </a:solidFill>
                <a:latin typeface="Arial" charset="0"/>
              </a:rPr>
              <a:t>Trillium - Northern Telecom/BNR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Capability Maturity Model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1800" smtClean="0"/>
              <a:t>Began in 1986 as the SEI and MITRE responded to the DoD’s demands for better software.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First brief description released in 1987 by Watts Humphrey.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Formally evolved into the CMM, authored by Mark Paulk in 1992.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Principle ideas: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Describes the key elements of an effective software process.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Describes an evolutionary improvement path from an ad hoc, immature process to a disciplined, mature process.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The CMM is composed of five </a:t>
            </a:r>
            <a:r>
              <a:rPr lang="en-US" sz="1600" i="1" smtClean="0"/>
              <a:t>maturity levels</a:t>
            </a:r>
            <a:r>
              <a:rPr lang="en-US" sz="1600" smtClean="0"/>
              <a:t>; all but the first (Level 1) are, in turn, composed of </a:t>
            </a:r>
            <a:r>
              <a:rPr lang="en-US" sz="1600" i="1" smtClean="0"/>
              <a:t>key process areas</a:t>
            </a:r>
            <a:r>
              <a:rPr lang="en-US" sz="1600" smtClean="0"/>
              <a:t> (KPA). Each KPA is organized into five sections called </a:t>
            </a:r>
            <a:r>
              <a:rPr lang="en-US" sz="1600" i="1" smtClean="0"/>
              <a:t>common features</a:t>
            </a:r>
            <a:r>
              <a:rPr lang="en-US" sz="1600" smtClean="0"/>
              <a:t> which specify </a:t>
            </a:r>
            <a:r>
              <a:rPr lang="en-US" sz="1600" i="1" smtClean="0"/>
              <a:t>key practices</a:t>
            </a:r>
            <a:r>
              <a:rPr lang="en-US" sz="1600" smtClean="0"/>
              <a:t>. The key practices, when collectively addressed, accomplish the goals of the given KPA.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An organization is graded according to the presence of key practices that support KPAs.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sz="3600" b="1">
                <a:solidFill>
                  <a:srgbClr val="000066"/>
                </a:solidFill>
                <a:latin typeface="Arial" charset="0"/>
              </a:rPr>
              <a:t>CMM Maturity Levels and KPAs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92150" y="4883150"/>
            <a:ext cx="10541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Initial</a:t>
            </a:r>
            <a:endParaRPr lang="en-US" sz="1400">
              <a:solidFill>
                <a:srgbClr val="000066"/>
              </a:solidFill>
              <a:latin typeface="Arial" charset="0"/>
            </a:endParaRPr>
          </a:p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(Level 1)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377950" y="4044950"/>
            <a:ext cx="10541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Repeatable</a:t>
            </a:r>
            <a:endParaRPr lang="en-US" sz="1400">
              <a:solidFill>
                <a:srgbClr val="000066"/>
              </a:solidFill>
              <a:latin typeface="Arial" charset="0"/>
            </a:endParaRPr>
          </a:p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(Level 2)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987550" y="3206750"/>
            <a:ext cx="10541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Defined</a:t>
            </a:r>
            <a:endParaRPr lang="en-US" sz="1400">
              <a:solidFill>
                <a:srgbClr val="000066"/>
              </a:solidFill>
              <a:latin typeface="Arial" charset="0"/>
            </a:endParaRPr>
          </a:p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(Level 3)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597150" y="2444750"/>
            <a:ext cx="10541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Managed</a:t>
            </a:r>
            <a:endParaRPr lang="en-US" sz="1400">
              <a:solidFill>
                <a:srgbClr val="000066"/>
              </a:solidFill>
              <a:latin typeface="Arial" charset="0"/>
            </a:endParaRPr>
          </a:p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(Level 4)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3282950" y="1682750"/>
            <a:ext cx="1054100" cy="59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400" b="1">
                <a:solidFill>
                  <a:srgbClr val="000066"/>
                </a:solidFill>
                <a:latin typeface="Arial" charset="0"/>
              </a:rPr>
              <a:t>Optimizing</a:t>
            </a:r>
            <a:endParaRPr lang="en-US" sz="1400">
              <a:solidFill>
                <a:srgbClr val="000066"/>
              </a:solidFill>
              <a:latin typeface="Arial" charset="0"/>
            </a:endParaRPr>
          </a:p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Arial" charset="0"/>
              </a:rPr>
              <a:t>(Level 5)</a:t>
            </a:r>
          </a:p>
        </p:txBody>
      </p:sp>
      <p:sp>
        <p:nvSpPr>
          <p:cNvPr id="5128" name="Arc 8"/>
          <p:cNvSpPr>
            <a:spLocks/>
          </p:cNvSpPr>
          <p:nvPr/>
        </p:nvSpPr>
        <p:spPr bwMode="auto">
          <a:xfrm>
            <a:off x="992188" y="4268788"/>
            <a:ext cx="381000" cy="6096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705"/>
                  <a:pt x="9615" y="49"/>
                  <a:pt x="21510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05"/>
                  <a:pt x="9615" y="49"/>
                  <a:pt x="21510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rgbClr val="FF66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Arc 9"/>
          <p:cNvSpPr>
            <a:spLocks/>
          </p:cNvSpPr>
          <p:nvPr/>
        </p:nvSpPr>
        <p:spPr bwMode="auto">
          <a:xfrm>
            <a:off x="1601788" y="3430588"/>
            <a:ext cx="381000" cy="6096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705"/>
                  <a:pt x="9615" y="49"/>
                  <a:pt x="21510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05"/>
                  <a:pt x="9615" y="49"/>
                  <a:pt x="21510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rgbClr val="FF66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Arc 10"/>
          <p:cNvSpPr>
            <a:spLocks/>
          </p:cNvSpPr>
          <p:nvPr/>
        </p:nvSpPr>
        <p:spPr bwMode="auto">
          <a:xfrm>
            <a:off x="2211388" y="2592388"/>
            <a:ext cx="381000" cy="6096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705"/>
                  <a:pt x="9615" y="49"/>
                  <a:pt x="21510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05"/>
                  <a:pt x="9615" y="49"/>
                  <a:pt x="21510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rgbClr val="FF66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Arc 11"/>
          <p:cNvSpPr>
            <a:spLocks/>
          </p:cNvSpPr>
          <p:nvPr/>
        </p:nvSpPr>
        <p:spPr bwMode="auto">
          <a:xfrm>
            <a:off x="2897188" y="1830388"/>
            <a:ext cx="381000" cy="6096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705"/>
                  <a:pt x="9615" y="49"/>
                  <a:pt x="21510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05"/>
                  <a:pt x="9615" y="49"/>
                  <a:pt x="21510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rgbClr val="FF66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212725" y="4237038"/>
            <a:ext cx="915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>
                <a:solidFill>
                  <a:srgbClr val="000066"/>
                </a:solidFill>
                <a:latin typeface="Arial" charset="0"/>
              </a:rPr>
              <a:t>Disciplined</a:t>
            </a:r>
          </a:p>
          <a:p>
            <a:r>
              <a:rPr lang="en-US" sz="1200">
                <a:solidFill>
                  <a:srgbClr val="000066"/>
                </a:solidFill>
                <a:latin typeface="Arial" charset="0"/>
              </a:rPr>
              <a:t>process</a:t>
            </a:r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822325" y="3246438"/>
            <a:ext cx="868363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>
                <a:solidFill>
                  <a:srgbClr val="000066"/>
                </a:solidFill>
                <a:latin typeface="Arial" charset="0"/>
              </a:rPr>
              <a:t>Standard,</a:t>
            </a:r>
          </a:p>
          <a:p>
            <a:r>
              <a:rPr lang="en-US" sz="1200">
                <a:solidFill>
                  <a:srgbClr val="000066"/>
                </a:solidFill>
                <a:latin typeface="Arial" charset="0"/>
              </a:rPr>
              <a:t>consistent</a:t>
            </a:r>
          </a:p>
          <a:p>
            <a:r>
              <a:rPr lang="en-US" sz="1200">
                <a:solidFill>
                  <a:srgbClr val="000066"/>
                </a:solidFill>
                <a:latin typeface="Arial" charset="0"/>
              </a:rPr>
              <a:t>process</a:t>
            </a:r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1508125" y="2408238"/>
            <a:ext cx="942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>
                <a:solidFill>
                  <a:srgbClr val="000066"/>
                </a:solidFill>
                <a:latin typeface="Arial" charset="0"/>
              </a:rPr>
              <a:t>Predictable</a:t>
            </a:r>
          </a:p>
          <a:p>
            <a:r>
              <a:rPr lang="en-US" sz="1200">
                <a:solidFill>
                  <a:srgbClr val="000066"/>
                </a:solidFill>
                <a:latin typeface="Arial" charset="0"/>
              </a:rPr>
              <a:t>process</a:t>
            </a:r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2041525" y="1570038"/>
            <a:ext cx="106045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>
                <a:solidFill>
                  <a:srgbClr val="000066"/>
                </a:solidFill>
                <a:latin typeface="Arial" charset="0"/>
              </a:rPr>
              <a:t>Continuously</a:t>
            </a:r>
          </a:p>
          <a:p>
            <a:r>
              <a:rPr lang="en-US" sz="1200">
                <a:solidFill>
                  <a:srgbClr val="000066"/>
                </a:solidFill>
                <a:latin typeface="Arial" charset="0"/>
              </a:rPr>
              <a:t>improving</a:t>
            </a:r>
          </a:p>
          <a:p>
            <a:r>
              <a:rPr lang="en-US" sz="1200">
                <a:solidFill>
                  <a:srgbClr val="000066"/>
                </a:solidFill>
                <a:latin typeface="Arial" charset="0"/>
              </a:rPr>
              <a:t>process</a:t>
            </a: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6092825" y="5087938"/>
            <a:ext cx="28654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sz="1200">
                <a:solidFill>
                  <a:srgbClr val="000066"/>
                </a:solidFill>
                <a:latin typeface="Arial" charset="0"/>
              </a:rPr>
              <a:t>Software configuration management</a:t>
            </a:r>
          </a:p>
          <a:p>
            <a:pPr>
              <a:buFontTx/>
              <a:buChar char="•"/>
            </a:pPr>
            <a:r>
              <a:rPr lang="en-US" sz="1200">
                <a:solidFill>
                  <a:srgbClr val="000066"/>
                </a:solidFill>
                <a:latin typeface="Arial" charset="0"/>
              </a:rPr>
              <a:t>Software quality assurance</a:t>
            </a:r>
          </a:p>
          <a:p>
            <a:pPr>
              <a:buFontTx/>
              <a:buChar char="•"/>
            </a:pPr>
            <a:r>
              <a:rPr lang="en-US" sz="1200">
                <a:solidFill>
                  <a:srgbClr val="000066"/>
                </a:solidFill>
                <a:latin typeface="Arial" charset="0"/>
              </a:rPr>
              <a:t>Software subcontract management</a:t>
            </a:r>
          </a:p>
          <a:p>
            <a:pPr>
              <a:buFontTx/>
              <a:buChar char="•"/>
            </a:pPr>
            <a:r>
              <a:rPr lang="en-US" sz="1200">
                <a:solidFill>
                  <a:srgbClr val="000066"/>
                </a:solidFill>
                <a:latin typeface="Arial" charset="0"/>
              </a:rPr>
              <a:t>Software project tracking and oversight</a:t>
            </a:r>
          </a:p>
          <a:p>
            <a:pPr>
              <a:buFontTx/>
              <a:buChar char="•"/>
            </a:pPr>
            <a:r>
              <a:rPr lang="en-US" sz="1200">
                <a:solidFill>
                  <a:srgbClr val="000066"/>
                </a:solidFill>
                <a:latin typeface="Arial" charset="0"/>
              </a:rPr>
              <a:t>Software project planning</a:t>
            </a:r>
          </a:p>
          <a:p>
            <a:pPr>
              <a:buFontTx/>
              <a:buChar char="•"/>
            </a:pPr>
            <a:r>
              <a:rPr lang="en-US" sz="1200">
                <a:solidFill>
                  <a:srgbClr val="000066"/>
                </a:solidFill>
                <a:latin typeface="Arial" charset="0"/>
              </a:rPr>
              <a:t>Requirements management</a:t>
            </a:r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6080125" y="3322638"/>
            <a:ext cx="2468563" cy="137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sz="1200">
                <a:solidFill>
                  <a:srgbClr val="000066"/>
                </a:solidFill>
                <a:latin typeface="Arial" charset="0"/>
              </a:rPr>
              <a:t>Peer reviews</a:t>
            </a:r>
          </a:p>
          <a:p>
            <a:pPr>
              <a:buFontTx/>
              <a:buChar char="•"/>
            </a:pPr>
            <a:r>
              <a:rPr lang="en-US" sz="1200">
                <a:solidFill>
                  <a:srgbClr val="000066"/>
                </a:solidFill>
                <a:latin typeface="Arial" charset="0"/>
              </a:rPr>
              <a:t>Intergroup coordination</a:t>
            </a:r>
          </a:p>
          <a:p>
            <a:pPr>
              <a:buFontTx/>
              <a:buChar char="•"/>
            </a:pPr>
            <a:r>
              <a:rPr lang="en-US" sz="1200">
                <a:solidFill>
                  <a:srgbClr val="000066"/>
                </a:solidFill>
                <a:latin typeface="Arial" charset="0"/>
              </a:rPr>
              <a:t>Software product engineering</a:t>
            </a:r>
          </a:p>
          <a:p>
            <a:pPr>
              <a:buFontTx/>
              <a:buChar char="•"/>
            </a:pPr>
            <a:r>
              <a:rPr lang="en-US" sz="1200">
                <a:solidFill>
                  <a:srgbClr val="000066"/>
                </a:solidFill>
                <a:latin typeface="Arial" charset="0"/>
              </a:rPr>
              <a:t>Integrated software management</a:t>
            </a:r>
          </a:p>
          <a:p>
            <a:pPr>
              <a:buFontTx/>
              <a:buChar char="•"/>
            </a:pPr>
            <a:r>
              <a:rPr lang="en-US" sz="1200">
                <a:solidFill>
                  <a:srgbClr val="000066"/>
                </a:solidFill>
                <a:latin typeface="Arial" charset="0"/>
              </a:rPr>
              <a:t>Training program</a:t>
            </a:r>
          </a:p>
          <a:p>
            <a:pPr>
              <a:buFontTx/>
              <a:buChar char="•"/>
            </a:pPr>
            <a:r>
              <a:rPr lang="en-US" sz="1200">
                <a:solidFill>
                  <a:srgbClr val="000066"/>
                </a:solidFill>
                <a:latin typeface="Arial" charset="0"/>
              </a:rPr>
              <a:t>Organization process definition</a:t>
            </a:r>
          </a:p>
          <a:p>
            <a:pPr>
              <a:buFontTx/>
              <a:buChar char="•"/>
            </a:pPr>
            <a:r>
              <a:rPr lang="en-US" sz="1200">
                <a:solidFill>
                  <a:srgbClr val="000066"/>
                </a:solidFill>
                <a:latin typeface="Arial" charset="0"/>
              </a:rPr>
              <a:t>Organization process focus</a:t>
            </a:r>
          </a:p>
        </p:txBody>
      </p:sp>
      <p:sp>
        <p:nvSpPr>
          <p:cNvPr id="5138" name="Rectangle 18"/>
          <p:cNvSpPr>
            <a:spLocks noChangeArrowheads="1"/>
          </p:cNvSpPr>
          <p:nvPr/>
        </p:nvSpPr>
        <p:spPr bwMode="auto">
          <a:xfrm>
            <a:off x="6080125" y="2560638"/>
            <a:ext cx="255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sz="1200">
                <a:solidFill>
                  <a:srgbClr val="000066"/>
                </a:solidFill>
                <a:latin typeface="Arial" charset="0"/>
              </a:rPr>
              <a:t>Software quality management</a:t>
            </a:r>
          </a:p>
          <a:p>
            <a:pPr>
              <a:buFontTx/>
              <a:buChar char="•"/>
            </a:pPr>
            <a:r>
              <a:rPr lang="en-US" sz="1200">
                <a:solidFill>
                  <a:srgbClr val="000066"/>
                </a:solidFill>
                <a:latin typeface="Arial" charset="0"/>
              </a:rPr>
              <a:t>Quantitative process management</a:t>
            </a:r>
          </a:p>
        </p:txBody>
      </p:sp>
      <p:sp>
        <p:nvSpPr>
          <p:cNvPr id="5139" name="Rectangle 19"/>
          <p:cNvSpPr>
            <a:spLocks noChangeArrowheads="1"/>
          </p:cNvSpPr>
          <p:nvPr/>
        </p:nvSpPr>
        <p:spPr bwMode="auto">
          <a:xfrm>
            <a:off x="6080125" y="1722438"/>
            <a:ext cx="2490788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sz="1200">
                <a:solidFill>
                  <a:srgbClr val="000066"/>
                </a:solidFill>
                <a:latin typeface="Arial" charset="0"/>
              </a:rPr>
              <a:t>Process change management</a:t>
            </a:r>
          </a:p>
          <a:p>
            <a:pPr>
              <a:buFontTx/>
              <a:buChar char="•"/>
            </a:pPr>
            <a:r>
              <a:rPr lang="en-US" sz="1200">
                <a:solidFill>
                  <a:srgbClr val="000066"/>
                </a:solidFill>
                <a:latin typeface="Arial" charset="0"/>
              </a:rPr>
              <a:t>Technology change management</a:t>
            </a:r>
          </a:p>
          <a:p>
            <a:pPr>
              <a:buFontTx/>
              <a:buChar char="•"/>
            </a:pPr>
            <a:r>
              <a:rPr lang="en-US" sz="1200">
                <a:solidFill>
                  <a:srgbClr val="000066"/>
                </a:solidFill>
                <a:latin typeface="Arial" charset="0"/>
              </a:rPr>
              <a:t>Defect prevention</a:t>
            </a:r>
          </a:p>
        </p:txBody>
      </p:sp>
      <p:sp>
        <p:nvSpPr>
          <p:cNvPr id="5140" name="Line 20"/>
          <p:cNvSpPr>
            <a:spLocks noChangeShapeType="1"/>
          </p:cNvSpPr>
          <p:nvPr/>
        </p:nvSpPr>
        <p:spPr bwMode="auto">
          <a:xfrm>
            <a:off x="4495800" y="1905000"/>
            <a:ext cx="16002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Line 21"/>
          <p:cNvSpPr>
            <a:spLocks noChangeShapeType="1"/>
          </p:cNvSpPr>
          <p:nvPr/>
        </p:nvSpPr>
        <p:spPr bwMode="auto">
          <a:xfrm>
            <a:off x="3810000" y="2743200"/>
            <a:ext cx="2209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2" name="Line 22"/>
          <p:cNvSpPr>
            <a:spLocks noChangeShapeType="1"/>
          </p:cNvSpPr>
          <p:nvPr/>
        </p:nvSpPr>
        <p:spPr bwMode="auto">
          <a:xfrm>
            <a:off x="3200400" y="3505200"/>
            <a:ext cx="28194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3" name="Line 23"/>
          <p:cNvSpPr>
            <a:spLocks noChangeShapeType="1"/>
          </p:cNvSpPr>
          <p:nvPr/>
        </p:nvSpPr>
        <p:spPr bwMode="auto">
          <a:xfrm>
            <a:off x="2590800" y="4343400"/>
            <a:ext cx="3429000" cy="838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4" name="Rectangle 24"/>
          <p:cNvSpPr>
            <a:spLocks noChangeArrowheads="1"/>
          </p:cNvSpPr>
          <p:nvPr/>
        </p:nvSpPr>
        <p:spPr bwMode="auto">
          <a:xfrm>
            <a:off x="1752600" y="6248400"/>
            <a:ext cx="23129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800">
                <a:solidFill>
                  <a:srgbClr val="000066"/>
                </a:solidFill>
                <a:latin typeface="Arial" charset="0"/>
              </a:rPr>
              <a:t>[Adapted from Technical Report SEI-93-TR-24]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smtClean="0"/>
              <a:t>Characteristics of Immaturity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Software process improvised during the course of a project.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Even if process is specified, it is not rigorously followed or enforced.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Reactionary, focus on solving immediate crises.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Hard deadlines often mean a compromise in functionality and/or quality.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No objective basis for judging product quality or for solving process problems.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Quality is difficult if not impossible to predict.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Characteristics of Maturity</a:t>
            </a:r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Able to manage software development and maintenance organization/project wide.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There is a prescribed, mandated, and enforced process.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Process is consistent with the way that work actually gets done.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Process is updated and improved as necessary.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Roles and responsibilities within the process are clear.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Quality is measured and monitored, and an objective basis for judgment exists.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The necessary infrastructure for supporting the process exists.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Workers see the value in the process.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mtClean="0"/>
              <a:t>A Survey of High Maturity Organizations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smtClean="0"/>
              <a:t>No organization type or structure seems to be correlated with maturity.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Most have multiple quality improvement initiatives.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Typically use incremental or evolutionary process models.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Most measure customer/user satisfaction and have meaningful interaction with them.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Most use cost models (functionality, schedule =&gt; cost)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Typically incorporate risk management into their process.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Typically have an independent SQA group and embed SQA into the process.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Typically use Internet/intranet to deploy process assets.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Most use a consistent, though not formal, process notation.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Most have required training in “people issues” - interpersonal skills, team building.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Typically use both inspections and walkthroughs</a:t>
            </a:r>
          </a:p>
          <a:p>
            <a:pPr>
              <a:lnSpc>
                <a:spcPct val="90000"/>
              </a:lnSpc>
            </a:pPr>
            <a:endParaRPr lang="en-US" sz="1800" smtClean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505200" y="6248400"/>
            <a:ext cx="55340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800">
                <a:solidFill>
                  <a:srgbClr val="000066"/>
                </a:solidFill>
                <a:latin typeface="Arial" charset="0"/>
              </a:rPr>
              <a:t>[From “Practices of High Maturity Organizations: The 1999 Survey” by Paulk, Goldenson, and White, December 1999.]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Greater Maturity Can Bear Fruit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SE division of Hughes aircraft spent @$500K over a three year period for assessment and improvement programs. By the end of the three year period, assessed at CMM Level 3. Estimated savings of @$2M annually as a result (less overtime, less rework, greater productivity, etc.)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Equipment Division of Raytheon rise to CMM Level 3, at an estimated cost of @$580K resulted in 2-fold increase in productivity along with savings of @$15.8M in rework costs.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Motorola GED (CMM Level 4) documented significant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reduction in cycle time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reduction in defect rates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increase in productivity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8077200" cy="609600"/>
          </a:xfrm>
        </p:spPr>
        <p:txBody>
          <a:bodyPr/>
          <a:lstStyle/>
          <a:p>
            <a:r>
              <a:rPr lang="en-US" b="0" dirty="0" smtClean="0">
                <a:latin typeface="Arial Black" pitchFamily="34" charset="0"/>
              </a:rPr>
              <a:t>Capability Maturity Model Integration - </a:t>
            </a:r>
            <a:r>
              <a:rPr lang="en-US" dirty="0" smtClean="0"/>
              <a:t>CMMI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9248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/>
              <a:t>So far CMM – for software (SW-CMM)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Issues in a system --&gt;  more than software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e.g. system engineering, electronics, manufacturing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Many CMMI models – different emphasis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Based on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Capability Maturity Model for Software (SW-CMM)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System Engineering Capability Model (SECM)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Integrated Product Development Capability Maturity Model (IPD-CMM)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>
                <a:hlinkClick r:id="rId2"/>
              </a:rPr>
              <a:t>http://www.sei.cmu.edu/cmmi</a:t>
            </a:r>
            <a:endParaRPr lang="en-US" sz="2000" dirty="0" smtClean="0"/>
          </a:p>
          <a:p>
            <a:pPr marL="0" indent="0">
              <a:lnSpc>
                <a:spcPct val="80000"/>
              </a:lnSpc>
              <a:buNone/>
            </a:pPr>
            <a:endParaRPr lang="en-US" sz="2000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_Introduction_To_Software_Engineering">
  <a:themeElements>
    <a:clrScheme name="01_Introduction_To_Software_Engineeri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01_Introduction_To_Software_Engineer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01_Introduction_To_Software_Eng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Introduction_To_Software_Engineering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_Introduction_To_Software_Engineer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C:\hendrix\comp6710\notes\01_Introduction_To_Software_Engineering.ppt</Template>
  <TotalTime>664</TotalTime>
  <Words>1007</Words>
  <Application>Microsoft Macintosh PowerPoint</Application>
  <PresentationFormat>On-screen Show (4:3)</PresentationFormat>
  <Paragraphs>173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 Black</vt:lpstr>
      <vt:lpstr>Times New Roman</vt:lpstr>
      <vt:lpstr>Verdana</vt:lpstr>
      <vt:lpstr>Wingdings</vt:lpstr>
      <vt:lpstr>Arial</vt:lpstr>
      <vt:lpstr>01_Introduction_To_Software_Engineering</vt:lpstr>
      <vt:lpstr>Course Notes Set 3: Software Process Maturity</vt:lpstr>
      <vt:lpstr>PowerPoint Presentation</vt:lpstr>
      <vt:lpstr>Capability Maturity Model</vt:lpstr>
      <vt:lpstr>PowerPoint Presentation</vt:lpstr>
      <vt:lpstr>Characteristics of Immaturity</vt:lpstr>
      <vt:lpstr>Characteristics of Maturity</vt:lpstr>
      <vt:lpstr>A Survey of High Maturity Organizations</vt:lpstr>
      <vt:lpstr>Greater Maturity Can Bear Fruit</vt:lpstr>
      <vt:lpstr>Capability Maturity Model Integration - CMMI </vt:lpstr>
      <vt:lpstr>Improvement over SW-CMM</vt:lpstr>
      <vt:lpstr>Why CMMI?</vt:lpstr>
      <vt:lpstr>Maturity Levels</vt:lpstr>
      <vt:lpstr>PowerPoint Presentation</vt:lpstr>
      <vt:lpstr>Process Areas</vt:lpstr>
      <vt:lpstr>Process Areas</vt:lpstr>
      <vt:lpstr>Process Areas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Capability Maturity Model</dc:title>
  <dc:creator>Engineering Network Services</dc:creator>
  <cp:lastModifiedBy>Microsoft Office User</cp:lastModifiedBy>
  <cp:revision>31</cp:revision>
  <cp:lastPrinted>2000-01-12T16:58:38Z</cp:lastPrinted>
  <dcterms:created xsi:type="dcterms:W3CDTF">1995-06-17T23:31:02Z</dcterms:created>
  <dcterms:modified xsi:type="dcterms:W3CDTF">2016-01-19T00:35:13Z</dcterms:modified>
</cp:coreProperties>
</file>