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embedTrueTypeFonts="1" saveSubsetFonts="1">
  <p:sldMasterIdLst>
    <p:sldMasterId id="2147483649" r:id="rId1"/>
  </p:sldMasterIdLst>
  <p:notesMasterIdLst>
    <p:notesMasterId r:id="rId46"/>
  </p:notesMasterIdLst>
  <p:handoutMasterIdLst>
    <p:handoutMasterId r:id="rId47"/>
  </p:handoutMasterIdLst>
  <p:sldIdLst>
    <p:sldId id="302" r:id="rId2"/>
    <p:sldId id="362" r:id="rId3"/>
    <p:sldId id="364" r:id="rId4"/>
    <p:sldId id="380" r:id="rId5"/>
    <p:sldId id="520" r:id="rId6"/>
    <p:sldId id="521" r:id="rId7"/>
    <p:sldId id="522" r:id="rId8"/>
    <p:sldId id="523" r:id="rId9"/>
    <p:sldId id="524" r:id="rId10"/>
    <p:sldId id="525" r:id="rId11"/>
    <p:sldId id="526" r:id="rId12"/>
    <p:sldId id="527" r:id="rId13"/>
    <p:sldId id="528" r:id="rId14"/>
    <p:sldId id="529" r:id="rId15"/>
    <p:sldId id="530" r:id="rId16"/>
    <p:sldId id="531" r:id="rId17"/>
    <p:sldId id="532" r:id="rId18"/>
    <p:sldId id="533" r:id="rId19"/>
    <p:sldId id="534" r:id="rId20"/>
    <p:sldId id="535" r:id="rId21"/>
    <p:sldId id="536" r:id="rId22"/>
    <p:sldId id="537" r:id="rId23"/>
    <p:sldId id="538" r:id="rId24"/>
    <p:sldId id="539" r:id="rId25"/>
    <p:sldId id="540" r:id="rId26"/>
    <p:sldId id="541" r:id="rId27"/>
    <p:sldId id="542" r:id="rId28"/>
    <p:sldId id="543" r:id="rId29"/>
    <p:sldId id="544" r:id="rId30"/>
    <p:sldId id="545" r:id="rId31"/>
    <p:sldId id="546" r:id="rId32"/>
    <p:sldId id="547" r:id="rId33"/>
    <p:sldId id="548" r:id="rId34"/>
    <p:sldId id="549" r:id="rId35"/>
    <p:sldId id="550" r:id="rId36"/>
    <p:sldId id="551" r:id="rId37"/>
    <p:sldId id="552" r:id="rId38"/>
    <p:sldId id="553" r:id="rId39"/>
    <p:sldId id="554" r:id="rId40"/>
    <p:sldId id="555" r:id="rId41"/>
    <p:sldId id="556" r:id="rId42"/>
    <p:sldId id="557" r:id="rId43"/>
    <p:sldId id="558" r:id="rId44"/>
    <p:sldId id="516" r:id="rId45"/>
  </p:sldIdLst>
  <p:sldSz cx="9144000" cy="6858000" type="screen4x3"/>
  <p:notesSz cx="6858000" cy="9144000"/>
  <p:embeddedFontLst>
    <p:embeddedFont>
      <p:font typeface="Arial Narrow" panose="020B0606020202030204" pitchFamily="34" charset="0"/>
      <p:regular r:id="rId48"/>
      <p:bold r:id="rId49"/>
      <p:italic r:id="rId50"/>
      <p:boldItalic r:id="rId51"/>
    </p:embeddedFont>
    <p:embeddedFont>
      <p:font typeface="Arial Black" panose="020B0A04020102020204" pitchFamily="34" charset="0"/>
      <p:bold r:id="rId52"/>
    </p:embeddedFont>
    <p:embeddedFont>
      <p:font typeface="Verdana" panose="020B0604030504040204" pitchFamily="34" charset="0"/>
      <p:regular r:id="rId53"/>
      <p:bold r:id="rId54"/>
      <p:italic r:id="rId55"/>
      <p:boldItalic r:id="rId56"/>
    </p:embeddedFont>
  </p:embeddedFontLst>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66"/>
    <a:srgbClr val="000099"/>
    <a:srgbClr val="FF6600"/>
    <a:srgbClr val="777777"/>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79957" autoAdjust="0"/>
  </p:normalViewPr>
  <p:slideViewPr>
    <p:cSldViewPr snapToGrid="0">
      <p:cViewPr>
        <p:scale>
          <a:sx n="50" d="100"/>
          <a:sy n="50" d="100"/>
        </p:scale>
        <p:origin x="-989" y="-8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40050" cy="444500"/>
          </a:xfrm>
          <a:prstGeom prst="rect">
            <a:avLst/>
          </a:prstGeom>
          <a:noFill/>
          <a:ln w="9525">
            <a:noFill/>
            <a:miter lim="800000"/>
            <a:headEnd/>
            <a:tailEnd/>
          </a:ln>
          <a:effectLst/>
        </p:spPr>
        <p:txBody>
          <a:bodyPr vert="horz" wrap="square" lIns="90004" tIns="45002" rIns="90004" bIns="45002" numCol="1" anchor="t" anchorCtr="0" compatLnSpc="1">
            <a:prstTxWarp prst="textNoShape">
              <a:avLst/>
            </a:prstTxWarp>
          </a:bodyPr>
          <a:lstStyle>
            <a:lvl1pPr algn="l" defTabSz="900113">
              <a:defRPr sz="1200">
                <a:latin typeface="Times New Roman" pitchFamily="18" charset="0"/>
              </a:defRPr>
            </a:lvl1pPr>
          </a:lstStyle>
          <a:p>
            <a:pPr>
              <a:defRPr/>
            </a:pPr>
            <a:endParaRPr lang="en-US"/>
          </a:p>
        </p:txBody>
      </p:sp>
      <p:sp>
        <p:nvSpPr>
          <p:cNvPr id="25603" name="Rectangle 3"/>
          <p:cNvSpPr>
            <a:spLocks noGrp="1" noChangeArrowheads="1"/>
          </p:cNvSpPr>
          <p:nvPr>
            <p:ph type="dt" sz="quarter" idx="1"/>
          </p:nvPr>
        </p:nvSpPr>
        <p:spPr bwMode="auto">
          <a:xfrm>
            <a:off x="3917950" y="0"/>
            <a:ext cx="2940050" cy="444500"/>
          </a:xfrm>
          <a:prstGeom prst="rect">
            <a:avLst/>
          </a:prstGeom>
          <a:noFill/>
          <a:ln w="9525">
            <a:noFill/>
            <a:miter lim="800000"/>
            <a:headEnd/>
            <a:tailEnd/>
          </a:ln>
          <a:effectLst/>
        </p:spPr>
        <p:txBody>
          <a:bodyPr vert="horz" wrap="square" lIns="90004" tIns="45002" rIns="90004" bIns="45002" numCol="1" anchor="t" anchorCtr="0" compatLnSpc="1">
            <a:prstTxWarp prst="textNoShape">
              <a:avLst/>
            </a:prstTxWarp>
          </a:bodyPr>
          <a:lstStyle>
            <a:lvl1pPr algn="r" defTabSz="900113">
              <a:defRPr sz="1200">
                <a:latin typeface="Times New Roman" pitchFamily="18" charset="0"/>
              </a:defRPr>
            </a:lvl1pPr>
          </a:lstStyle>
          <a:p>
            <a:pPr>
              <a:defRPr/>
            </a:pPr>
            <a:endParaRPr lang="en-US"/>
          </a:p>
        </p:txBody>
      </p:sp>
      <p:sp>
        <p:nvSpPr>
          <p:cNvPr id="25604" name="Rectangle 4"/>
          <p:cNvSpPr>
            <a:spLocks noGrp="1" noChangeArrowheads="1"/>
          </p:cNvSpPr>
          <p:nvPr>
            <p:ph type="ftr" sz="quarter" idx="2"/>
          </p:nvPr>
        </p:nvSpPr>
        <p:spPr bwMode="auto">
          <a:xfrm>
            <a:off x="0" y="8675688"/>
            <a:ext cx="2940050" cy="444500"/>
          </a:xfrm>
          <a:prstGeom prst="rect">
            <a:avLst/>
          </a:prstGeom>
          <a:noFill/>
          <a:ln w="9525">
            <a:noFill/>
            <a:miter lim="800000"/>
            <a:headEnd/>
            <a:tailEnd/>
          </a:ln>
          <a:effectLst/>
        </p:spPr>
        <p:txBody>
          <a:bodyPr vert="horz" wrap="square" lIns="90004" tIns="45002" rIns="90004" bIns="45002" numCol="1" anchor="b" anchorCtr="0" compatLnSpc="1">
            <a:prstTxWarp prst="textNoShape">
              <a:avLst/>
            </a:prstTxWarp>
          </a:bodyPr>
          <a:lstStyle>
            <a:lvl1pPr algn="l" defTabSz="900113">
              <a:defRPr sz="1200">
                <a:latin typeface="Times New Roman" pitchFamily="18" charset="0"/>
              </a:defRPr>
            </a:lvl1pPr>
          </a:lstStyle>
          <a:p>
            <a:pPr>
              <a:defRPr/>
            </a:pPr>
            <a:endParaRPr lang="en-US"/>
          </a:p>
        </p:txBody>
      </p:sp>
      <p:sp>
        <p:nvSpPr>
          <p:cNvPr id="25605" name="Rectangle 5"/>
          <p:cNvSpPr>
            <a:spLocks noGrp="1" noChangeArrowheads="1"/>
          </p:cNvSpPr>
          <p:nvPr>
            <p:ph type="sldNum" sz="quarter" idx="3"/>
          </p:nvPr>
        </p:nvSpPr>
        <p:spPr bwMode="auto">
          <a:xfrm>
            <a:off x="3917950" y="8675688"/>
            <a:ext cx="2940050" cy="444500"/>
          </a:xfrm>
          <a:prstGeom prst="rect">
            <a:avLst/>
          </a:prstGeom>
          <a:noFill/>
          <a:ln w="9525">
            <a:noFill/>
            <a:miter lim="800000"/>
            <a:headEnd/>
            <a:tailEnd/>
          </a:ln>
          <a:effectLst/>
        </p:spPr>
        <p:txBody>
          <a:bodyPr vert="horz" wrap="square" lIns="90004" tIns="45002" rIns="90004" bIns="45002" numCol="1" anchor="b" anchorCtr="0" compatLnSpc="1">
            <a:prstTxWarp prst="textNoShape">
              <a:avLst/>
            </a:prstTxWarp>
          </a:bodyPr>
          <a:lstStyle>
            <a:lvl1pPr algn="r" defTabSz="900113">
              <a:defRPr sz="1200">
                <a:latin typeface="Times New Roman" pitchFamily="18" charset="0"/>
              </a:defRPr>
            </a:lvl1pPr>
          </a:lstStyle>
          <a:p>
            <a:pPr>
              <a:defRPr/>
            </a:pPr>
            <a:fld id="{51AEBA7E-68C3-45A1-81DA-B3B4B1D60667}" type="slidenum">
              <a:rPr lang="en-US"/>
              <a:pPr>
                <a:defRPr/>
              </a:pPr>
              <a:t>‹#›</a:t>
            </a:fld>
            <a:endParaRPr lang="en-US"/>
          </a:p>
        </p:txBody>
      </p:sp>
    </p:spTree>
    <p:extLst>
      <p:ext uri="{BB962C8B-B14F-4D97-AF65-F5344CB8AC3E}">
        <p14:creationId xmlns:p14="http://schemas.microsoft.com/office/powerpoint/2010/main" val="10721848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2701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bwMode="auto">
          <a:xfrm>
            <a:off x="228600" y="4343400"/>
            <a:ext cx="6324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5" tIns="44444" rIns="90475" bIns="44444"/>
          <a:lstStyle/>
          <a:p>
            <a:endParaRPr lang="en-US" smtClean="0"/>
          </a:p>
        </p:txBody>
      </p:sp>
      <p:sp>
        <p:nvSpPr>
          <p:cNvPr id="47107"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bwMode="auto">
          <a:xfrm>
            <a:off x="228600" y="4343400"/>
            <a:ext cx="6324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5" rIns="90479" bIns="44445"/>
          <a:lstStyle/>
          <a:p>
            <a:r>
              <a:rPr lang="en-US" smtClean="0"/>
              <a:t>concept doc eval</a:t>
            </a:r>
          </a:p>
          <a:p>
            <a:pPr lvl="1"/>
            <a:r>
              <a:rPr lang="en-US" smtClean="0"/>
              <a:t>evaluate doc to determine if proposed concept satisfied user needs</a:t>
            </a:r>
          </a:p>
          <a:p>
            <a:pPr lvl="1"/>
            <a:r>
              <a:rPr lang="en-US" smtClean="0"/>
              <a:t>identify major constraints of interfacing system</a:t>
            </a:r>
          </a:p>
          <a:p>
            <a:pPr lvl="1"/>
            <a:r>
              <a:rPr lang="en-US" smtClean="0"/>
              <a:t>assess criticality of features</a:t>
            </a:r>
          </a:p>
        </p:txBody>
      </p:sp>
      <p:sp>
        <p:nvSpPr>
          <p:cNvPr id="56323"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bwMode="auto">
          <a:xfrm>
            <a:off x="228600" y="4343400"/>
            <a:ext cx="6324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5" rIns="90479" bIns="44445"/>
          <a:lstStyle/>
          <a:p>
            <a:r>
              <a:rPr lang="en-US" smtClean="0"/>
              <a:t>tasks</a:t>
            </a:r>
          </a:p>
          <a:p>
            <a:pPr lvl="1"/>
            <a:r>
              <a:rPr lang="en-US" smtClean="0"/>
              <a:t>software req traceability analysis:  trace SRS requirement to system requirements in concept documentation.  Analyze identified relationships for correctness, consistency, completeness, accuracy</a:t>
            </a:r>
          </a:p>
          <a:p>
            <a:pPr lvl="1"/>
            <a:r>
              <a:rPr lang="en-US" smtClean="0"/>
              <a:t>software req eval.  Evaluate SRS requirements for correctness, consistency, completeness, accuracy, readability, and testability. Assess how well SRS satisfies software system objectives.  Assess the criticality of requirements to identify key performance or critical areas of software.</a:t>
            </a:r>
          </a:p>
        </p:txBody>
      </p:sp>
      <p:sp>
        <p:nvSpPr>
          <p:cNvPr id="57347"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noChangeArrowheads="1"/>
          </p:cNvSpPr>
          <p:nvPr>
            <p:ph type="body" idx="1"/>
          </p:nvPr>
        </p:nvSpPr>
        <p:spPr bwMode="auto">
          <a:xfrm>
            <a:off x="228600" y="4343400"/>
            <a:ext cx="6324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5" rIns="90479" bIns="44445"/>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3"/>
          <p:cNvSpPr>
            <a:spLocks noGrp="1" noChangeArrowheads="1"/>
          </p:cNvSpPr>
          <p:nvPr>
            <p:ph type="body" idx="1"/>
          </p:nvPr>
        </p:nvSpPr>
        <p:spPr bwMode="auto">
          <a:xfrm>
            <a:off x="228600" y="4343400"/>
            <a:ext cx="6324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5" rIns="90479" bIns="44445"/>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bwMode="auto">
          <a:xfrm>
            <a:off x="228600" y="4343400"/>
            <a:ext cx="6324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5" rIns="90479" bIns="44445"/>
          <a:lstStyle/>
          <a:p>
            <a:r>
              <a:rPr lang="en-US" dirty="0" smtClean="0"/>
              <a:t>tasks</a:t>
            </a:r>
          </a:p>
          <a:p>
            <a:pPr lvl="1"/>
            <a:r>
              <a:rPr lang="en-US" dirty="0" smtClean="0"/>
              <a:t>software </a:t>
            </a:r>
            <a:r>
              <a:rPr lang="en-US" dirty="0" err="1" smtClean="0"/>
              <a:t>req</a:t>
            </a:r>
            <a:r>
              <a:rPr lang="en-US" dirty="0" smtClean="0"/>
              <a:t> traceability analysis:  trace SRS requirement to system requirements in concept documentation.  Analyze identified relationships for correctness, consistency, completeness, accuracy</a:t>
            </a:r>
          </a:p>
          <a:p>
            <a:pPr lvl="1"/>
            <a:r>
              <a:rPr lang="en-US" dirty="0" smtClean="0"/>
              <a:t>software </a:t>
            </a:r>
            <a:r>
              <a:rPr lang="en-US" dirty="0" err="1" smtClean="0"/>
              <a:t>req</a:t>
            </a:r>
            <a:r>
              <a:rPr lang="en-US" dirty="0" smtClean="0"/>
              <a:t> </a:t>
            </a:r>
            <a:r>
              <a:rPr lang="en-US" dirty="0" err="1" smtClean="0"/>
              <a:t>eval</a:t>
            </a:r>
            <a:r>
              <a:rPr lang="en-US" dirty="0" smtClean="0"/>
              <a:t>.  Evaluate SRS requirements for correctness, consistency, completeness, accuracy, readability, and testability. Assess how well SRS satisfies software system objectives.  Assess the criticality of requirements to identify key performance or critical areas of software.</a:t>
            </a:r>
          </a:p>
        </p:txBody>
      </p:sp>
      <p:sp>
        <p:nvSpPr>
          <p:cNvPr id="60419"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bwMode="auto">
          <a:xfrm>
            <a:off x="228600" y="4343400"/>
            <a:ext cx="6324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5" rIns="90479" bIns="44445"/>
          <a:lstStyle/>
          <a:p>
            <a:r>
              <a:rPr lang="en-US" smtClean="0"/>
              <a:t>tasks</a:t>
            </a:r>
          </a:p>
          <a:p>
            <a:pPr lvl="1"/>
            <a:r>
              <a:rPr lang="en-US" smtClean="0"/>
              <a:t>software req traceability analysis:  trace SRS requirement to system requirements in concept documentation.  Analyze identified relationships for correctness, consistency, completeness, accuracy</a:t>
            </a:r>
          </a:p>
          <a:p>
            <a:pPr lvl="1"/>
            <a:r>
              <a:rPr lang="en-US" smtClean="0"/>
              <a:t>software req eval.  Evaluate SRS requirements for correctness, consistency, completeness, accuracy, readability, and testability. Assess how well SRS satisfies software system objectives.  Assess the criticality of requirements to identify key performance or critical areas of software.</a:t>
            </a:r>
          </a:p>
        </p:txBody>
      </p:sp>
      <p:sp>
        <p:nvSpPr>
          <p:cNvPr id="61443"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bwMode="auto">
          <a:xfrm>
            <a:off x="228600" y="4343400"/>
            <a:ext cx="6324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5" rIns="90479" bIns="44445"/>
          <a:lstStyle/>
          <a:p>
            <a:r>
              <a:rPr lang="en-US" smtClean="0"/>
              <a:t>tasks</a:t>
            </a:r>
          </a:p>
          <a:p>
            <a:pPr lvl="1"/>
            <a:r>
              <a:rPr lang="en-US" smtClean="0"/>
              <a:t>software req traceability analysis:  trace SRS requirement to system requirements in concept documentation.  Analyze identified relationships for correctness, consistency, completeness, accuracy</a:t>
            </a:r>
          </a:p>
          <a:p>
            <a:pPr lvl="1"/>
            <a:r>
              <a:rPr lang="en-US" smtClean="0"/>
              <a:t>software req eval.  Evaluate SRS requirements for correctness, consistency, completeness, accuracy, readability, and testability. Assess how well SRS satisfies software system objectives.  Assess the criticality of requirements to identify key performance or critical areas of software.</a:t>
            </a:r>
          </a:p>
        </p:txBody>
      </p:sp>
      <p:sp>
        <p:nvSpPr>
          <p:cNvPr id="62467"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bwMode="auto">
          <a:xfrm>
            <a:off x="228600" y="4343400"/>
            <a:ext cx="6324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5" rIns="90479" bIns="44445"/>
          <a:lstStyle/>
          <a:p>
            <a:endParaRPr lang="en-US" smtClean="0"/>
          </a:p>
        </p:txBody>
      </p:sp>
      <p:sp>
        <p:nvSpPr>
          <p:cNvPr id="63491"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bwMode="auto">
          <a:xfrm>
            <a:off x="228600" y="4343400"/>
            <a:ext cx="6324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5" rIns="90479" bIns="44445"/>
          <a:lstStyle/>
          <a:p>
            <a:endParaRPr lang="en-US" smtClean="0"/>
          </a:p>
        </p:txBody>
      </p:sp>
      <p:sp>
        <p:nvSpPr>
          <p:cNvPr id="64515"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bwMode="auto">
          <a:xfrm>
            <a:off x="228600" y="4343400"/>
            <a:ext cx="6324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5" rIns="90479" bIns="44445"/>
          <a:lstStyle/>
          <a:p>
            <a:endParaRPr lang="en-US" smtClean="0"/>
          </a:p>
        </p:txBody>
      </p:sp>
      <p:sp>
        <p:nvSpPr>
          <p:cNvPr id="65539"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bwMode="auto">
          <a:xfrm>
            <a:off x="228600" y="4341813"/>
            <a:ext cx="6324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1" tIns="46032" rIns="92061" bIns="46032"/>
          <a:lstStyle/>
          <a:p>
            <a:endParaRPr lang="en-US" smtClean="0"/>
          </a:p>
        </p:txBody>
      </p:sp>
      <p:sp>
        <p:nvSpPr>
          <p:cNvPr id="48131"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bwMode="auto">
          <a:xfrm>
            <a:off x="228600" y="4343400"/>
            <a:ext cx="6324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5" rIns="90479" bIns="44445"/>
          <a:lstStyle/>
          <a:p>
            <a:endParaRPr lang="en-US" smtClean="0"/>
          </a:p>
        </p:txBody>
      </p:sp>
      <p:sp>
        <p:nvSpPr>
          <p:cNvPr id="66563"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bwMode="auto">
          <a:xfrm>
            <a:off x="228600" y="4343400"/>
            <a:ext cx="6324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5" rIns="90479" bIns="44445"/>
          <a:lstStyle/>
          <a:p>
            <a:endParaRPr lang="en-US" smtClean="0"/>
          </a:p>
        </p:txBody>
      </p:sp>
      <p:sp>
        <p:nvSpPr>
          <p:cNvPr id="67587"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bwMode="auto">
          <a:xfrm>
            <a:off x="228600" y="4343400"/>
            <a:ext cx="6324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5" rIns="90479" bIns="44445"/>
          <a:lstStyle/>
          <a:p>
            <a:endParaRPr lang="en-US" smtClean="0"/>
          </a:p>
        </p:txBody>
      </p:sp>
      <p:sp>
        <p:nvSpPr>
          <p:cNvPr id="68611"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bwMode="auto">
          <a:xfrm>
            <a:off x="228600" y="4343400"/>
            <a:ext cx="6324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5" rIns="90479" bIns="44445"/>
          <a:lstStyle/>
          <a:p>
            <a:endParaRPr lang="en-US" smtClean="0"/>
          </a:p>
        </p:txBody>
      </p:sp>
      <p:sp>
        <p:nvSpPr>
          <p:cNvPr id="69635"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bwMode="auto">
          <a:xfrm>
            <a:off x="228600" y="4343400"/>
            <a:ext cx="6324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5" rIns="90479" bIns="44445"/>
          <a:lstStyle/>
          <a:p>
            <a:endParaRPr lang="en-US" smtClean="0"/>
          </a:p>
        </p:txBody>
      </p:sp>
      <p:sp>
        <p:nvSpPr>
          <p:cNvPr id="70659"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bwMode="auto">
          <a:xfrm>
            <a:off x="228600" y="4343400"/>
            <a:ext cx="6324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5" rIns="90479" bIns="44445"/>
          <a:lstStyle/>
          <a:p>
            <a:r>
              <a:rPr lang="en-US" dirty="0" smtClean="0"/>
              <a:t>might also have management review where Software Management Plan is reviewed and approved.</a:t>
            </a:r>
          </a:p>
        </p:txBody>
      </p:sp>
      <p:sp>
        <p:nvSpPr>
          <p:cNvPr id="71683"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bwMode="auto">
          <a:xfrm>
            <a:off x="228600" y="4343400"/>
            <a:ext cx="6324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5" rIns="90479" bIns="44445"/>
          <a:lstStyle/>
          <a:p>
            <a:r>
              <a:rPr lang="en-US" smtClean="0"/>
              <a:t>example</a:t>
            </a:r>
          </a:p>
          <a:p>
            <a:pPr lvl="1"/>
            <a:r>
              <a:rPr lang="en-US" smtClean="0"/>
              <a:t>expected results</a:t>
            </a:r>
          </a:p>
          <a:p>
            <a:pPr lvl="2"/>
            <a:r>
              <a:rPr lang="en-US" smtClean="0"/>
              <a:t>criterion:  signatures on design alternatives approval letter</a:t>
            </a:r>
          </a:p>
          <a:p>
            <a:pPr lvl="2"/>
            <a:r>
              <a:rPr lang="en-US" smtClean="0"/>
              <a:t>criterion:  checklist scores above xxx</a:t>
            </a:r>
          </a:p>
          <a:p>
            <a:pPr lvl="2"/>
            <a:r>
              <a:rPr lang="en-US" smtClean="0"/>
              <a:t>criterion:  signatures on design test plan</a:t>
            </a:r>
          </a:p>
        </p:txBody>
      </p:sp>
      <p:sp>
        <p:nvSpPr>
          <p:cNvPr id="72707"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bwMode="auto">
          <a:xfrm>
            <a:off x="228600" y="4343400"/>
            <a:ext cx="6324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5" rIns="90479" bIns="44445"/>
          <a:lstStyle/>
          <a:p>
            <a:endParaRPr lang="en-US" smtClean="0"/>
          </a:p>
        </p:txBody>
      </p:sp>
      <p:sp>
        <p:nvSpPr>
          <p:cNvPr id="73731"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bwMode="auto">
          <a:xfrm>
            <a:off x="228600" y="4343400"/>
            <a:ext cx="6324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5" rIns="90479" bIns="44445"/>
          <a:lstStyle/>
          <a:p>
            <a:r>
              <a:rPr lang="en-US" smtClean="0"/>
              <a:t>Walkthroughs can be viewed as presentation reviews in which a review participant, usually the developer of the software being reviewed, narrates a description of the software and the remainder of the review group provides their feedback throughout the presentation</a:t>
            </a:r>
          </a:p>
          <a:p>
            <a:r>
              <a:rPr lang="en-US" smtClean="0"/>
              <a:t>These are referred to as presentation reviews because the bulk of the feedback usually only occurs for the material actually presented at the level it is presented.</a:t>
            </a:r>
          </a:p>
          <a:p>
            <a:r>
              <a:rPr lang="en-US" smtClean="0"/>
              <a:t>Thus, advance preparation on the part of reviewers is often not detectable during a walkthrough.</a:t>
            </a:r>
          </a:p>
          <a:p>
            <a:r>
              <a:rPr lang="en-US" smtClean="0"/>
              <a:t>Walkthroughs suffer from these limitation as well as the fact that they may lead to disorganized and uncontrolled reviews.</a:t>
            </a:r>
          </a:p>
        </p:txBody>
      </p:sp>
      <p:sp>
        <p:nvSpPr>
          <p:cNvPr id="74755"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bwMode="auto">
          <a:xfrm>
            <a:off x="228600" y="4343400"/>
            <a:ext cx="6324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5" rIns="90479" bIns="44445"/>
          <a:lstStyle/>
          <a:p>
            <a:endParaRPr lang="en-US" smtClean="0"/>
          </a:p>
        </p:txBody>
      </p:sp>
      <p:sp>
        <p:nvSpPr>
          <p:cNvPr id="75779"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bwMode="auto">
          <a:xfrm>
            <a:off x="228600" y="4343400"/>
            <a:ext cx="6324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r>
              <a:rPr lang="en-US" smtClean="0"/>
              <a:t>with this as a backdrop, we can see that the act of “quality assurance” is a complicated one, especially for software.  To help us organize in our minds the concept of “quality assurance” we need to take a divide-and-conquer approach and look at QA as process (SQA), product (SCM), production (V&amp;V and T&amp;E)</a:t>
            </a:r>
          </a:p>
        </p:txBody>
      </p:sp>
      <p:sp>
        <p:nvSpPr>
          <p:cNvPr id="49155" name="Rectangle 3"/>
          <p:cNvSpPr>
            <a:spLocks noGrp="1" noRot="1" noChangeAspect="1" noChangeArrowheads="1" noTextEdit="1"/>
          </p:cNvSpPr>
          <p:nvPr>
            <p:ph type="sldImg"/>
          </p:nvPr>
        </p:nvSpPr>
        <p:spPr bwMode="auto">
          <a:xfrm>
            <a:off x="1150938" y="692150"/>
            <a:ext cx="4556125"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bwMode="auto">
          <a:xfrm>
            <a:off x="228600" y="4343400"/>
            <a:ext cx="6324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5" rIns="90479" bIns="44445"/>
          <a:lstStyle/>
          <a:p>
            <a:endParaRPr lang="en-US" smtClean="0"/>
          </a:p>
        </p:txBody>
      </p:sp>
      <p:sp>
        <p:nvSpPr>
          <p:cNvPr id="76803"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bwMode="auto">
          <a:xfrm>
            <a:off x="228600" y="4343400"/>
            <a:ext cx="6324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5" rIns="90479" bIns="44445"/>
          <a:lstStyle/>
          <a:p>
            <a:endParaRPr lang="en-US" smtClean="0"/>
          </a:p>
        </p:txBody>
      </p:sp>
      <p:sp>
        <p:nvSpPr>
          <p:cNvPr id="77827"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bwMode="auto">
          <a:xfrm>
            <a:off x="228600" y="4343400"/>
            <a:ext cx="6324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5" rIns="90479" bIns="44445"/>
          <a:lstStyle/>
          <a:p>
            <a:r>
              <a:rPr lang="en-US" smtClean="0"/>
              <a:t>definition</a:t>
            </a:r>
          </a:p>
          <a:p>
            <a:r>
              <a:rPr lang="en-US" smtClean="0"/>
              <a:t>common inspections:  the inspection depends on the material being examined.  Personnel attending inspection will vary depending on the material being inspected.</a:t>
            </a:r>
          </a:p>
        </p:txBody>
      </p:sp>
      <p:sp>
        <p:nvSpPr>
          <p:cNvPr id="78851"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bwMode="auto">
          <a:xfrm>
            <a:off x="228600" y="4343400"/>
            <a:ext cx="6324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5" rIns="90479" bIns="44445"/>
          <a:lstStyle/>
          <a:p>
            <a:r>
              <a:rPr lang="en-US" dirty="0" smtClean="0"/>
              <a:t>essential requirements</a:t>
            </a:r>
          </a:p>
          <a:p>
            <a:pPr lvl="1"/>
            <a:r>
              <a:rPr lang="en-US" dirty="0" err="1" smtClean="0"/>
              <a:t>def</a:t>
            </a:r>
            <a:r>
              <a:rPr lang="en-US" dirty="0" smtClean="0"/>
              <a:t> of </a:t>
            </a:r>
            <a:r>
              <a:rPr lang="en-US" dirty="0" err="1" smtClean="0"/>
              <a:t>dev</a:t>
            </a:r>
            <a:r>
              <a:rPr lang="en-US" dirty="0" smtClean="0"/>
              <a:t> process</a:t>
            </a:r>
          </a:p>
          <a:p>
            <a:pPr lvl="2"/>
            <a:r>
              <a:rPr lang="en-US" dirty="0" smtClean="0"/>
              <a:t>operations:  what actions have been taken to produce the product to be inspected</a:t>
            </a:r>
          </a:p>
          <a:p>
            <a:pPr lvl="2"/>
            <a:r>
              <a:rPr lang="en-US" dirty="0" smtClean="0"/>
              <a:t>exit criteria:  standards against which inspections measure the completion of a product at the end of an operation.  e.g., </a:t>
            </a:r>
          </a:p>
          <a:p>
            <a:pPr lvl="3"/>
            <a:r>
              <a:rPr lang="en-US" dirty="0" smtClean="0"/>
              <a:t>clean compile</a:t>
            </a:r>
          </a:p>
          <a:p>
            <a:pPr lvl="3"/>
            <a:r>
              <a:rPr lang="en-US" dirty="0" smtClean="0"/>
              <a:t>requirements/design changes included</a:t>
            </a:r>
          </a:p>
          <a:p>
            <a:pPr lvl="3"/>
            <a:r>
              <a:rPr lang="en-US" dirty="0" smtClean="0"/>
              <a:t>all rework from previous inspections included</a:t>
            </a:r>
          </a:p>
          <a:p>
            <a:pPr lvl="3"/>
            <a:r>
              <a:rPr lang="en-US" dirty="0" smtClean="0"/>
              <a:t>output of operation preceding current operation complete</a:t>
            </a:r>
          </a:p>
          <a:p>
            <a:r>
              <a:rPr lang="en-US" dirty="0" smtClean="0"/>
              <a:t>common inspections:  determines inspection team, materials to examine, focus of inspection</a:t>
            </a:r>
          </a:p>
        </p:txBody>
      </p:sp>
      <p:sp>
        <p:nvSpPr>
          <p:cNvPr id="79875"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Tree>
    <p:extLst>
      <p:ext uri="{BB962C8B-B14F-4D97-AF65-F5344CB8AC3E}">
        <p14:creationId xmlns:p14="http://schemas.microsoft.com/office/powerpoint/2010/main" val="28815162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bwMode="auto">
          <a:xfrm>
            <a:off x="228600" y="4343400"/>
            <a:ext cx="6324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5" rIns="90479" bIns="44445"/>
          <a:lstStyle/>
          <a:p>
            <a:endParaRPr lang="en-US" smtClean="0"/>
          </a:p>
        </p:txBody>
      </p:sp>
      <p:sp>
        <p:nvSpPr>
          <p:cNvPr id="80899"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bwMode="auto">
          <a:xfrm>
            <a:off x="228600" y="4343400"/>
            <a:ext cx="6324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5" rIns="90479" bIns="44445"/>
          <a:lstStyle/>
          <a:p>
            <a:r>
              <a:rPr lang="en-US" dirty="0" smtClean="0"/>
              <a:t>inspection challenges</a:t>
            </a:r>
          </a:p>
          <a:p>
            <a:pPr lvl="1"/>
            <a:r>
              <a:rPr lang="en-US" dirty="0" smtClean="0"/>
              <a:t>training:  programmers must be trained in the psychology of inspections.  Must develop an atmosphere of egoless review of code</a:t>
            </a:r>
          </a:p>
          <a:p>
            <a:pPr lvl="1"/>
            <a:r>
              <a:rPr lang="en-US" dirty="0" smtClean="0"/>
              <a:t>impersonal:  inspection reports must not criticize individuals.  Information should be provided to the management team so that proper decisions can be made, yet it must be done in such a way that any individual programmer will not feel intimidated or degraded.</a:t>
            </a:r>
          </a:p>
          <a:p>
            <a:pPr lvl="1"/>
            <a:r>
              <a:rPr lang="en-US" dirty="0" smtClean="0"/>
              <a:t>small groups:  avoid hordes</a:t>
            </a:r>
          </a:p>
          <a:p>
            <a:pPr lvl="1"/>
            <a:r>
              <a:rPr lang="en-US" dirty="0" smtClean="0"/>
              <a:t>consistent collection of data:  standard (agreed-upon) metrics must be collected</a:t>
            </a:r>
          </a:p>
          <a:p>
            <a:pPr lvl="1"/>
            <a:r>
              <a:rPr lang="en-US" dirty="0" smtClean="0"/>
              <a:t>use of inspection data:  management must not use data to evaluate individual performance, but to guide quality.</a:t>
            </a:r>
          </a:p>
        </p:txBody>
      </p:sp>
      <p:sp>
        <p:nvSpPr>
          <p:cNvPr id="81923"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bwMode="auto">
          <a:xfrm>
            <a:off x="228600" y="4343400"/>
            <a:ext cx="6324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5" rIns="90479" bIns="44445"/>
          <a:lstStyle/>
          <a:p>
            <a:r>
              <a:rPr lang="en-US" dirty="0" smtClean="0"/>
              <a:t>error detection efficiency:  By examining error rates over a statistically significant period of time, we can predict roughly how many errors appear in a product at various points in the life cycle.    We can then use actual number of errors detected after the fact.</a:t>
            </a:r>
          </a:p>
          <a:p>
            <a:r>
              <a:rPr lang="en-US" dirty="0" smtClean="0"/>
              <a:t>error cost effectiveness:  ration of costs saved by the review process to the actual cost of the process.  The actual cost of a review process can be measured several ways, typically using some variation of </a:t>
            </a:r>
            <a:r>
              <a:rPr lang="en-US" dirty="0" err="1" smtClean="0"/>
              <a:t>manhours</a:t>
            </a:r>
            <a:r>
              <a:rPr lang="en-US" dirty="0" smtClean="0"/>
              <a:t>.  The costs saved by a review is much harder to quantify and usually requires a statistical analysis of the errors detected by the review, where these errors may have been detected if the review was not held and the cost associated with fixing the error at a later stage then if it was caught by the review.  </a:t>
            </a:r>
          </a:p>
        </p:txBody>
      </p:sp>
      <p:sp>
        <p:nvSpPr>
          <p:cNvPr id="82947"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bwMode="auto">
          <a:xfrm>
            <a:off x="228600" y="4343400"/>
            <a:ext cx="6324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5" rIns="90479" bIns="44445"/>
          <a:lstStyle/>
          <a:p>
            <a:endParaRPr lang="en-US" smtClean="0"/>
          </a:p>
        </p:txBody>
      </p:sp>
      <p:sp>
        <p:nvSpPr>
          <p:cNvPr id="50179"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bwMode="auto">
          <a:xfrm>
            <a:off x="228600" y="4343400"/>
            <a:ext cx="6324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5" rIns="90479" bIns="44445"/>
          <a:lstStyle/>
          <a:p>
            <a:pPr>
              <a:lnSpc>
                <a:spcPct val="80000"/>
              </a:lnSpc>
              <a:spcBef>
                <a:spcPct val="0"/>
              </a:spcBef>
            </a:pPr>
            <a:r>
              <a:rPr lang="en-US" smtClean="0"/>
              <a:t>V&amp;V ...</a:t>
            </a:r>
          </a:p>
          <a:p>
            <a:pPr lvl="1">
              <a:lnSpc>
                <a:spcPct val="80000"/>
              </a:lnSpc>
              <a:spcBef>
                <a:spcPct val="0"/>
              </a:spcBef>
            </a:pPr>
            <a:r>
              <a:rPr lang="en-US" smtClean="0"/>
              <a:t>is a defense against ...</a:t>
            </a:r>
          </a:p>
          <a:p>
            <a:pPr lvl="2">
              <a:lnSpc>
                <a:spcPct val="80000"/>
              </a:lnSpc>
              <a:spcBef>
                <a:spcPct val="0"/>
              </a:spcBef>
            </a:pPr>
            <a:r>
              <a:rPr lang="en-US" smtClean="0"/>
              <a:t>complexity of software development and maintenance processes</a:t>
            </a:r>
          </a:p>
          <a:p>
            <a:pPr lvl="2">
              <a:lnSpc>
                <a:spcPct val="80000"/>
              </a:lnSpc>
              <a:spcBef>
                <a:spcPct val="0"/>
              </a:spcBef>
            </a:pPr>
            <a:r>
              <a:rPr lang="en-US" smtClean="0"/>
              <a:t>error frequencies for software work products</a:t>
            </a:r>
          </a:p>
          <a:p>
            <a:pPr lvl="2">
              <a:lnSpc>
                <a:spcPct val="80000"/>
              </a:lnSpc>
              <a:spcBef>
                <a:spcPct val="0"/>
              </a:spcBef>
            </a:pPr>
            <a:r>
              <a:rPr lang="en-US" smtClean="0"/>
              <a:t>error distribution throughout development phases</a:t>
            </a:r>
          </a:p>
          <a:p>
            <a:pPr lvl="2">
              <a:lnSpc>
                <a:spcPct val="80000"/>
              </a:lnSpc>
              <a:spcBef>
                <a:spcPct val="0"/>
              </a:spcBef>
            </a:pPr>
            <a:r>
              <a:rPr lang="en-US" smtClean="0"/>
              <a:t>increasing costs for error removal throughout the life cycle</a:t>
            </a:r>
          </a:p>
          <a:p>
            <a:pPr lvl="1">
              <a:lnSpc>
                <a:spcPct val="80000"/>
              </a:lnSpc>
              <a:spcBef>
                <a:spcPct val="0"/>
              </a:spcBef>
            </a:pPr>
            <a:r>
              <a:rPr lang="en-US" smtClean="0"/>
              <a:t>form of testing</a:t>
            </a:r>
          </a:p>
          <a:p>
            <a:pPr lvl="2">
              <a:lnSpc>
                <a:spcPct val="80000"/>
              </a:lnSpc>
              <a:spcBef>
                <a:spcPct val="0"/>
              </a:spcBef>
            </a:pPr>
            <a:r>
              <a:rPr lang="en-US" smtClean="0"/>
              <a:t>objectives</a:t>
            </a:r>
          </a:p>
          <a:p>
            <a:pPr lvl="2">
              <a:lnSpc>
                <a:spcPct val="80000"/>
              </a:lnSpc>
              <a:spcBef>
                <a:spcPct val="0"/>
              </a:spcBef>
            </a:pPr>
            <a:r>
              <a:rPr lang="en-US" smtClean="0"/>
              <a:t>human-based vs machine-based</a:t>
            </a:r>
          </a:p>
          <a:p>
            <a:pPr lvl="2">
              <a:lnSpc>
                <a:spcPct val="80000"/>
              </a:lnSpc>
              <a:spcBef>
                <a:spcPct val="0"/>
              </a:spcBef>
            </a:pPr>
            <a:r>
              <a:rPr lang="en-US" smtClean="0"/>
              <a:t>attitudes and norms</a:t>
            </a:r>
          </a:p>
          <a:p>
            <a:pPr lvl="1">
              <a:lnSpc>
                <a:spcPct val="80000"/>
              </a:lnSpc>
              <a:spcBef>
                <a:spcPct val="0"/>
              </a:spcBef>
            </a:pPr>
            <a:r>
              <a:rPr lang="en-US" smtClean="0"/>
              <a:t>tracking product</a:t>
            </a:r>
          </a:p>
          <a:p>
            <a:pPr lvl="2">
              <a:lnSpc>
                <a:spcPct val="80000"/>
              </a:lnSpc>
              <a:spcBef>
                <a:spcPct val="0"/>
              </a:spcBef>
            </a:pPr>
            <a:r>
              <a:rPr lang="en-US" smtClean="0"/>
              <a:t>individual developer tracking</a:t>
            </a:r>
          </a:p>
          <a:p>
            <a:pPr lvl="2">
              <a:lnSpc>
                <a:spcPct val="80000"/>
              </a:lnSpc>
              <a:spcBef>
                <a:spcPct val="0"/>
              </a:spcBef>
            </a:pPr>
            <a:r>
              <a:rPr lang="en-US" smtClean="0"/>
              <a:t>management tracking</a:t>
            </a:r>
          </a:p>
          <a:p>
            <a:pPr lvl="2">
              <a:lnSpc>
                <a:spcPct val="80000"/>
              </a:lnSpc>
              <a:spcBef>
                <a:spcPct val="0"/>
              </a:spcBef>
            </a:pPr>
            <a:r>
              <a:rPr lang="en-US" smtClean="0"/>
              <a:t>customer tracking</a:t>
            </a:r>
          </a:p>
          <a:p>
            <a:pPr lvl="1">
              <a:lnSpc>
                <a:spcPct val="80000"/>
              </a:lnSpc>
              <a:spcBef>
                <a:spcPct val="0"/>
              </a:spcBef>
            </a:pPr>
            <a:r>
              <a:rPr lang="en-US" smtClean="0"/>
              <a:t>education</a:t>
            </a:r>
          </a:p>
          <a:p>
            <a:pPr lvl="2">
              <a:lnSpc>
                <a:spcPct val="80000"/>
              </a:lnSpc>
              <a:spcBef>
                <a:spcPct val="0"/>
              </a:spcBef>
            </a:pPr>
            <a:r>
              <a:rPr lang="en-US" smtClean="0"/>
              <a:t>project understanding</a:t>
            </a:r>
          </a:p>
          <a:p>
            <a:pPr lvl="2">
              <a:lnSpc>
                <a:spcPct val="80000"/>
              </a:lnSpc>
              <a:spcBef>
                <a:spcPct val="0"/>
              </a:spcBef>
            </a:pPr>
            <a:r>
              <a:rPr lang="en-US" smtClean="0"/>
              <a:t>technical skills</a:t>
            </a:r>
          </a:p>
          <a:p>
            <a:pPr lvl="1">
              <a:lnSpc>
                <a:spcPct val="80000"/>
              </a:lnSpc>
              <a:spcBef>
                <a:spcPct val="0"/>
              </a:spcBef>
            </a:pPr>
            <a:r>
              <a:rPr lang="en-US" smtClean="0"/>
              <a:t>morale</a:t>
            </a:r>
          </a:p>
          <a:p>
            <a:pPr lvl="2">
              <a:lnSpc>
                <a:spcPct val="80000"/>
              </a:lnSpc>
              <a:spcBef>
                <a:spcPct val="0"/>
              </a:spcBef>
            </a:pPr>
            <a:r>
              <a:rPr lang="en-US" smtClean="0"/>
              <a:t>positive &amp; negative impact depending on how conducted</a:t>
            </a:r>
          </a:p>
          <a:p>
            <a:pPr lvl="1">
              <a:lnSpc>
                <a:spcPct val="80000"/>
              </a:lnSpc>
              <a:spcBef>
                <a:spcPct val="0"/>
              </a:spcBef>
            </a:pPr>
            <a:r>
              <a:rPr lang="en-US" smtClean="0"/>
              <a:t>maintenance</a:t>
            </a:r>
          </a:p>
          <a:p>
            <a:pPr lvl="2">
              <a:lnSpc>
                <a:spcPct val="80000"/>
              </a:lnSpc>
              <a:spcBef>
                <a:spcPct val="0"/>
              </a:spcBef>
            </a:pPr>
            <a:r>
              <a:rPr lang="en-US" smtClean="0"/>
              <a:t>better docs, standardization, readability</a:t>
            </a:r>
          </a:p>
          <a:p>
            <a:pPr lvl="1">
              <a:lnSpc>
                <a:spcPct val="80000"/>
              </a:lnSpc>
              <a:spcBef>
                <a:spcPct val="0"/>
              </a:spcBef>
            </a:pPr>
            <a:r>
              <a:rPr lang="en-US" smtClean="0"/>
              <a:t>limitation of  testing</a:t>
            </a:r>
          </a:p>
          <a:p>
            <a:pPr lvl="2">
              <a:lnSpc>
                <a:spcPct val="80000"/>
              </a:lnSpc>
              <a:spcBef>
                <a:spcPct val="0"/>
              </a:spcBef>
            </a:pPr>
            <a:r>
              <a:rPr lang="en-US" smtClean="0"/>
              <a:t>exhaustive testing impossible</a:t>
            </a:r>
          </a:p>
          <a:p>
            <a:pPr lvl="2">
              <a:lnSpc>
                <a:spcPct val="80000"/>
              </a:lnSpc>
              <a:spcBef>
                <a:spcPct val="0"/>
              </a:spcBef>
            </a:pPr>
            <a:r>
              <a:rPr lang="en-US" smtClean="0"/>
              <a:t>intermediate software products largely untestable</a:t>
            </a:r>
          </a:p>
        </p:txBody>
      </p:sp>
      <p:sp>
        <p:nvSpPr>
          <p:cNvPr id="51203"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bwMode="auto">
          <a:xfrm>
            <a:off x="228600" y="4343400"/>
            <a:ext cx="6324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5" rIns="90479" bIns="44445"/>
          <a:lstStyle/>
          <a:p>
            <a:endParaRPr lang="en-US" smtClean="0"/>
          </a:p>
        </p:txBody>
      </p:sp>
      <p:sp>
        <p:nvSpPr>
          <p:cNvPr id="52227"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bwMode="auto">
          <a:xfrm>
            <a:off x="228600" y="4343400"/>
            <a:ext cx="6324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5" rIns="90479" bIns="44445"/>
          <a:lstStyle/>
          <a:p>
            <a:r>
              <a:rPr lang="en-US" dirty="0" smtClean="0"/>
              <a:t>products</a:t>
            </a:r>
          </a:p>
          <a:p>
            <a:pPr lvl="1"/>
            <a:r>
              <a:rPr lang="en-US" dirty="0" err="1" smtClean="0"/>
              <a:t>req</a:t>
            </a:r>
            <a:r>
              <a:rPr lang="en-US" dirty="0" smtClean="0"/>
              <a:t>:  provide statement of user needs</a:t>
            </a:r>
          </a:p>
          <a:p>
            <a:pPr lvl="1"/>
            <a:r>
              <a:rPr lang="en-US" dirty="0" smtClean="0"/>
              <a:t>spec:  provide refinement of user needs which must be satisfied by product</a:t>
            </a:r>
          </a:p>
          <a:p>
            <a:pPr lvl="1"/>
            <a:r>
              <a:rPr lang="en-US" dirty="0" smtClean="0"/>
              <a:t>design:  describes how specifications will be satisfied</a:t>
            </a:r>
          </a:p>
          <a:p>
            <a:pPr lvl="1"/>
            <a:r>
              <a:rPr lang="en-US" dirty="0" smtClean="0"/>
              <a:t>implementations:  deliverable product (normally, code)</a:t>
            </a:r>
          </a:p>
          <a:p>
            <a:pPr lvl="1"/>
            <a:r>
              <a:rPr lang="en-US" dirty="0" smtClean="0"/>
              <a:t>changes: product modification due to corrective, adaptive, perfective actions</a:t>
            </a:r>
          </a:p>
          <a:p>
            <a:r>
              <a:rPr lang="en-US" dirty="0" smtClean="0"/>
              <a:t>objectives</a:t>
            </a:r>
          </a:p>
          <a:p>
            <a:pPr lvl="1"/>
            <a:r>
              <a:rPr lang="en-US" dirty="0" smtClean="0"/>
              <a:t>correctness:  the extent to which the product is error free</a:t>
            </a:r>
          </a:p>
          <a:p>
            <a:pPr lvl="1"/>
            <a:r>
              <a:rPr lang="en-US" dirty="0" smtClean="0"/>
              <a:t>consistency:  the extent to which the product is consistent with itself and other products</a:t>
            </a:r>
          </a:p>
          <a:p>
            <a:pPr lvl="1"/>
            <a:r>
              <a:rPr lang="en-US" dirty="0" smtClean="0"/>
              <a:t>necessity:  the extent to which everything in the product is necessary</a:t>
            </a:r>
          </a:p>
          <a:p>
            <a:pPr lvl="1"/>
            <a:r>
              <a:rPr lang="en-US" dirty="0" smtClean="0"/>
              <a:t>sufficiency:  the extent to which the product is complete </a:t>
            </a:r>
          </a:p>
        </p:txBody>
      </p:sp>
      <p:sp>
        <p:nvSpPr>
          <p:cNvPr id="53251"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bwMode="auto">
          <a:xfrm>
            <a:off x="228600" y="4343400"/>
            <a:ext cx="6324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5" rIns="90479" bIns="44445"/>
          <a:lstStyle/>
          <a:p>
            <a:endParaRPr lang="en-US" smtClean="0"/>
          </a:p>
        </p:txBody>
      </p:sp>
      <p:sp>
        <p:nvSpPr>
          <p:cNvPr id="54275"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bwMode="auto">
          <a:xfrm>
            <a:off x="228600" y="4343400"/>
            <a:ext cx="6324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5" rIns="90479" bIns="44445"/>
          <a:lstStyle/>
          <a:p>
            <a:r>
              <a:rPr lang="en-US" smtClean="0"/>
              <a:t>Note that there are V&amp;V activities for each of the lifecycle phases.  </a:t>
            </a:r>
          </a:p>
          <a:p>
            <a:r>
              <a:rPr lang="en-US" smtClean="0"/>
              <a:t>Can think of this as the V part of the ETVX</a:t>
            </a:r>
          </a:p>
        </p:txBody>
      </p:sp>
      <p:sp>
        <p:nvSpPr>
          <p:cNvPr id="55299"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766654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24694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201613"/>
            <a:ext cx="2189163" cy="6202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3675" y="201613"/>
            <a:ext cx="6416675" cy="6202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54111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93675" y="201613"/>
            <a:ext cx="8758238" cy="62023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41060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46744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35283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2250" y="1079500"/>
            <a:ext cx="4287838" cy="5324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2488" y="1079500"/>
            <a:ext cx="4289425" cy="5324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74088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21336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07787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3871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18149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5848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3675" y="201613"/>
            <a:ext cx="87296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2250" y="1079500"/>
            <a:ext cx="8729663"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3559" name="Rectangle 7"/>
          <p:cNvSpPr>
            <a:spLocks noChangeArrowheads="1"/>
          </p:cNvSpPr>
          <p:nvPr/>
        </p:nvSpPr>
        <p:spPr bwMode="auto">
          <a:xfrm>
            <a:off x="0" y="6477000"/>
            <a:ext cx="9144000" cy="381000"/>
          </a:xfrm>
          <a:prstGeom prst="rect">
            <a:avLst/>
          </a:prstGeom>
          <a:solidFill>
            <a:srgbClr val="003399"/>
          </a:solidFill>
          <a:ln w="9525">
            <a:solidFill>
              <a:schemeClr val="tx1"/>
            </a:solidFill>
            <a:miter lim="800000"/>
            <a:headEnd/>
            <a:tailEnd/>
          </a:ln>
          <a:effectLst/>
        </p:spPr>
        <p:txBody>
          <a:bodyPr wrap="none" anchor="ctr"/>
          <a:lstStyle/>
          <a:p>
            <a:pPr algn="r">
              <a:defRPr/>
            </a:pPr>
            <a:r>
              <a:rPr lang="en-US" sz="1000" b="1" dirty="0">
                <a:solidFill>
                  <a:schemeClr val="bg1"/>
                </a:solidFill>
                <a:latin typeface="Verdana" pitchFamily="34" charset="0"/>
              </a:rPr>
              <a:t>COMP 6710 Course Notes   Slide 7-</a:t>
            </a:r>
            <a:fld id="{8AB4AAA6-A36E-4554-BC05-A2D843D84DDE}" type="slidenum">
              <a:rPr lang="en-US" sz="1000" b="1">
                <a:solidFill>
                  <a:schemeClr val="bg1"/>
                </a:solidFill>
                <a:latin typeface="Verdana" pitchFamily="34" charset="0"/>
              </a:rPr>
              <a:pPr algn="r">
                <a:defRPr/>
              </a:pPr>
              <a:t>‹#›</a:t>
            </a:fld>
            <a:endParaRPr lang="en-US" dirty="0">
              <a:solidFill>
                <a:schemeClr val="bg1"/>
              </a:solidFill>
              <a:latin typeface="Times New Roman" pitchFamily="18" charset="0"/>
            </a:endParaRPr>
          </a:p>
        </p:txBody>
      </p:sp>
      <p:pic>
        <p:nvPicPr>
          <p:cNvPr id="1029" name="Picture 8" descr="cse_logo_blu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2400" y="6500813"/>
            <a:ext cx="4286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1" name="Text Box 9"/>
          <p:cNvSpPr txBox="1">
            <a:spLocks noChangeArrowheads="1"/>
          </p:cNvSpPr>
          <p:nvPr/>
        </p:nvSpPr>
        <p:spPr bwMode="auto">
          <a:xfrm>
            <a:off x="609600" y="6488113"/>
            <a:ext cx="3043238" cy="365125"/>
          </a:xfrm>
          <a:prstGeom prst="rect">
            <a:avLst/>
          </a:prstGeom>
          <a:noFill/>
          <a:ln w="9525">
            <a:noFill/>
            <a:miter lim="800000"/>
            <a:headEnd/>
            <a:tailEnd/>
          </a:ln>
          <a:effectLst/>
        </p:spPr>
        <p:txBody>
          <a:bodyPr wrap="none">
            <a:spAutoFit/>
          </a:bodyPr>
          <a:lstStyle/>
          <a:p>
            <a:pPr algn="l">
              <a:defRPr/>
            </a:pPr>
            <a:r>
              <a:rPr lang="en-US" sz="900" b="1">
                <a:solidFill>
                  <a:schemeClr val="bg1"/>
                </a:solidFill>
                <a:latin typeface="Verdana" pitchFamily="34" charset="0"/>
              </a:rPr>
              <a:t>Auburn University</a:t>
            </a:r>
          </a:p>
          <a:p>
            <a:pPr algn="l">
              <a:defRPr/>
            </a:pPr>
            <a:r>
              <a:rPr lang="en-US" sz="900" b="1">
                <a:solidFill>
                  <a:schemeClr val="bg1"/>
                </a:solidFill>
                <a:latin typeface="Verdana" pitchFamily="34" charset="0"/>
              </a:rPr>
              <a:t>Computer Science and Software Engineering</a:t>
            </a:r>
          </a:p>
        </p:txBody>
      </p:sp>
      <p:sp>
        <p:nvSpPr>
          <p:cNvPr id="23562" name="Rectangle 10"/>
          <p:cNvSpPr>
            <a:spLocks noChangeArrowheads="1"/>
          </p:cNvSpPr>
          <p:nvPr/>
        </p:nvSpPr>
        <p:spPr bwMode="auto">
          <a:xfrm>
            <a:off x="0" y="0"/>
            <a:ext cx="9144000" cy="152400"/>
          </a:xfrm>
          <a:prstGeom prst="rect">
            <a:avLst/>
          </a:prstGeom>
          <a:solidFill>
            <a:srgbClr val="003399"/>
          </a:solidFill>
          <a:ln w="9525">
            <a:solidFill>
              <a:schemeClr val="tx1"/>
            </a:solidFill>
            <a:miter lim="800000"/>
            <a:headEnd/>
            <a:tailEnd/>
          </a:ln>
          <a:effectLst/>
        </p:spPr>
        <p:txBody>
          <a:bodyPr wrap="none" anchor="ctr"/>
          <a:lstStyle/>
          <a:p>
            <a:pPr>
              <a:defRPr/>
            </a:pPr>
            <a:endParaRPr lang="en-US"/>
          </a:p>
        </p:txBody>
      </p:sp>
      <p:sp>
        <p:nvSpPr>
          <p:cNvPr id="23563" name="Rectangle 11"/>
          <p:cNvSpPr>
            <a:spLocks noChangeArrowheads="1"/>
          </p:cNvSpPr>
          <p:nvPr userDrawn="1"/>
        </p:nvSpPr>
        <p:spPr bwMode="auto">
          <a:xfrm>
            <a:off x="0" y="942975"/>
            <a:ext cx="9144000" cy="53975"/>
          </a:xfrm>
          <a:prstGeom prst="rect">
            <a:avLst/>
          </a:prstGeom>
          <a:solidFill>
            <a:srgbClr val="003399"/>
          </a:solidFill>
          <a:ln w="9525">
            <a:solidFill>
              <a:schemeClr val="tx1"/>
            </a:solidFill>
            <a:miter lim="800000"/>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iming>
    <p:tnLst>
      <p:par>
        <p:cTn id="1" dur="indefinite" restart="never" nodeType="tmRoot"/>
      </p:par>
    </p:tnLst>
  </p:timing>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Verdana" pitchFamily="34" charset="0"/>
        </a:defRPr>
      </a:lvl2pPr>
      <a:lvl3pPr algn="ctr" rtl="0" eaLnBrk="0" fontAlgn="base" hangingPunct="0">
        <a:spcBef>
          <a:spcPct val="0"/>
        </a:spcBef>
        <a:spcAft>
          <a:spcPct val="0"/>
        </a:spcAft>
        <a:defRPr sz="3600" b="1">
          <a:solidFill>
            <a:schemeClr val="tx2"/>
          </a:solidFill>
          <a:latin typeface="Verdana" pitchFamily="34" charset="0"/>
        </a:defRPr>
      </a:lvl3pPr>
      <a:lvl4pPr algn="ctr" rtl="0" eaLnBrk="0" fontAlgn="base" hangingPunct="0">
        <a:spcBef>
          <a:spcPct val="0"/>
        </a:spcBef>
        <a:spcAft>
          <a:spcPct val="0"/>
        </a:spcAft>
        <a:defRPr sz="3600" b="1">
          <a:solidFill>
            <a:schemeClr val="tx2"/>
          </a:solidFill>
          <a:latin typeface="Verdana" pitchFamily="34" charset="0"/>
        </a:defRPr>
      </a:lvl4pPr>
      <a:lvl5pPr algn="ctr" rtl="0" eaLnBrk="0" fontAlgn="base" hangingPunct="0">
        <a:spcBef>
          <a:spcPct val="0"/>
        </a:spcBef>
        <a:spcAft>
          <a:spcPct val="0"/>
        </a:spcAft>
        <a:defRPr sz="3600" b="1">
          <a:solidFill>
            <a:schemeClr val="tx2"/>
          </a:solidFill>
          <a:latin typeface="Verdana" pitchFamily="34" charset="0"/>
        </a:defRPr>
      </a:lvl5pPr>
      <a:lvl6pPr marL="457200" algn="ctr" rtl="0" eaLnBrk="0" fontAlgn="base" hangingPunct="0">
        <a:spcBef>
          <a:spcPct val="0"/>
        </a:spcBef>
        <a:spcAft>
          <a:spcPct val="0"/>
        </a:spcAft>
        <a:defRPr sz="3600" b="1">
          <a:solidFill>
            <a:schemeClr val="tx2"/>
          </a:solidFill>
          <a:latin typeface="Verdana" pitchFamily="34" charset="0"/>
        </a:defRPr>
      </a:lvl6pPr>
      <a:lvl7pPr marL="914400" algn="ctr" rtl="0" eaLnBrk="0" fontAlgn="base" hangingPunct="0">
        <a:spcBef>
          <a:spcPct val="0"/>
        </a:spcBef>
        <a:spcAft>
          <a:spcPct val="0"/>
        </a:spcAft>
        <a:defRPr sz="3600" b="1">
          <a:solidFill>
            <a:schemeClr val="tx2"/>
          </a:solidFill>
          <a:latin typeface="Verdana" pitchFamily="34" charset="0"/>
        </a:defRPr>
      </a:lvl7pPr>
      <a:lvl8pPr marL="1371600" algn="ctr" rtl="0" eaLnBrk="0" fontAlgn="base" hangingPunct="0">
        <a:spcBef>
          <a:spcPct val="0"/>
        </a:spcBef>
        <a:spcAft>
          <a:spcPct val="0"/>
        </a:spcAft>
        <a:defRPr sz="3600" b="1">
          <a:solidFill>
            <a:schemeClr val="tx2"/>
          </a:solidFill>
          <a:latin typeface="Verdana" pitchFamily="34" charset="0"/>
        </a:defRPr>
      </a:lvl8pPr>
      <a:lvl9pPr marL="1828800" algn="ctr" rtl="0" eaLnBrk="0" fontAlgn="base" hangingPunct="0">
        <a:spcBef>
          <a:spcPct val="0"/>
        </a:spcBef>
        <a:spcAft>
          <a:spcPct val="0"/>
        </a:spcAft>
        <a:defRPr sz="3600" b="1">
          <a:solidFill>
            <a:schemeClr val="tx2"/>
          </a:solidFill>
          <a:latin typeface="Verdana" pitchFamily="34" charset="0"/>
        </a:defRPr>
      </a:lvl9pPr>
    </p:titleStyle>
    <p:bodyStyle>
      <a:lvl1pPr marL="342900" indent="-342900" algn="l" rtl="0" eaLnBrk="0" fontAlgn="base" hangingPunct="0">
        <a:spcBef>
          <a:spcPct val="20000"/>
        </a:spcBef>
        <a:spcAft>
          <a:spcPct val="0"/>
        </a:spcAft>
        <a:buChar char="•"/>
        <a:defRPr sz="3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txBox="1">
            <a:spLocks noChangeArrowheads="1"/>
          </p:cNvSpPr>
          <p:nvPr/>
        </p:nvSpPr>
        <p:spPr bwMode="auto">
          <a:xfrm>
            <a:off x="698500" y="2025650"/>
            <a:ext cx="7772400" cy="1143000"/>
          </a:xfrm>
          <a:prstGeom prst="rect">
            <a:avLst/>
          </a:prstGeom>
          <a:noFill/>
          <a:ln w="9525">
            <a:noFill/>
            <a:miter lim="800000"/>
            <a:headEnd/>
            <a:tailEnd/>
          </a:ln>
          <a:effectLst/>
        </p:spPr>
        <p:txBody>
          <a:bodyPr lIns="92075" tIns="46038" rIns="92075" bIns="46038" anchor="ctr"/>
          <a:lstStyle/>
          <a:p>
            <a:pPr>
              <a:defRPr/>
            </a:pPr>
            <a:r>
              <a:rPr lang="en-US" kern="0" dirty="0">
                <a:solidFill>
                  <a:schemeClr val="tx2"/>
                </a:solidFill>
                <a:latin typeface="Arial Black" pitchFamily="34" charset="0"/>
                <a:ea typeface="+mj-ea"/>
                <a:cs typeface="+mj-cs"/>
              </a:rPr>
              <a:t>Course Notes </a:t>
            </a:r>
            <a:r>
              <a:rPr lang="en-US" kern="0">
                <a:solidFill>
                  <a:schemeClr val="tx2"/>
                </a:solidFill>
                <a:latin typeface="Arial Black" pitchFamily="34" charset="0"/>
                <a:ea typeface="+mj-ea"/>
                <a:cs typeface="+mj-cs"/>
              </a:rPr>
              <a:t>Set 7:</a:t>
            </a:r>
            <a:r>
              <a:rPr lang="en-US" sz="3600" kern="0" dirty="0">
                <a:solidFill>
                  <a:schemeClr val="tx2"/>
                </a:solidFill>
                <a:latin typeface="Arial Black" pitchFamily="34" charset="0"/>
                <a:ea typeface="+mj-ea"/>
                <a:cs typeface="+mj-cs"/>
              </a:rPr>
              <a:t/>
            </a:r>
            <a:br>
              <a:rPr lang="en-US" sz="3600" kern="0" dirty="0">
                <a:solidFill>
                  <a:schemeClr val="tx2"/>
                </a:solidFill>
                <a:latin typeface="Arial Black" pitchFamily="34" charset="0"/>
                <a:ea typeface="+mj-ea"/>
                <a:cs typeface="+mj-cs"/>
              </a:rPr>
            </a:br>
            <a:r>
              <a:rPr lang="en-US" sz="3600" kern="0" dirty="0">
                <a:solidFill>
                  <a:schemeClr val="tx2"/>
                </a:solidFill>
                <a:latin typeface="Arial Black" pitchFamily="34" charset="0"/>
                <a:ea typeface="+mj-ea"/>
                <a:cs typeface="+mj-cs"/>
              </a:rPr>
              <a:t>Verification and Validation</a:t>
            </a:r>
          </a:p>
        </p:txBody>
      </p:sp>
      <p:sp>
        <p:nvSpPr>
          <p:cNvPr id="2051" name="Rectangle 8"/>
          <p:cNvSpPr>
            <a:spLocks noGrp="1" noChangeArrowheads="1"/>
          </p:cNvSpPr>
          <p:nvPr>
            <p:ph type="subTitle" idx="1"/>
          </p:nvPr>
        </p:nvSpPr>
        <p:spPr>
          <a:xfrm>
            <a:off x="0" y="3886200"/>
            <a:ext cx="9144000" cy="1752600"/>
          </a:xfrm>
          <a:noFill/>
        </p:spPr>
        <p:txBody>
          <a:bodyPr/>
          <a:lstStyle/>
          <a:p>
            <a:r>
              <a:rPr lang="en-US" sz="2800" smtClean="0"/>
              <a:t>Computer Science and Software Engineering</a:t>
            </a:r>
          </a:p>
          <a:p>
            <a:r>
              <a:rPr lang="en-US" sz="2800" smtClean="0"/>
              <a:t>Auburn University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lIns="90488" tIns="44450" rIns="90488" bIns="44450" anchor="b"/>
          <a:lstStyle/>
          <a:p>
            <a:r>
              <a:rPr lang="en-US" smtClean="0"/>
              <a:t>Organization perspective (con’t)</a:t>
            </a:r>
          </a:p>
        </p:txBody>
      </p:sp>
      <p:sp>
        <p:nvSpPr>
          <p:cNvPr id="11267" name="Rectangle 3"/>
          <p:cNvSpPr>
            <a:spLocks noChangeArrowheads="1"/>
          </p:cNvSpPr>
          <p:nvPr/>
        </p:nvSpPr>
        <p:spPr bwMode="auto">
          <a:xfrm>
            <a:off x="2881313" y="1905000"/>
            <a:ext cx="1531937" cy="444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nchor="ctr"/>
          <a:lstStyle/>
          <a:p>
            <a:r>
              <a:rPr lang="en-US" sz="1500"/>
              <a:t>Requirements</a:t>
            </a:r>
          </a:p>
        </p:txBody>
      </p:sp>
      <p:sp>
        <p:nvSpPr>
          <p:cNvPr id="11268" name="Rectangle 4"/>
          <p:cNvSpPr>
            <a:spLocks noChangeArrowheads="1"/>
          </p:cNvSpPr>
          <p:nvPr/>
        </p:nvSpPr>
        <p:spPr bwMode="auto">
          <a:xfrm>
            <a:off x="1966913" y="1219200"/>
            <a:ext cx="1379537" cy="444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nchor="ctr"/>
          <a:lstStyle/>
          <a:p>
            <a:r>
              <a:rPr lang="en-US" sz="1500"/>
              <a:t>Concept</a:t>
            </a:r>
          </a:p>
        </p:txBody>
      </p:sp>
      <p:sp>
        <p:nvSpPr>
          <p:cNvPr id="11269" name="Rectangle 5"/>
          <p:cNvSpPr>
            <a:spLocks noChangeArrowheads="1"/>
          </p:cNvSpPr>
          <p:nvPr/>
        </p:nvSpPr>
        <p:spPr bwMode="auto">
          <a:xfrm>
            <a:off x="3719513" y="2590800"/>
            <a:ext cx="1379537" cy="444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nchor="ctr"/>
          <a:lstStyle/>
          <a:p>
            <a:r>
              <a:rPr lang="en-US" sz="1500"/>
              <a:t>Design</a:t>
            </a:r>
          </a:p>
        </p:txBody>
      </p:sp>
      <p:sp>
        <p:nvSpPr>
          <p:cNvPr id="11270" name="Rectangle 6"/>
          <p:cNvSpPr>
            <a:spLocks noChangeArrowheads="1"/>
          </p:cNvSpPr>
          <p:nvPr/>
        </p:nvSpPr>
        <p:spPr bwMode="auto">
          <a:xfrm>
            <a:off x="4730750" y="3276600"/>
            <a:ext cx="1511300" cy="444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nchor="ctr"/>
          <a:lstStyle/>
          <a:p>
            <a:r>
              <a:rPr lang="en-US" sz="1500"/>
              <a:t>Implementation</a:t>
            </a:r>
          </a:p>
        </p:txBody>
      </p:sp>
      <p:sp>
        <p:nvSpPr>
          <p:cNvPr id="11271" name="Rectangle 7"/>
          <p:cNvSpPr>
            <a:spLocks noChangeArrowheads="1"/>
          </p:cNvSpPr>
          <p:nvPr/>
        </p:nvSpPr>
        <p:spPr bwMode="auto">
          <a:xfrm>
            <a:off x="5548313" y="3962400"/>
            <a:ext cx="1379537" cy="444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nchor="ctr"/>
          <a:lstStyle/>
          <a:p>
            <a:r>
              <a:rPr lang="en-US" sz="1500"/>
              <a:t>Test</a:t>
            </a:r>
          </a:p>
        </p:txBody>
      </p:sp>
      <p:sp>
        <p:nvSpPr>
          <p:cNvPr id="11272" name="Rectangle 8"/>
          <p:cNvSpPr>
            <a:spLocks noChangeArrowheads="1"/>
          </p:cNvSpPr>
          <p:nvPr/>
        </p:nvSpPr>
        <p:spPr bwMode="auto">
          <a:xfrm>
            <a:off x="6462713" y="4648200"/>
            <a:ext cx="1379537" cy="444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nchor="ctr"/>
          <a:lstStyle/>
          <a:p>
            <a:r>
              <a:rPr lang="en-US" sz="1500"/>
              <a:t>Installation &amp; Checkout</a:t>
            </a:r>
          </a:p>
        </p:txBody>
      </p:sp>
      <p:sp>
        <p:nvSpPr>
          <p:cNvPr id="11273" name="Rectangle 9"/>
          <p:cNvSpPr>
            <a:spLocks noChangeArrowheads="1"/>
          </p:cNvSpPr>
          <p:nvPr/>
        </p:nvSpPr>
        <p:spPr bwMode="auto">
          <a:xfrm>
            <a:off x="7605713" y="5334000"/>
            <a:ext cx="1379537" cy="444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nchor="ctr"/>
          <a:lstStyle/>
          <a:p>
            <a:r>
              <a:rPr lang="en-US" sz="1500"/>
              <a:t>Operation &amp; Maintenance</a:t>
            </a:r>
          </a:p>
        </p:txBody>
      </p:sp>
      <p:sp>
        <p:nvSpPr>
          <p:cNvPr id="11274" name="Rectangle 10"/>
          <p:cNvSpPr>
            <a:spLocks noChangeArrowheads="1"/>
          </p:cNvSpPr>
          <p:nvPr/>
        </p:nvSpPr>
        <p:spPr bwMode="auto">
          <a:xfrm>
            <a:off x="2582863" y="5943600"/>
            <a:ext cx="6478587" cy="215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r>
              <a:rPr lang="en-US" sz="1500"/>
              <a:t>Management of V&amp;V</a:t>
            </a:r>
          </a:p>
        </p:txBody>
      </p:sp>
      <p:sp>
        <p:nvSpPr>
          <p:cNvPr id="11275" name="AutoShape 11"/>
          <p:cNvSpPr>
            <a:spLocks noChangeArrowheads="1"/>
          </p:cNvSpPr>
          <p:nvPr/>
        </p:nvSpPr>
        <p:spPr bwMode="auto">
          <a:xfrm>
            <a:off x="234950" y="1905000"/>
            <a:ext cx="1663700" cy="901700"/>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nchor="ctr"/>
          <a:lstStyle/>
          <a:p>
            <a:r>
              <a:rPr lang="en-US" sz="1800"/>
              <a:t>V&amp;V inputs</a:t>
            </a:r>
          </a:p>
        </p:txBody>
      </p:sp>
      <p:sp>
        <p:nvSpPr>
          <p:cNvPr id="11276" name="AutoShape 12"/>
          <p:cNvSpPr>
            <a:spLocks noChangeArrowheads="1"/>
          </p:cNvSpPr>
          <p:nvPr/>
        </p:nvSpPr>
        <p:spPr bwMode="auto">
          <a:xfrm>
            <a:off x="311150" y="3200400"/>
            <a:ext cx="1663700" cy="901700"/>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nchor="ctr"/>
          <a:lstStyle/>
          <a:p>
            <a:r>
              <a:rPr lang="en-US" sz="1800"/>
              <a:t>V&amp;V tasks</a:t>
            </a:r>
          </a:p>
        </p:txBody>
      </p:sp>
      <p:sp>
        <p:nvSpPr>
          <p:cNvPr id="11277" name="AutoShape 13"/>
          <p:cNvSpPr>
            <a:spLocks noChangeArrowheads="1"/>
          </p:cNvSpPr>
          <p:nvPr/>
        </p:nvSpPr>
        <p:spPr bwMode="auto">
          <a:xfrm>
            <a:off x="311150" y="4495800"/>
            <a:ext cx="1663700" cy="901700"/>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nchor="ctr"/>
          <a:lstStyle/>
          <a:p>
            <a:r>
              <a:rPr lang="en-US" sz="1800"/>
              <a:t>V&amp;V outputs</a:t>
            </a:r>
          </a:p>
        </p:txBody>
      </p:sp>
      <p:sp>
        <p:nvSpPr>
          <p:cNvPr id="11278" name="AutoShape 14"/>
          <p:cNvSpPr>
            <a:spLocks noChangeArrowheads="1"/>
          </p:cNvSpPr>
          <p:nvPr/>
        </p:nvSpPr>
        <p:spPr bwMode="auto">
          <a:xfrm rot="16200000" flipH="1">
            <a:off x="958850" y="2781300"/>
            <a:ext cx="215900" cy="444500"/>
          </a:xfrm>
          <a:prstGeom prst="rightArrow">
            <a:avLst>
              <a:gd name="adj1" fmla="val 50000"/>
              <a:gd name="adj2" fmla="val 5000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9" name="AutoShape 15"/>
          <p:cNvSpPr>
            <a:spLocks noChangeArrowheads="1"/>
          </p:cNvSpPr>
          <p:nvPr/>
        </p:nvSpPr>
        <p:spPr bwMode="auto">
          <a:xfrm rot="16200000" flipH="1">
            <a:off x="958850" y="4076700"/>
            <a:ext cx="215900" cy="444500"/>
          </a:xfrm>
          <a:prstGeom prst="rightArrow">
            <a:avLst>
              <a:gd name="adj1" fmla="val 50000"/>
              <a:gd name="adj2" fmla="val 5000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a:lstStyle/>
          <a:p>
            <a:r>
              <a:rPr lang="en-US" smtClean="0"/>
              <a:t>Concept phase V&amp;V</a:t>
            </a:r>
          </a:p>
        </p:txBody>
      </p:sp>
      <p:sp>
        <p:nvSpPr>
          <p:cNvPr id="12291" name="Rectangle 5"/>
          <p:cNvSpPr>
            <a:spLocks noGrp="1" noChangeArrowheads="1"/>
          </p:cNvSpPr>
          <p:nvPr>
            <p:ph type="body" idx="1"/>
          </p:nvPr>
        </p:nvSpPr>
        <p:spPr/>
        <p:txBody>
          <a:bodyPr/>
          <a:lstStyle/>
          <a:p>
            <a:r>
              <a:rPr lang="en-US" dirty="0" smtClean="0"/>
              <a:t>V&amp;V tasks</a:t>
            </a:r>
          </a:p>
          <a:p>
            <a:pPr lvl="1"/>
            <a:r>
              <a:rPr lang="en-US" dirty="0" smtClean="0"/>
              <a:t>concept documentation evaluation</a:t>
            </a:r>
          </a:p>
          <a:p>
            <a:r>
              <a:rPr lang="en-US" dirty="0" smtClean="0"/>
              <a:t>Inputs</a:t>
            </a:r>
          </a:p>
          <a:p>
            <a:pPr lvl="1"/>
            <a:r>
              <a:rPr lang="en-US" dirty="0" smtClean="0"/>
              <a:t>development schedules</a:t>
            </a:r>
          </a:p>
          <a:p>
            <a:pPr lvl="1"/>
            <a:r>
              <a:rPr lang="en-US" dirty="0" smtClean="0"/>
              <a:t>concept documentation (e.g., SOW, feasibility study, etc.)</a:t>
            </a:r>
          </a:p>
          <a:p>
            <a:r>
              <a:rPr lang="en-US" dirty="0" smtClean="0"/>
              <a:t>Outputs</a:t>
            </a:r>
          </a:p>
          <a:p>
            <a:pPr lvl="1"/>
            <a:r>
              <a:rPr lang="en-US" dirty="0" smtClean="0"/>
              <a:t>Concept phase task reporting</a:t>
            </a:r>
          </a:p>
          <a:p>
            <a:pPr lvl="1"/>
            <a:r>
              <a:rPr lang="en-US" dirty="0" smtClean="0"/>
              <a:t>Anomaly reports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a:lstStyle/>
          <a:p>
            <a:r>
              <a:rPr lang="en-US" smtClean="0"/>
              <a:t>Requirements phase V&amp;V</a:t>
            </a:r>
          </a:p>
        </p:txBody>
      </p:sp>
      <p:sp>
        <p:nvSpPr>
          <p:cNvPr id="13315" name="Rectangle 5"/>
          <p:cNvSpPr>
            <a:spLocks noGrp="1" noChangeArrowheads="1"/>
          </p:cNvSpPr>
          <p:nvPr>
            <p:ph type="body" idx="1"/>
          </p:nvPr>
        </p:nvSpPr>
        <p:spPr/>
        <p:txBody>
          <a:bodyPr/>
          <a:lstStyle/>
          <a:p>
            <a:pPr>
              <a:lnSpc>
                <a:spcPct val="80000"/>
              </a:lnSpc>
            </a:pPr>
            <a:r>
              <a:rPr lang="en-US" sz="2600" smtClean="0"/>
              <a:t>V&amp;V tasks</a:t>
            </a:r>
          </a:p>
          <a:p>
            <a:pPr lvl="1">
              <a:lnSpc>
                <a:spcPct val="80000"/>
              </a:lnSpc>
            </a:pPr>
            <a:r>
              <a:rPr lang="en-US" sz="2400" smtClean="0"/>
              <a:t>requirements traceability analysis</a:t>
            </a:r>
          </a:p>
          <a:p>
            <a:pPr lvl="1">
              <a:lnSpc>
                <a:spcPct val="80000"/>
              </a:lnSpc>
            </a:pPr>
            <a:r>
              <a:rPr lang="en-US" sz="2400" smtClean="0"/>
              <a:t>requirements evaluation</a:t>
            </a:r>
          </a:p>
          <a:p>
            <a:pPr lvl="1">
              <a:lnSpc>
                <a:spcPct val="80000"/>
              </a:lnSpc>
            </a:pPr>
            <a:r>
              <a:rPr lang="en-US" sz="2400" smtClean="0"/>
              <a:t>requirements interface analysis</a:t>
            </a:r>
          </a:p>
          <a:p>
            <a:pPr lvl="1">
              <a:lnSpc>
                <a:spcPct val="80000"/>
              </a:lnSpc>
            </a:pPr>
            <a:r>
              <a:rPr lang="en-US" sz="2400" smtClean="0"/>
              <a:t>test plan generation</a:t>
            </a:r>
          </a:p>
          <a:p>
            <a:pPr>
              <a:lnSpc>
                <a:spcPct val="80000"/>
              </a:lnSpc>
            </a:pPr>
            <a:r>
              <a:rPr lang="en-US" sz="2600" smtClean="0"/>
              <a:t>Inputs</a:t>
            </a:r>
          </a:p>
          <a:p>
            <a:pPr lvl="1">
              <a:lnSpc>
                <a:spcPct val="80000"/>
              </a:lnSpc>
            </a:pPr>
            <a:r>
              <a:rPr lang="en-US" sz="2400" smtClean="0"/>
              <a:t>concept documentation</a:t>
            </a:r>
          </a:p>
          <a:p>
            <a:pPr lvl="1">
              <a:lnSpc>
                <a:spcPct val="80000"/>
              </a:lnSpc>
            </a:pPr>
            <a:r>
              <a:rPr lang="en-US" sz="2400" smtClean="0"/>
              <a:t>SRS</a:t>
            </a:r>
          </a:p>
          <a:p>
            <a:pPr lvl="1">
              <a:lnSpc>
                <a:spcPct val="80000"/>
              </a:lnSpc>
            </a:pPr>
            <a:r>
              <a:rPr lang="en-US" sz="2400" smtClean="0"/>
              <a:t>interface requirements documentation</a:t>
            </a:r>
          </a:p>
          <a:p>
            <a:pPr lvl="1">
              <a:lnSpc>
                <a:spcPct val="80000"/>
              </a:lnSpc>
            </a:pPr>
            <a:r>
              <a:rPr lang="en-US" sz="2400" smtClean="0"/>
              <a:t>user documentation</a:t>
            </a:r>
          </a:p>
          <a:p>
            <a:pPr>
              <a:lnSpc>
                <a:spcPct val="80000"/>
              </a:lnSpc>
            </a:pPr>
            <a:r>
              <a:rPr lang="en-US" sz="2600" smtClean="0"/>
              <a:t>Outputs</a:t>
            </a:r>
          </a:p>
          <a:p>
            <a:pPr lvl="1">
              <a:lnSpc>
                <a:spcPct val="80000"/>
              </a:lnSpc>
            </a:pPr>
            <a:r>
              <a:rPr lang="en-US" sz="2400" smtClean="0"/>
              <a:t>requirements phase task reporting</a:t>
            </a:r>
          </a:p>
          <a:p>
            <a:pPr lvl="1">
              <a:lnSpc>
                <a:spcPct val="80000"/>
              </a:lnSpc>
            </a:pPr>
            <a:r>
              <a:rPr lang="en-US" sz="2400" smtClean="0"/>
              <a:t>test plan (system, acceptance)</a:t>
            </a:r>
          </a:p>
          <a:p>
            <a:pPr lvl="1">
              <a:lnSpc>
                <a:spcPct val="80000"/>
              </a:lnSpc>
            </a:pPr>
            <a:r>
              <a:rPr lang="en-US" sz="2400" smtClean="0"/>
              <a:t>anomaly reports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lstStyle/>
          <a:p>
            <a:r>
              <a:rPr lang="en-US" smtClean="0"/>
              <a:t>Design phase V&amp;V</a:t>
            </a:r>
          </a:p>
        </p:txBody>
      </p:sp>
      <p:sp>
        <p:nvSpPr>
          <p:cNvPr id="14339" name="Rectangle 5"/>
          <p:cNvSpPr>
            <a:spLocks noGrp="1" noChangeArrowheads="1"/>
          </p:cNvSpPr>
          <p:nvPr>
            <p:ph type="body" idx="1"/>
          </p:nvPr>
        </p:nvSpPr>
        <p:spPr/>
        <p:txBody>
          <a:bodyPr/>
          <a:lstStyle/>
          <a:p>
            <a:pPr>
              <a:lnSpc>
                <a:spcPct val="80000"/>
              </a:lnSpc>
            </a:pPr>
            <a:r>
              <a:rPr lang="en-US" sz="1900" smtClean="0"/>
              <a:t>V&amp;V tasks</a:t>
            </a:r>
          </a:p>
          <a:p>
            <a:pPr lvl="1">
              <a:lnSpc>
                <a:spcPct val="80000"/>
              </a:lnSpc>
            </a:pPr>
            <a:r>
              <a:rPr lang="en-US" sz="1800" smtClean="0"/>
              <a:t>design traceability analysis</a:t>
            </a:r>
          </a:p>
          <a:p>
            <a:pPr lvl="1">
              <a:lnSpc>
                <a:spcPct val="80000"/>
              </a:lnSpc>
            </a:pPr>
            <a:r>
              <a:rPr lang="en-US" sz="1800" smtClean="0"/>
              <a:t>design evaluation</a:t>
            </a:r>
          </a:p>
          <a:p>
            <a:pPr lvl="1">
              <a:lnSpc>
                <a:spcPct val="80000"/>
              </a:lnSpc>
            </a:pPr>
            <a:r>
              <a:rPr lang="en-US" sz="1800" smtClean="0"/>
              <a:t>interface analysis</a:t>
            </a:r>
          </a:p>
          <a:p>
            <a:pPr lvl="1">
              <a:lnSpc>
                <a:spcPct val="80000"/>
              </a:lnSpc>
            </a:pPr>
            <a:r>
              <a:rPr lang="en-US" sz="1800" smtClean="0"/>
              <a:t>test plan generation </a:t>
            </a:r>
          </a:p>
          <a:p>
            <a:pPr lvl="1">
              <a:lnSpc>
                <a:spcPct val="80000"/>
              </a:lnSpc>
            </a:pPr>
            <a:r>
              <a:rPr lang="en-US" sz="1800" smtClean="0"/>
              <a:t>test design generation</a:t>
            </a:r>
          </a:p>
          <a:p>
            <a:pPr>
              <a:lnSpc>
                <a:spcPct val="80000"/>
              </a:lnSpc>
            </a:pPr>
            <a:r>
              <a:rPr lang="en-US" sz="1900" smtClean="0"/>
              <a:t>Inputs</a:t>
            </a:r>
          </a:p>
          <a:p>
            <a:pPr lvl="1">
              <a:lnSpc>
                <a:spcPct val="80000"/>
              </a:lnSpc>
            </a:pPr>
            <a:r>
              <a:rPr lang="en-US" sz="1800" smtClean="0"/>
              <a:t>standards</a:t>
            </a:r>
          </a:p>
          <a:p>
            <a:pPr lvl="1">
              <a:lnSpc>
                <a:spcPct val="80000"/>
              </a:lnSpc>
            </a:pPr>
            <a:r>
              <a:rPr lang="en-US" sz="1800" smtClean="0"/>
              <a:t>SRS</a:t>
            </a:r>
          </a:p>
          <a:p>
            <a:pPr lvl="1">
              <a:lnSpc>
                <a:spcPct val="80000"/>
              </a:lnSpc>
            </a:pPr>
            <a:r>
              <a:rPr lang="en-US" sz="1800" smtClean="0"/>
              <a:t>SDD</a:t>
            </a:r>
          </a:p>
          <a:p>
            <a:pPr lvl="1">
              <a:lnSpc>
                <a:spcPct val="80000"/>
              </a:lnSpc>
            </a:pPr>
            <a:r>
              <a:rPr lang="en-US" sz="1800" smtClean="0"/>
              <a:t>interface requirements documentation</a:t>
            </a:r>
          </a:p>
          <a:p>
            <a:pPr lvl="1">
              <a:lnSpc>
                <a:spcPct val="80000"/>
              </a:lnSpc>
            </a:pPr>
            <a:r>
              <a:rPr lang="en-US" sz="1800" smtClean="0"/>
              <a:t>interface design documentation</a:t>
            </a:r>
          </a:p>
          <a:p>
            <a:pPr lvl="1">
              <a:lnSpc>
                <a:spcPct val="80000"/>
              </a:lnSpc>
            </a:pPr>
            <a:r>
              <a:rPr lang="en-US" sz="1800" smtClean="0"/>
              <a:t>user documentation</a:t>
            </a:r>
          </a:p>
          <a:p>
            <a:pPr>
              <a:lnSpc>
                <a:spcPct val="80000"/>
              </a:lnSpc>
            </a:pPr>
            <a:r>
              <a:rPr lang="en-US" sz="1900" smtClean="0"/>
              <a:t>Outputs</a:t>
            </a:r>
          </a:p>
          <a:p>
            <a:pPr lvl="1">
              <a:lnSpc>
                <a:spcPct val="80000"/>
              </a:lnSpc>
            </a:pPr>
            <a:r>
              <a:rPr lang="en-US" sz="1800" smtClean="0"/>
              <a:t>design phase task reporting</a:t>
            </a:r>
          </a:p>
          <a:p>
            <a:pPr lvl="1">
              <a:lnSpc>
                <a:spcPct val="80000"/>
              </a:lnSpc>
            </a:pPr>
            <a:r>
              <a:rPr lang="en-US" sz="1800" smtClean="0"/>
              <a:t>test plan (component, integration)</a:t>
            </a:r>
          </a:p>
          <a:p>
            <a:pPr lvl="1">
              <a:lnSpc>
                <a:spcPct val="80000"/>
              </a:lnSpc>
            </a:pPr>
            <a:r>
              <a:rPr lang="en-US" sz="1800" smtClean="0"/>
              <a:t>test design (component, integration, system, acceptance)</a:t>
            </a:r>
          </a:p>
          <a:p>
            <a:pPr lvl="1">
              <a:lnSpc>
                <a:spcPct val="80000"/>
              </a:lnSpc>
            </a:pPr>
            <a:r>
              <a:rPr lang="en-US" sz="1800" smtClean="0"/>
              <a:t>anomaly reports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p:txBody>
          <a:bodyPr/>
          <a:lstStyle/>
          <a:p>
            <a:r>
              <a:rPr lang="en-US" smtClean="0"/>
              <a:t>Implementation phase V&amp;V</a:t>
            </a:r>
          </a:p>
        </p:txBody>
      </p:sp>
      <p:sp>
        <p:nvSpPr>
          <p:cNvPr id="15363" name="Rectangle 5"/>
          <p:cNvSpPr>
            <a:spLocks noGrp="1" noChangeArrowheads="1"/>
          </p:cNvSpPr>
          <p:nvPr>
            <p:ph type="body" idx="1"/>
          </p:nvPr>
        </p:nvSpPr>
        <p:spPr/>
        <p:txBody>
          <a:bodyPr/>
          <a:lstStyle/>
          <a:p>
            <a:pPr>
              <a:lnSpc>
                <a:spcPct val="80000"/>
              </a:lnSpc>
            </a:pPr>
            <a:r>
              <a:rPr lang="en-US" sz="1900" smtClean="0"/>
              <a:t>V&amp;V tasks</a:t>
            </a:r>
          </a:p>
          <a:p>
            <a:pPr lvl="1">
              <a:lnSpc>
                <a:spcPct val="80000"/>
              </a:lnSpc>
            </a:pPr>
            <a:r>
              <a:rPr lang="en-US" sz="1800" smtClean="0"/>
              <a:t>code traceability analysis</a:t>
            </a:r>
          </a:p>
          <a:p>
            <a:pPr lvl="1">
              <a:lnSpc>
                <a:spcPct val="80000"/>
              </a:lnSpc>
            </a:pPr>
            <a:r>
              <a:rPr lang="en-US" sz="1800" smtClean="0"/>
              <a:t>code evaluation</a:t>
            </a:r>
          </a:p>
          <a:p>
            <a:pPr lvl="1">
              <a:lnSpc>
                <a:spcPct val="80000"/>
              </a:lnSpc>
            </a:pPr>
            <a:r>
              <a:rPr lang="en-US" sz="1800" smtClean="0"/>
              <a:t>interface analysis</a:t>
            </a:r>
          </a:p>
          <a:p>
            <a:pPr lvl="1">
              <a:lnSpc>
                <a:spcPct val="80000"/>
              </a:lnSpc>
            </a:pPr>
            <a:r>
              <a:rPr lang="en-US" sz="1800" smtClean="0"/>
              <a:t>test case generation</a:t>
            </a:r>
          </a:p>
          <a:p>
            <a:pPr lvl="1">
              <a:lnSpc>
                <a:spcPct val="80000"/>
              </a:lnSpc>
            </a:pPr>
            <a:r>
              <a:rPr lang="en-US" sz="1800" smtClean="0"/>
              <a:t>test procedure generation</a:t>
            </a:r>
          </a:p>
          <a:p>
            <a:pPr lvl="1">
              <a:lnSpc>
                <a:spcPct val="80000"/>
              </a:lnSpc>
            </a:pPr>
            <a:r>
              <a:rPr lang="en-US" sz="1800" smtClean="0"/>
              <a:t>component test execution</a:t>
            </a:r>
          </a:p>
          <a:p>
            <a:pPr>
              <a:lnSpc>
                <a:spcPct val="80000"/>
              </a:lnSpc>
            </a:pPr>
            <a:r>
              <a:rPr lang="en-US" sz="1900" smtClean="0"/>
              <a:t>Inputs</a:t>
            </a:r>
          </a:p>
          <a:p>
            <a:pPr lvl="1">
              <a:lnSpc>
                <a:spcPct val="80000"/>
              </a:lnSpc>
            </a:pPr>
            <a:r>
              <a:rPr lang="en-US" sz="1800" smtClean="0"/>
              <a:t>standards</a:t>
            </a:r>
          </a:p>
          <a:p>
            <a:pPr lvl="1">
              <a:lnSpc>
                <a:spcPct val="80000"/>
              </a:lnSpc>
            </a:pPr>
            <a:r>
              <a:rPr lang="en-US" sz="1800" smtClean="0"/>
              <a:t>SDD</a:t>
            </a:r>
          </a:p>
          <a:p>
            <a:pPr lvl="1">
              <a:lnSpc>
                <a:spcPct val="80000"/>
              </a:lnSpc>
            </a:pPr>
            <a:r>
              <a:rPr lang="en-US" sz="1800" smtClean="0"/>
              <a:t>source code</a:t>
            </a:r>
          </a:p>
          <a:p>
            <a:pPr lvl="1">
              <a:lnSpc>
                <a:spcPct val="80000"/>
              </a:lnSpc>
            </a:pPr>
            <a:r>
              <a:rPr lang="en-US" sz="1800" smtClean="0"/>
              <a:t>executable code</a:t>
            </a:r>
          </a:p>
          <a:p>
            <a:pPr lvl="1">
              <a:lnSpc>
                <a:spcPct val="80000"/>
              </a:lnSpc>
            </a:pPr>
            <a:r>
              <a:rPr lang="en-US" sz="1800" smtClean="0"/>
              <a:t>interface design documentation</a:t>
            </a:r>
          </a:p>
          <a:p>
            <a:pPr lvl="1">
              <a:lnSpc>
                <a:spcPct val="80000"/>
              </a:lnSpc>
            </a:pPr>
            <a:r>
              <a:rPr lang="en-US" sz="1800" smtClean="0"/>
              <a:t>user documentation</a:t>
            </a:r>
          </a:p>
          <a:p>
            <a:pPr>
              <a:lnSpc>
                <a:spcPct val="80000"/>
              </a:lnSpc>
            </a:pPr>
            <a:r>
              <a:rPr lang="en-US" sz="1900" smtClean="0"/>
              <a:t>Outputs</a:t>
            </a:r>
          </a:p>
          <a:p>
            <a:pPr lvl="1">
              <a:lnSpc>
                <a:spcPct val="80000"/>
              </a:lnSpc>
            </a:pPr>
            <a:r>
              <a:rPr lang="en-US" sz="1800" smtClean="0"/>
              <a:t>implementation phase task reporting</a:t>
            </a:r>
          </a:p>
          <a:p>
            <a:pPr lvl="1">
              <a:lnSpc>
                <a:spcPct val="80000"/>
              </a:lnSpc>
            </a:pPr>
            <a:r>
              <a:rPr lang="en-US" sz="1800" smtClean="0"/>
              <a:t>test cases (component, integration, system, acceptance)</a:t>
            </a:r>
          </a:p>
          <a:p>
            <a:pPr lvl="1">
              <a:lnSpc>
                <a:spcPct val="80000"/>
              </a:lnSpc>
            </a:pPr>
            <a:r>
              <a:rPr lang="en-US" sz="1800" smtClean="0"/>
              <a:t>test procedures (component, integration, system)</a:t>
            </a:r>
          </a:p>
          <a:p>
            <a:pPr lvl="1">
              <a:lnSpc>
                <a:spcPct val="80000"/>
              </a:lnSpc>
            </a:pPr>
            <a:r>
              <a:rPr lang="en-US" sz="1800" smtClean="0"/>
              <a:t>anomaly reports</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r>
              <a:rPr lang="en-US" smtClean="0"/>
              <a:t>Test phase V&amp;V</a:t>
            </a:r>
          </a:p>
        </p:txBody>
      </p:sp>
      <p:sp>
        <p:nvSpPr>
          <p:cNvPr id="16387" name="Rectangle 5"/>
          <p:cNvSpPr>
            <a:spLocks noGrp="1" noChangeArrowheads="1"/>
          </p:cNvSpPr>
          <p:nvPr>
            <p:ph type="body" idx="1"/>
          </p:nvPr>
        </p:nvSpPr>
        <p:spPr/>
        <p:txBody>
          <a:bodyPr/>
          <a:lstStyle/>
          <a:p>
            <a:pPr>
              <a:lnSpc>
                <a:spcPct val="80000"/>
              </a:lnSpc>
            </a:pPr>
            <a:r>
              <a:rPr lang="en-US" sz="2600" smtClean="0"/>
              <a:t>V&amp;V tasks</a:t>
            </a:r>
          </a:p>
          <a:p>
            <a:pPr lvl="1">
              <a:lnSpc>
                <a:spcPct val="80000"/>
              </a:lnSpc>
            </a:pPr>
            <a:r>
              <a:rPr lang="en-US" sz="2400" smtClean="0"/>
              <a:t>test procedure generation</a:t>
            </a:r>
          </a:p>
          <a:p>
            <a:pPr lvl="1">
              <a:lnSpc>
                <a:spcPct val="80000"/>
              </a:lnSpc>
            </a:pPr>
            <a:r>
              <a:rPr lang="en-US" sz="2400" smtClean="0"/>
              <a:t>integration test execution</a:t>
            </a:r>
          </a:p>
          <a:p>
            <a:pPr lvl="1">
              <a:lnSpc>
                <a:spcPct val="80000"/>
              </a:lnSpc>
            </a:pPr>
            <a:r>
              <a:rPr lang="en-US" sz="2400" smtClean="0"/>
              <a:t>system test execution</a:t>
            </a:r>
          </a:p>
          <a:p>
            <a:pPr lvl="1">
              <a:lnSpc>
                <a:spcPct val="80000"/>
              </a:lnSpc>
            </a:pPr>
            <a:r>
              <a:rPr lang="en-US" sz="2400" smtClean="0"/>
              <a:t>acceptance test execution</a:t>
            </a:r>
          </a:p>
          <a:p>
            <a:pPr>
              <a:lnSpc>
                <a:spcPct val="80000"/>
              </a:lnSpc>
            </a:pPr>
            <a:r>
              <a:rPr lang="en-US" sz="2600" smtClean="0"/>
              <a:t>Inputs</a:t>
            </a:r>
          </a:p>
          <a:p>
            <a:pPr lvl="1">
              <a:lnSpc>
                <a:spcPct val="80000"/>
              </a:lnSpc>
            </a:pPr>
            <a:r>
              <a:rPr lang="en-US" sz="2400" smtClean="0"/>
              <a:t>source code </a:t>
            </a:r>
          </a:p>
          <a:p>
            <a:pPr lvl="1">
              <a:lnSpc>
                <a:spcPct val="80000"/>
              </a:lnSpc>
            </a:pPr>
            <a:r>
              <a:rPr lang="en-US" sz="2400" smtClean="0"/>
              <a:t>executable code</a:t>
            </a:r>
          </a:p>
          <a:p>
            <a:pPr lvl="1">
              <a:lnSpc>
                <a:spcPct val="80000"/>
              </a:lnSpc>
            </a:pPr>
            <a:r>
              <a:rPr lang="en-US" sz="2400" smtClean="0"/>
              <a:t>user documentation</a:t>
            </a:r>
          </a:p>
          <a:p>
            <a:pPr>
              <a:lnSpc>
                <a:spcPct val="80000"/>
              </a:lnSpc>
            </a:pPr>
            <a:r>
              <a:rPr lang="en-US" sz="2600" smtClean="0"/>
              <a:t>Outputs</a:t>
            </a:r>
          </a:p>
          <a:p>
            <a:pPr lvl="1">
              <a:lnSpc>
                <a:spcPct val="80000"/>
              </a:lnSpc>
            </a:pPr>
            <a:r>
              <a:rPr lang="en-US" sz="2400" smtClean="0"/>
              <a:t>test phase task reporting</a:t>
            </a:r>
          </a:p>
          <a:p>
            <a:pPr lvl="1">
              <a:lnSpc>
                <a:spcPct val="80000"/>
              </a:lnSpc>
            </a:pPr>
            <a:r>
              <a:rPr lang="en-US" sz="2400" smtClean="0"/>
              <a:t>test procedures (acceptance)</a:t>
            </a:r>
          </a:p>
          <a:p>
            <a:pPr lvl="1">
              <a:lnSpc>
                <a:spcPct val="80000"/>
              </a:lnSpc>
            </a:pPr>
            <a:r>
              <a:rPr lang="en-US" sz="2400" smtClean="0"/>
              <a:t>anomaly reports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r>
              <a:rPr lang="en-US" smtClean="0"/>
              <a:t>Installation/Checkout V&amp;V</a:t>
            </a:r>
          </a:p>
        </p:txBody>
      </p:sp>
      <p:sp>
        <p:nvSpPr>
          <p:cNvPr id="17411" name="Rectangle 5"/>
          <p:cNvSpPr>
            <a:spLocks noGrp="1" noChangeArrowheads="1"/>
          </p:cNvSpPr>
          <p:nvPr>
            <p:ph type="body" idx="1"/>
          </p:nvPr>
        </p:nvSpPr>
        <p:spPr/>
        <p:txBody>
          <a:bodyPr/>
          <a:lstStyle/>
          <a:p>
            <a:r>
              <a:rPr lang="en-US" smtClean="0"/>
              <a:t>V&amp;V tasks</a:t>
            </a:r>
          </a:p>
          <a:p>
            <a:pPr lvl="1"/>
            <a:r>
              <a:rPr lang="en-US" smtClean="0"/>
              <a:t>installation configuration audit</a:t>
            </a:r>
          </a:p>
          <a:p>
            <a:pPr lvl="1"/>
            <a:r>
              <a:rPr lang="en-US" smtClean="0"/>
              <a:t>V&amp;V final report generation</a:t>
            </a:r>
          </a:p>
          <a:p>
            <a:r>
              <a:rPr lang="en-US" smtClean="0"/>
              <a:t>Inputs</a:t>
            </a:r>
          </a:p>
          <a:p>
            <a:pPr lvl="1"/>
            <a:r>
              <a:rPr lang="en-US" smtClean="0"/>
              <a:t>installation package</a:t>
            </a:r>
          </a:p>
          <a:p>
            <a:r>
              <a:rPr lang="en-US" smtClean="0"/>
              <a:t>Outputs</a:t>
            </a:r>
          </a:p>
          <a:p>
            <a:pPr lvl="1"/>
            <a:r>
              <a:rPr lang="en-US" smtClean="0"/>
              <a:t>installation and checkout phase task reporting</a:t>
            </a:r>
          </a:p>
          <a:p>
            <a:pPr lvl="1"/>
            <a:r>
              <a:rPr lang="en-US" smtClean="0"/>
              <a:t>anomaly reports</a:t>
            </a:r>
          </a:p>
          <a:p>
            <a:pPr lvl="1"/>
            <a:r>
              <a:rPr lang="en-US" smtClean="0"/>
              <a:t>V&amp;V phase summary report</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r>
              <a:rPr lang="en-US" smtClean="0"/>
              <a:t>Op &amp; Maint phase V&amp;V</a:t>
            </a:r>
          </a:p>
        </p:txBody>
      </p:sp>
      <p:sp>
        <p:nvSpPr>
          <p:cNvPr id="18435" name="Rectangle 5"/>
          <p:cNvSpPr>
            <a:spLocks noGrp="1" noChangeArrowheads="1"/>
          </p:cNvSpPr>
          <p:nvPr>
            <p:ph type="body" idx="1"/>
          </p:nvPr>
        </p:nvSpPr>
        <p:spPr/>
        <p:txBody>
          <a:bodyPr/>
          <a:lstStyle/>
          <a:p>
            <a:pPr>
              <a:lnSpc>
                <a:spcPct val="80000"/>
              </a:lnSpc>
            </a:pPr>
            <a:r>
              <a:rPr lang="en-US" sz="1500" smtClean="0"/>
              <a:t>V&amp;V tasks</a:t>
            </a:r>
          </a:p>
          <a:p>
            <a:pPr lvl="1">
              <a:lnSpc>
                <a:spcPct val="80000"/>
              </a:lnSpc>
            </a:pPr>
            <a:r>
              <a:rPr lang="en-US" sz="1400" smtClean="0"/>
              <a:t>anomaly evaluation</a:t>
            </a:r>
          </a:p>
          <a:p>
            <a:pPr lvl="1">
              <a:lnSpc>
                <a:spcPct val="80000"/>
              </a:lnSpc>
            </a:pPr>
            <a:r>
              <a:rPr lang="en-US" sz="1400" smtClean="0"/>
              <a:t>proposed change assessment</a:t>
            </a:r>
          </a:p>
          <a:p>
            <a:pPr lvl="1">
              <a:lnSpc>
                <a:spcPct val="80000"/>
              </a:lnSpc>
            </a:pPr>
            <a:r>
              <a:rPr lang="en-US" sz="1400" smtClean="0"/>
              <a:t>phase task reiteration</a:t>
            </a:r>
          </a:p>
          <a:p>
            <a:pPr>
              <a:lnSpc>
                <a:spcPct val="80000"/>
              </a:lnSpc>
            </a:pPr>
            <a:r>
              <a:rPr lang="en-US" sz="1500" smtClean="0"/>
              <a:t>Inputs</a:t>
            </a:r>
          </a:p>
          <a:p>
            <a:pPr lvl="1">
              <a:lnSpc>
                <a:spcPct val="80000"/>
              </a:lnSpc>
            </a:pPr>
            <a:r>
              <a:rPr lang="en-US" sz="1400" smtClean="0"/>
              <a:t>development schedules</a:t>
            </a:r>
          </a:p>
          <a:p>
            <a:pPr lvl="1">
              <a:lnSpc>
                <a:spcPct val="80000"/>
              </a:lnSpc>
            </a:pPr>
            <a:r>
              <a:rPr lang="en-US" sz="1400" smtClean="0"/>
              <a:t>concept documentation</a:t>
            </a:r>
          </a:p>
          <a:p>
            <a:pPr lvl="1">
              <a:lnSpc>
                <a:spcPct val="80000"/>
              </a:lnSpc>
            </a:pPr>
            <a:r>
              <a:rPr lang="en-US" sz="1400" smtClean="0"/>
              <a:t>SRS</a:t>
            </a:r>
          </a:p>
          <a:p>
            <a:pPr lvl="1">
              <a:lnSpc>
                <a:spcPct val="80000"/>
              </a:lnSpc>
            </a:pPr>
            <a:r>
              <a:rPr lang="en-US" sz="1400" smtClean="0"/>
              <a:t>interface requirements documentation</a:t>
            </a:r>
          </a:p>
          <a:p>
            <a:pPr lvl="1">
              <a:lnSpc>
                <a:spcPct val="80000"/>
              </a:lnSpc>
            </a:pPr>
            <a:r>
              <a:rPr lang="en-US" sz="1400" smtClean="0"/>
              <a:t>SDD</a:t>
            </a:r>
          </a:p>
          <a:p>
            <a:pPr lvl="1">
              <a:lnSpc>
                <a:spcPct val="80000"/>
              </a:lnSpc>
            </a:pPr>
            <a:r>
              <a:rPr lang="en-US" sz="1400" smtClean="0"/>
              <a:t>interface design documentation</a:t>
            </a:r>
          </a:p>
          <a:p>
            <a:pPr lvl="1">
              <a:lnSpc>
                <a:spcPct val="80000"/>
              </a:lnSpc>
            </a:pPr>
            <a:r>
              <a:rPr lang="en-US" sz="1400" smtClean="0"/>
              <a:t>source code</a:t>
            </a:r>
          </a:p>
          <a:p>
            <a:pPr lvl="1">
              <a:lnSpc>
                <a:spcPct val="80000"/>
              </a:lnSpc>
            </a:pPr>
            <a:r>
              <a:rPr lang="en-US" sz="1400" smtClean="0"/>
              <a:t>executable code</a:t>
            </a:r>
          </a:p>
          <a:p>
            <a:pPr lvl="1">
              <a:lnSpc>
                <a:spcPct val="80000"/>
              </a:lnSpc>
            </a:pPr>
            <a:r>
              <a:rPr lang="en-US" sz="1400" smtClean="0"/>
              <a:t>user documentation</a:t>
            </a:r>
          </a:p>
          <a:p>
            <a:pPr lvl="1">
              <a:lnSpc>
                <a:spcPct val="80000"/>
              </a:lnSpc>
            </a:pPr>
            <a:r>
              <a:rPr lang="en-US" sz="1400" smtClean="0"/>
              <a:t>software management plan</a:t>
            </a:r>
          </a:p>
          <a:p>
            <a:pPr lvl="1">
              <a:lnSpc>
                <a:spcPct val="80000"/>
              </a:lnSpc>
            </a:pPr>
            <a:r>
              <a:rPr lang="en-US" sz="1400" smtClean="0"/>
              <a:t>proposed/approved changes</a:t>
            </a:r>
          </a:p>
          <a:p>
            <a:pPr lvl="1">
              <a:lnSpc>
                <a:spcPct val="80000"/>
              </a:lnSpc>
            </a:pPr>
            <a:r>
              <a:rPr lang="en-US" sz="1400" smtClean="0"/>
              <a:t>anomaly reports</a:t>
            </a:r>
          </a:p>
          <a:p>
            <a:pPr>
              <a:lnSpc>
                <a:spcPct val="80000"/>
              </a:lnSpc>
            </a:pPr>
            <a:r>
              <a:rPr lang="en-US" sz="1500" smtClean="0"/>
              <a:t>Outputs</a:t>
            </a:r>
          </a:p>
          <a:p>
            <a:pPr lvl="1">
              <a:lnSpc>
                <a:spcPct val="80000"/>
              </a:lnSpc>
            </a:pPr>
            <a:r>
              <a:rPr lang="en-US" sz="1400" smtClean="0"/>
              <a:t>updated software management plan</a:t>
            </a:r>
          </a:p>
          <a:p>
            <a:pPr lvl="1">
              <a:lnSpc>
                <a:spcPct val="80000"/>
              </a:lnSpc>
            </a:pPr>
            <a:r>
              <a:rPr lang="en-US" sz="1400" smtClean="0"/>
              <a:t>O&amp;M task reporting</a:t>
            </a:r>
          </a:p>
          <a:p>
            <a:pPr lvl="1">
              <a:lnSpc>
                <a:spcPct val="80000"/>
              </a:lnSpc>
            </a:pPr>
            <a:r>
              <a:rPr lang="en-US" sz="1400" smtClean="0"/>
              <a:t>required phase outputs reiterated</a:t>
            </a:r>
          </a:p>
          <a:p>
            <a:pPr lvl="1">
              <a:lnSpc>
                <a:spcPct val="80000"/>
              </a:lnSpc>
            </a:pPr>
            <a:r>
              <a:rPr lang="en-US" sz="1400" smtClean="0"/>
              <a:t>anomaly reports</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r>
              <a:rPr lang="en-US" smtClean="0"/>
              <a:t>Management of V&amp;V activities</a:t>
            </a:r>
          </a:p>
        </p:txBody>
      </p:sp>
      <p:sp>
        <p:nvSpPr>
          <p:cNvPr id="19459" name="Rectangle 5"/>
          <p:cNvSpPr>
            <a:spLocks noGrp="1" noChangeArrowheads="1"/>
          </p:cNvSpPr>
          <p:nvPr>
            <p:ph type="body" idx="1"/>
          </p:nvPr>
        </p:nvSpPr>
        <p:spPr/>
        <p:txBody>
          <a:bodyPr/>
          <a:lstStyle/>
          <a:p>
            <a:pPr>
              <a:lnSpc>
                <a:spcPct val="80000"/>
              </a:lnSpc>
            </a:pPr>
            <a:r>
              <a:rPr lang="en-US" sz="2600" smtClean="0"/>
              <a:t>V&amp;V tasks</a:t>
            </a:r>
          </a:p>
          <a:p>
            <a:pPr lvl="1">
              <a:lnSpc>
                <a:spcPct val="80000"/>
              </a:lnSpc>
            </a:pPr>
            <a:r>
              <a:rPr lang="en-US" sz="2400" smtClean="0"/>
              <a:t>software V&amp;V plan generation</a:t>
            </a:r>
          </a:p>
          <a:p>
            <a:pPr lvl="1">
              <a:lnSpc>
                <a:spcPct val="80000"/>
              </a:lnSpc>
            </a:pPr>
            <a:r>
              <a:rPr lang="en-US" sz="2400" smtClean="0"/>
              <a:t>management review</a:t>
            </a:r>
          </a:p>
          <a:p>
            <a:pPr lvl="1">
              <a:lnSpc>
                <a:spcPct val="80000"/>
              </a:lnSpc>
            </a:pPr>
            <a:r>
              <a:rPr lang="en-US" sz="2400" smtClean="0"/>
              <a:t>review support</a:t>
            </a:r>
          </a:p>
          <a:p>
            <a:pPr>
              <a:lnSpc>
                <a:spcPct val="80000"/>
              </a:lnSpc>
            </a:pPr>
            <a:r>
              <a:rPr lang="en-US" sz="2600" smtClean="0"/>
              <a:t>Inputs</a:t>
            </a:r>
          </a:p>
          <a:p>
            <a:pPr lvl="1">
              <a:lnSpc>
                <a:spcPct val="80000"/>
              </a:lnSpc>
            </a:pPr>
            <a:r>
              <a:rPr lang="en-US" sz="2400" smtClean="0"/>
              <a:t>production schedules</a:t>
            </a:r>
          </a:p>
          <a:p>
            <a:pPr lvl="1">
              <a:lnSpc>
                <a:spcPct val="80000"/>
              </a:lnSpc>
            </a:pPr>
            <a:r>
              <a:rPr lang="en-US" sz="2400" smtClean="0"/>
              <a:t>status reports</a:t>
            </a:r>
          </a:p>
          <a:p>
            <a:pPr lvl="1">
              <a:lnSpc>
                <a:spcPct val="80000"/>
              </a:lnSpc>
            </a:pPr>
            <a:r>
              <a:rPr lang="en-US" sz="2400" smtClean="0"/>
              <a:t>inputs/outputs from other phases</a:t>
            </a:r>
          </a:p>
          <a:p>
            <a:pPr>
              <a:lnSpc>
                <a:spcPct val="80000"/>
              </a:lnSpc>
            </a:pPr>
            <a:r>
              <a:rPr lang="en-US" sz="2600" smtClean="0"/>
              <a:t>Outputs</a:t>
            </a:r>
          </a:p>
          <a:p>
            <a:pPr lvl="1">
              <a:lnSpc>
                <a:spcPct val="80000"/>
              </a:lnSpc>
            </a:pPr>
            <a:r>
              <a:rPr lang="en-US" sz="2400" smtClean="0"/>
              <a:t>SVVP and updates</a:t>
            </a:r>
          </a:p>
          <a:p>
            <a:pPr lvl="1">
              <a:lnSpc>
                <a:spcPct val="80000"/>
              </a:lnSpc>
            </a:pPr>
            <a:r>
              <a:rPr lang="en-US" sz="2400" smtClean="0"/>
              <a:t>test reporting</a:t>
            </a:r>
          </a:p>
          <a:p>
            <a:pPr lvl="1">
              <a:lnSpc>
                <a:spcPct val="80000"/>
              </a:lnSpc>
            </a:pPr>
            <a:r>
              <a:rPr lang="en-US" sz="2400" smtClean="0"/>
              <a:t>phase V&amp;V summary reports</a:t>
            </a:r>
          </a:p>
          <a:p>
            <a:pPr lvl="1">
              <a:lnSpc>
                <a:spcPct val="80000"/>
              </a:lnSpc>
            </a:pPr>
            <a:r>
              <a:rPr lang="en-US" sz="2400" smtClean="0"/>
              <a:t>anomaly reports</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p:txBody>
          <a:bodyPr/>
          <a:lstStyle/>
          <a:p>
            <a:r>
              <a:rPr lang="en-US" smtClean="0"/>
              <a:t>V&amp;V Techniques</a:t>
            </a:r>
          </a:p>
        </p:txBody>
      </p:sp>
      <p:sp>
        <p:nvSpPr>
          <p:cNvPr id="20483" name="Rectangle 5"/>
          <p:cNvSpPr>
            <a:spLocks noGrp="1" noChangeArrowheads="1"/>
          </p:cNvSpPr>
          <p:nvPr>
            <p:ph type="body" idx="1"/>
          </p:nvPr>
        </p:nvSpPr>
        <p:spPr/>
        <p:txBody>
          <a:bodyPr/>
          <a:lstStyle/>
          <a:p>
            <a:pPr>
              <a:lnSpc>
                <a:spcPct val="80000"/>
              </a:lnSpc>
            </a:pPr>
            <a:r>
              <a:rPr lang="en-US" sz="2600" smtClean="0"/>
              <a:t>V&amp;V is a form of testing</a:t>
            </a:r>
          </a:p>
          <a:p>
            <a:pPr lvl="1">
              <a:lnSpc>
                <a:spcPct val="80000"/>
              </a:lnSpc>
            </a:pPr>
            <a:r>
              <a:rPr lang="en-US" sz="2400" smtClean="0"/>
              <a:t>uses human intellectual power to detect flaws</a:t>
            </a:r>
          </a:p>
          <a:p>
            <a:pPr lvl="1">
              <a:lnSpc>
                <a:spcPct val="80000"/>
              </a:lnSpc>
            </a:pPr>
            <a:r>
              <a:rPr lang="en-US" sz="2400" smtClean="0"/>
              <a:t>frequently categorized as “static testing” approach (since code is not necessarily exercised)</a:t>
            </a:r>
          </a:p>
          <a:p>
            <a:pPr lvl="1">
              <a:lnSpc>
                <a:spcPct val="80000"/>
              </a:lnSpc>
            </a:pPr>
            <a:r>
              <a:rPr lang="en-US" sz="2400" smtClean="0"/>
              <a:t>most notable approach to V&amp;V is a review process</a:t>
            </a:r>
          </a:p>
          <a:p>
            <a:pPr>
              <a:lnSpc>
                <a:spcPct val="80000"/>
              </a:lnSpc>
            </a:pPr>
            <a:r>
              <a:rPr lang="en-US" sz="2600" smtClean="0"/>
              <a:t>Goals of V&amp;V reviews</a:t>
            </a:r>
          </a:p>
          <a:p>
            <a:pPr lvl="1">
              <a:lnSpc>
                <a:spcPct val="80000"/>
              </a:lnSpc>
            </a:pPr>
            <a:r>
              <a:rPr lang="en-US" sz="2400" smtClean="0"/>
              <a:t>enhancing product through cost-effective, timely detection of defects</a:t>
            </a:r>
          </a:p>
          <a:p>
            <a:pPr lvl="1">
              <a:lnSpc>
                <a:spcPct val="80000"/>
              </a:lnSpc>
            </a:pPr>
            <a:r>
              <a:rPr lang="en-US" sz="2400" smtClean="0"/>
              <a:t>promoting personal growth and communication among software development professionals</a:t>
            </a:r>
          </a:p>
          <a:p>
            <a:pPr lvl="1">
              <a:lnSpc>
                <a:spcPct val="80000"/>
              </a:lnSpc>
            </a:pPr>
            <a:r>
              <a:rPr lang="en-US" sz="2400" smtClean="0"/>
              <a:t>fostering teamwork professionalism, participatory decision-making, and high morale</a:t>
            </a:r>
          </a:p>
          <a:p>
            <a:pPr lvl="1">
              <a:lnSpc>
                <a:spcPct val="80000"/>
              </a:lnSpc>
            </a:pPr>
            <a:r>
              <a:rPr lang="en-US" sz="2400" smtClean="0"/>
              <a:t>enhancing the effectiveness of testing by detecting errors prior to testing</a:t>
            </a:r>
          </a:p>
          <a:p>
            <a:pPr lvl="1">
              <a:lnSpc>
                <a:spcPct val="80000"/>
              </a:lnSpc>
            </a:pPr>
            <a:r>
              <a:rPr lang="en-US" sz="2400" smtClean="0"/>
              <a:t>find errors,  not fix them</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Grp="1" noChangeArrowheads="1"/>
          </p:cNvSpPr>
          <p:nvPr>
            <p:ph type="title"/>
          </p:nvPr>
        </p:nvSpPr>
        <p:spPr/>
        <p:txBody>
          <a:bodyPr/>
          <a:lstStyle/>
          <a:p>
            <a:r>
              <a:rPr lang="en-US" smtClean="0"/>
              <a:t>You are here</a:t>
            </a:r>
          </a:p>
        </p:txBody>
      </p:sp>
      <p:sp>
        <p:nvSpPr>
          <p:cNvPr id="3075" name="Rectangle 6"/>
          <p:cNvSpPr>
            <a:spLocks noGrp="1" noChangeArrowheads="1"/>
          </p:cNvSpPr>
          <p:nvPr>
            <p:ph type="body" idx="1"/>
          </p:nvPr>
        </p:nvSpPr>
        <p:spPr/>
        <p:txBody>
          <a:bodyPr/>
          <a:lstStyle/>
          <a:p>
            <a:r>
              <a:rPr lang="en-US" sz="2600" smtClean="0"/>
              <a:t>Lesson:  Verification and Validation</a:t>
            </a:r>
          </a:p>
          <a:p>
            <a:r>
              <a:rPr lang="en-US" sz="2600" smtClean="0"/>
              <a:t>Strategic Objective: understand the role and purpose of V&amp;V in quality assurance</a:t>
            </a:r>
          </a:p>
          <a:p>
            <a:r>
              <a:rPr lang="en-US" sz="2600" smtClean="0"/>
              <a:t>Tactical Objectives:  </a:t>
            </a:r>
          </a:p>
          <a:p>
            <a:pPr lvl="1"/>
            <a:r>
              <a:rPr lang="en-US" sz="2400" smtClean="0"/>
              <a:t>understand the rationale and importance of V&amp;V</a:t>
            </a:r>
          </a:p>
          <a:p>
            <a:pPr lvl="1"/>
            <a:r>
              <a:rPr lang="en-US" sz="2400" smtClean="0"/>
              <a:t>understand the management role in V&amp;V</a:t>
            </a:r>
          </a:p>
          <a:p>
            <a:pPr lvl="1"/>
            <a:r>
              <a:rPr lang="en-US" sz="2400" smtClean="0"/>
              <a:t>know the V&amp;V inputs and outputs at various parts of the life cycle</a:t>
            </a:r>
          </a:p>
          <a:p>
            <a:pPr lvl="1"/>
            <a:r>
              <a:rPr lang="en-US" sz="2400" smtClean="0"/>
              <a:t>understand the four major V&amp;V techniques</a:t>
            </a:r>
          </a:p>
          <a:p>
            <a:pPr lvl="1"/>
            <a:r>
              <a:rPr lang="en-US" sz="2400" smtClean="0"/>
              <a:t>know the purpose, inputs, and process of each technique</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r>
              <a:rPr lang="en-US" smtClean="0"/>
              <a:t>V&amp;V Techniques (con’t)</a:t>
            </a:r>
          </a:p>
        </p:txBody>
      </p:sp>
      <p:sp>
        <p:nvSpPr>
          <p:cNvPr id="21507" name="Rectangle 5"/>
          <p:cNvSpPr>
            <a:spLocks noGrp="1" noChangeArrowheads="1"/>
          </p:cNvSpPr>
          <p:nvPr>
            <p:ph type="body" idx="1"/>
          </p:nvPr>
        </p:nvSpPr>
        <p:spPr/>
        <p:txBody>
          <a:bodyPr/>
          <a:lstStyle/>
          <a:p>
            <a:pPr>
              <a:lnSpc>
                <a:spcPct val="90000"/>
              </a:lnSpc>
            </a:pPr>
            <a:r>
              <a:rPr lang="en-US" sz="2100" smtClean="0"/>
              <a:t>V&amp;V challenges</a:t>
            </a:r>
          </a:p>
          <a:p>
            <a:pPr lvl="1">
              <a:lnSpc>
                <a:spcPct val="90000"/>
              </a:lnSpc>
            </a:pPr>
            <a:r>
              <a:rPr lang="en-US" sz="2000" smtClean="0"/>
              <a:t>how do you motivate reviewers?</a:t>
            </a:r>
          </a:p>
          <a:p>
            <a:pPr lvl="2">
              <a:lnSpc>
                <a:spcPct val="90000"/>
              </a:lnSpc>
            </a:pPr>
            <a:r>
              <a:rPr lang="en-US" sz="1800" smtClean="0"/>
              <a:t>organization review culture needed</a:t>
            </a:r>
          </a:p>
          <a:p>
            <a:pPr lvl="2">
              <a:lnSpc>
                <a:spcPct val="90000"/>
              </a:lnSpc>
            </a:pPr>
            <a:r>
              <a:rPr lang="en-US" sz="1800" smtClean="0"/>
              <a:t>incentivize review process</a:t>
            </a:r>
          </a:p>
          <a:p>
            <a:pPr lvl="1">
              <a:lnSpc>
                <a:spcPct val="90000"/>
              </a:lnSpc>
            </a:pPr>
            <a:r>
              <a:rPr lang="en-US" sz="2000" smtClean="0"/>
              <a:t>behavior of small groups may influence review outcome</a:t>
            </a:r>
          </a:p>
          <a:p>
            <a:pPr lvl="2">
              <a:lnSpc>
                <a:spcPct val="90000"/>
              </a:lnSpc>
            </a:pPr>
            <a:r>
              <a:rPr lang="en-US" sz="1800" smtClean="0"/>
              <a:t>recognize pros/cons of group deviants</a:t>
            </a:r>
          </a:p>
          <a:p>
            <a:pPr lvl="2">
              <a:lnSpc>
                <a:spcPct val="90000"/>
              </a:lnSpc>
            </a:pPr>
            <a:r>
              <a:rPr lang="en-US" sz="1800" smtClean="0"/>
              <a:t>beware of group think</a:t>
            </a:r>
          </a:p>
          <a:p>
            <a:pPr lvl="2">
              <a:lnSpc>
                <a:spcPct val="90000"/>
              </a:lnSpc>
            </a:pPr>
            <a:r>
              <a:rPr lang="en-US" sz="1800" smtClean="0"/>
              <a:t>minimize domination of group by single member</a:t>
            </a:r>
          </a:p>
          <a:p>
            <a:pPr lvl="1">
              <a:lnSpc>
                <a:spcPct val="90000"/>
              </a:lnSpc>
            </a:pPr>
            <a:r>
              <a:rPr lang="en-US" sz="2000" smtClean="0"/>
              <a:t>minimizing  stress</a:t>
            </a:r>
          </a:p>
          <a:p>
            <a:pPr lvl="2">
              <a:lnSpc>
                <a:spcPct val="90000"/>
              </a:lnSpc>
            </a:pPr>
            <a:r>
              <a:rPr lang="en-US" sz="1800" smtClean="0"/>
              <a:t>foster review culture</a:t>
            </a:r>
          </a:p>
          <a:p>
            <a:pPr lvl="2">
              <a:lnSpc>
                <a:spcPct val="90000"/>
              </a:lnSpc>
            </a:pPr>
            <a:r>
              <a:rPr lang="en-US" sz="1800" smtClean="0"/>
              <a:t>define extent of management/customer participation in advance</a:t>
            </a:r>
          </a:p>
          <a:p>
            <a:pPr lvl="2">
              <a:lnSpc>
                <a:spcPct val="90000"/>
              </a:lnSpc>
            </a:pPr>
            <a:r>
              <a:rPr lang="en-US" sz="1800" smtClean="0"/>
              <a:t>promote reviews as defect detection not personnel evaluation</a:t>
            </a:r>
          </a:p>
          <a:p>
            <a:pPr lvl="1">
              <a:lnSpc>
                <a:spcPct val="90000"/>
              </a:lnSpc>
            </a:pPr>
            <a:r>
              <a:rPr lang="en-US" sz="2000" smtClean="0"/>
              <a:t>review logistics are a must</a:t>
            </a:r>
          </a:p>
          <a:p>
            <a:pPr lvl="2">
              <a:lnSpc>
                <a:spcPct val="90000"/>
              </a:lnSpc>
            </a:pPr>
            <a:r>
              <a:rPr lang="en-US" sz="1800" smtClean="0"/>
              <a:t>time, location, duration, number of participants, physical arrangement</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lIns="90488" tIns="44450" rIns="90488" bIns="44450" anchor="b"/>
          <a:lstStyle/>
          <a:p>
            <a:r>
              <a:rPr lang="en-US" smtClean="0"/>
              <a:t>V&amp;V Techniques (con’t)</a:t>
            </a:r>
          </a:p>
        </p:txBody>
      </p:sp>
      <p:sp>
        <p:nvSpPr>
          <p:cNvPr id="22531" name="Rectangle 3"/>
          <p:cNvSpPr>
            <a:spLocks noGrp="1" noChangeArrowheads="1"/>
          </p:cNvSpPr>
          <p:nvPr>
            <p:ph type="body" idx="1"/>
          </p:nvPr>
        </p:nvSpPr>
        <p:spPr>
          <a:xfrm>
            <a:off x="222250" y="1079500"/>
            <a:ext cx="8729663" cy="4044950"/>
          </a:xfrm>
          <a:noFill/>
        </p:spPr>
        <p:txBody>
          <a:bodyPr lIns="90488" tIns="44450" rIns="90488" bIns="44450"/>
          <a:lstStyle/>
          <a:p>
            <a:pPr>
              <a:lnSpc>
                <a:spcPct val="80000"/>
              </a:lnSpc>
            </a:pPr>
            <a:r>
              <a:rPr lang="en-US" sz="2600" smtClean="0"/>
              <a:t>Formality</a:t>
            </a:r>
          </a:p>
          <a:p>
            <a:pPr lvl="1">
              <a:lnSpc>
                <a:spcPct val="80000"/>
              </a:lnSpc>
            </a:pPr>
            <a:r>
              <a:rPr lang="en-US" sz="2400" smtClean="0"/>
              <a:t>V&amp;V entails broad spectrum of reviews spanning from informal to formal</a:t>
            </a:r>
          </a:p>
          <a:p>
            <a:pPr lvl="1">
              <a:lnSpc>
                <a:spcPct val="80000"/>
              </a:lnSpc>
            </a:pPr>
            <a:r>
              <a:rPr lang="en-US" sz="2400" smtClean="0"/>
              <a:t>formality of reviews determined by interaction with groups outside project scope</a:t>
            </a:r>
          </a:p>
          <a:p>
            <a:pPr lvl="1">
              <a:lnSpc>
                <a:spcPct val="80000"/>
              </a:lnSpc>
            </a:pPr>
            <a:r>
              <a:rPr lang="en-US" sz="2400" smtClean="0"/>
              <a:t>generally, the more formal reviews involve product evaluation that is meant for more than the immediate use of the software author</a:t>
            </a:r>
          </a:p>
          <a:p>
            <a:pPr lvl="1">
              <a:lnSpc>
                <a:spcPct val="80000"/>
              </a:lnSpc>
            </a:pPr>
            <a:r>
              <a:rPr lang="en-US" sz="2400" smtClean="0"/>
              <a:t>uses:</a:t>
            </a:r>
          </a:p>
          <a:p>
            <a:pPr lvl="2">
              <a:lnSpc>
                <a:spcPct val="80000"/>
              </a:lnSpc>
            </a:pPr>
            <a:r>
              <a:rPr lang="en-US" sz="2000" smtClean="0"/>
              <a:t>to determine defects</a:t>
            </a:r>
          </a:p>
          <a:p>
            <a:pPr lvl="2">
              <a:lnSpc>
                <a:spcPct val="80000"/>
              </a:lnSpc>
            </a:pPr>
            <a:r>
              <a:rPr lang="en-US" sz="2000" smtClean="0"/>
              <a:t>to assess project status</a:t>
            </a:r>
          </a:p>
          <a:p>
            <a:pPr lvl="2">
              <a:lnSpc>
                <a:spcPct val="80000"/>
              </a:lnSpc>
            </a:pPr>
            <a:r>
              <a:rPr lang="en-US" sz="2000" smtClean="0"/>
              <a:t>used to provide historical record of software production</a:t>
            </a:r>
          </a:p>
        </p:txBody>
      </p:sp>
      <p:sp>
        <p:nvSpPr>
          <p:cNvPr id="22532" name="Line 4"/>
          <p:cNvSpPr>
            <a:spLocks noChangeShapeType="1"/>
          </p:cNvSpPr>
          <p:nvPr/>
        </p:nvSpPr>
        <p:spPr bwMode="auto">
          <a:xfrm>
            <a:off x="825500" y="5518150"/>
            <a:ext cx="7315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3" name="Line 5"/>
          <p:cNvSpPr>
            <a:spLocks noChangeShapeType="1"/>
          </p:cNvSpPr>
          <p:nvPr/>
        </p:nvSpPr>
        <p:spPr bwMode="auto">
          <a:xfrm>
            <a:off x="825500" y="5441950"/>
            <a:ext cx="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4" name="Line 6"/>
          <p:cNvSpPr>
            <a:spLocks noChangeShapeType="1"/>
          </p:cNvSpPr>
          <p:nvPr/>
        </p:nvSpPr>
        <p:spPr bwMode="auto">
          <a:xfrm>
            <a:off x="8140700" y="5441950"/>
            <a:ext cx="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5" name="Rectangle 7"/>
          <p:cNvSpPr>
            <a:spLocks noChangeArrowheads="1"/>
          </p:cNvSpPr>
          <p:nvPr/>
        </p:nvSpPr>
        <p:spPr bwMode="auto">
          <a:xfrm>
            <a:off x="444500" y="5213350"/>
            <a:ext cx="9239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a:spcBef>
                <a:spcPct val="50000"/>
              </a:spcBef>
            </a:pPr>
            <a:r>
              <a:rPr lang="en-US" sz="1400"/>
              <a:t>informal</a:t>
            </a:r>
          </a:p>
        </p:txBody>
      </p:sp>
      <p:sp>
        <p:nvSpPr>
          <p:cNvPr id="22536" name="Rectangle 8"/>
          <p:cNvSpPr>
            <a:spLocks noChangeArrowheads="1"/>
          </p:cNvSpPr>
          <p:nvPr/>
        </p:nvSpPr>
        <p:spPr bwMode="auto">
          <a:xfrm>
            <a:off x="7835900" y="5213350"/>
            <a:ext cx="9239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a:spcBef>
                <a:spcPct val="50000"/>
              </a:spcBef>
            </a:pPr>
            <a:r>
              <a:rPr lang="en-US" sz="1400"/>
              <a:t>formal</a:t>
            </a:r>
          </a:p>
        </p:txBody>
      </p:sp>
      <p:sp>
        <p:nvSpPr>
          <p:cNvPr id="22537" name="Rectangle 9"/>
          <p:cNvSpPr>
            <a:spLocks noChangeArrowheads="1"/>
          </p:cNvSpPr>
          <p:nvPr/>
        </p:nvSpPr>
        <p:spPr bwMode="auto">
          <a:xfrm rot="-1980000">
            <a:off x="63500" y="5670550"/>
            <a:ext cx="19145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a:spcBef>
                <a:spcPct val="50000"/>
              </a:spcBef>
            </a:pPr>
            <a:r>
              <a:rPr lang="en-US" sz="1600"/>
              <a:t>walkthroughs</a:t>
            </a:r>
          </a:p>
        </p:txBody>
      </p:sp>
      <p:sp>
        <p:nvSpPr>
          <p:cNvPr id="22538" name="Rectangle 10"/>
          <p:cNvSpPr>
            <a:spLocks noChangeArrowheads="1"/>
          </p:cNvSpPr>
          <p:nvPr/>
        </p:nvSpPr>
        <p:spPr bwMode="auto">
          <a:xfrm rot="-2160000">
            <a:off x="6692900" y="5702300"/>
            <a:ext cx="19145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a:spcBef>
                <a:spcPct val="50000"/>
              </a:spcBef>
            </a:pPr>
            <a:r>
              <a:rPr lang="en-US" sz="1600"/>
              <a:t>formal reviews</a:t>
            </a:r>
          </a:p>
        </p:txBody>
      </p:sp>
      <p:sp>
        <p:nvSpPr>
          <p:cNvPr id="22539" name="Rectangle 11"/>
          <p:cNvSpPr>
            <a:spLocks noChangeArrowheads="1"/>
          </p:cNvSpPr>
          <p:nvPr/>
        </p:nvSpPr>
        <p:spPr bwMode="auto">
          <a:xfrm rot="-2220000">
            <a:off x="1587500" y="5746750"/>
            <a:ext cx="13049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a:spcBef>
                <a:spcPct val="50000"/>
              </a:spcBef>
            </a:pPr>
            <a:r>
              <a:rPr lang="en-US" sz="1600"/>
              <a:t>inspections</a:t>
            </a:r>
          </a:p>
        </p:txBody>
      </p:sp>
      <p:sp>
        <p:nvSpPr>
          <p:cNvPr id="22540" name="Rectangle 12"/>
          <p:cNvSpPr>
            <a:spLocks noChangeArrowheads="1"/>
          </p:cNvSpPr>
          <p:nvPr/>
        </p:nvSpPr>
        <p:spPr bwMode="auto">
          <a:xfrm rot="-2160000">
            <a:off x="6845300" y="5289550"/>
            <a:ext cx="19145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a:spcBef>
                <a:spcPct val="50000"/>
              </a:spcBef>
            </a:pPr>
            <a:r>
              <a:rPr lang="en-US" sz="1600"/>
              <a:t>audits</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Grp="1" noChangeArrowheads="1"/>
          </p:cNvSpPr>
          <p:nvPr>
            <p:ph type="title"/>
          </p:nvPr>
        </p:nvSpPr>
        <p:spPr/>
        <p:txBody>
          <a:bodyPr/>
          <a:lstStyle/>
          <a:p>
            <a:r>
              <a:rPr lang="en-US" smtClean="0"/>
              <a:t>V&amp;V Techniques (con’t)</a:t>
            </a:r>
          </a:p>
        </p:txBody>
      </p:sp>
      <p:sp>
        <p:nvSpPr>
          <p:cNvPr id="23555" name="Rectangle 9"/>
          <p:cNvSpPr>
            <a:spLocks noGrp="1" noChangeArrowheads="1"/>
          </p:cNvSpPr>
          <p:nvPr>
            <p:ph type="body" idx="1"/>
          </p:nvPr>
        </p:nvSpPr>
        <p:spPr>
          <a:xfrm>
            <a:off x="222250" y="1079500"/>
            <a:ext cx="8729663" cy="2184400"/>
          </a:xfrm>
        </p:spPr>
        <p:txBody>
          <a:bodyPr/>
          <a:lstStyle/>
          <a:p>
            <a:pPr>
              <a:lnSpc>
                <a:spcPct val="90000"/>
              </a:lnSpc>
            </a:pPr>
            <a:r>
              <a:rPr lang="en-US" sz="2600" smtClean="0"/>
              <a:t>common V&amp;V techniques</a:t>
            </a:r>
          </a:p>
          <a:p>
            <a:pPr lvl="1">
              <a:lnSpc>
                <a:spcPct val="90000"/>
              </a:lnSpc>
            </a:pPr>
            <a:r>
              <a:rPr lang="en-US" sz="2400" smtClean="0"/>
              <a:t>formal review</a:t>
            </a:r>
          </a:p>
          <a:p>
            <a:pPr lvl="1">
              <a:lnSpc>
                <a:spcPct val="90000"/>
              </a:lnSpc>
            </a:pPr>
            <a:r>
              <a:rPr lang="en-US" sz="2400" smtClean="0"/>
              <a:t>walkthrough</a:t>
            </a:r>
          </a:p>
          <a:p>
            <a:pPr lvl="1">
              <a:lnSpc>
                <a:spcPct val="90000"/>
              </a:lnSpc>
            </a:pPr>
            <a:r>
              <a:rPr lang="en-US" sz="2400" smtClean="0"/>
              <a:t>inspection</a:t>
            </a:r>
          </a:p>
          <a:p>
            <a:pPr lvl="1">
              <a:lnSpc>
                <a:spcPct val="90000"/>
              </a:lnSpc>
            </a:pPr>
            <a:r>
              <a:rPr lang="en-US" sz="2400" smtClean="0"/>
              <a:t>audit</a:t>
            </a:r>
          </a:p>
        </p:txBody>
      </p:sp>
      <p:sp>
        <p:nvSpPr>
          <p:cNvPr id="23556" name="Rectangle 4"/>
          <p:cNvSpPr>
            <a:spLocks noChangeArrowheads="1"/>
          </p:cNvSpPr>
          <p:nvPr/>
        </p:nvSpPr>
        <p:spPr bwMode="auto">
          <a:xfrm>
            <a:off x="314325" y="3197225"/>
            <a:ext cx="6921500" cy="3187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p>
            <a:pPr marL="2222500" indent="-2222500" algn="l">
              <a:tabLst>
                <a:tab pos="2222500" algn="l"/>
              </a:tabLst>
            </a:pPr>
            <a:r>
              <a:rPr lang="en-US" sz="1800" i="1"/>
              <a:t>Expected results:</a:t>
            </a:r>
            <a:r>
              <a:rPr lang="en-US" sz="1800"/>
              <a:t>	Know the purpose of the review.</a:t>
            </a:r>
            <a:br>
              <a:rPr lang="en-US" sz="1800"/>
            </a:br>
            <a:r>
              <a:rPr lang="en-US" sz="1800"/>
              <a:t>Know what is to be test or reviewed.</a:t>
            </a:r>
          </a:p>
          <a:p>
            <a:pPr marL="2222500" indent="-2222500" algn="l">
              <a:tabLst>
                <a:tab pos="2222500" algn="l"/>
              </a:tabLst>
            </a:pPr>
            <a:r>
              <a:rPr lang="en-US" sz="1800" i="1"/>
              <a:t>Responsibilities:</a:t>
            </a:r>
            <a:r>
              <a:rPr lang="en-US" sz="1800"/>
              <a:t>	Clearly assign responsibilities of all participants</a:t>
            </a:r>
          </a:p>
          <a:p>
            <a:pPr marL="2222500" indent="-2222500" algn="l">
              <a:tabLst>
                <a:tab pos="2222500" algn="l"/>
              </a:tabLst>
            </a:pPr>
            <a:r>
              <a:rPr lang="en-US" sz="1800" i="1"/>
              <a:t>Individual rights:</a:t>
            </a:r>
            <a:r>
              <a:rPr lang="en-US" sz="1800"/>
              <a:t>	Protect the opinions and feelings of individuals, not a committee</a:t>
            </a:r>
          </a:p>
          <a:p>
            <a:pPr marL="2222500" indent="-2222500" algn="l">
              <a:tabLst>
                <a:tab pos="2222500" algn="l"/>
              </a:tabLst>
            </a:pPr>
            <a:r>
              <a:rPr lang="en-US" sz="1800" i="1"/>
              <a:t>Attendees:</a:t>
            </a:r>
            <a:r>
              <a:rPr lang="en-US" sz="1800"/>
              <a:t>	The right people - some outsiders and some insiders</a:t>
            </a:r>
          </a:p>
          <a:p>
            <a:pPr marL="2222500" indent="-2222500" algn="l">
              <a:tabLst>
                <a:tab pos="2222500" algn="l"/>
              </a:tabLst>
            </a:pPr>
            <a:r>
              <a:rPr lang="en-US" sz="1800" i="1"/>
              <a:t>Structured process:</a:t>
            </a:r>
            <a:r>
              <a:rPr lang="en-US" sz="1800"/>
              <a:t>	Established procedures</a:t>
            </a:r>
          </a:p>
          <a:p>
            <a:pPr marL="2222500" indent="-2222500" algn="l">
              <a:tabLst>
                <a:tab pos="2222500" algn="l"/>
              </a:tabLst>
            </a:pPr>
            <a:r>
              <a:rPr lang="en-US" sz="1800" i="1"/>
              <a:t>Moderator:</a:t>
            </a:r>
            <a:r>
              <a:rPr lang="en-US" sz="1800"/>
              <a:t>	Skilled and trained</a:t>
            </a:r>
          </a:p>
          <a:p>
            <a:pPr marL="2222500" indent="-2222500" algn="l">
              <a:tabLst>
                <a:tab pos="2222500" algn="l"/>
              </a:tabLst>
            </a:pPr>
            <a:r>
              <a:rPr lang="en-US" sz="1800" i="1"/>
              <a:t>Records:</a:t>
            </a:r>
            <a:r>
              <a:rPr lang="en-US" sz="1800"/>
              <a:t>	Written report and evaluation</a:t>
            </a:r>
          </a:p>
        </p:txBody>
      </p:sp>
      <p:sp>
        <p:nvSpPr>
          <p:cNvPr id="23557" name="AutoShape 5"/>
          <p:cNvSpPr>
            <a:spLocks noChangeArrowheads="1"/>
          </p:cNvSpPr>
          <p:nvPr/>
        </p:nvSpPr>
        <p:spPr bwMode="auto">
          <a:xfrm flipH="1">
            <a:off x="7419975" y="3854450"/>
            <a:ext cx="1492250" cy="2032000"/>
          </a:xfrm>
          <a:prstGeom prst="rightArrow">
            <a:avLst>
              <a:gd name="adj1" fmla="val 50000"/>
              <a:gd name="adj2" fmla="val 5000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nchor="ctr"/>
          <a:lstStyle/>
          <a:p>
            <a:r>
              <a:rPr lang="en-US" sz="2000"/>
              <a:t>critical</a:t>
            </a:r>
            <a:br>
              <a:rPr lang="en-US" sz="2000"/>
            </a:br>
            <a:r>
              <a:rPr lang="en-US" sz="2000"/>
              <a:t>success</a:t>
            </a:r>
            <a:br>
              <a:rPr lang="en-US" sz="2000"/>
            </a:br>
            <a:r>
              <a:rPr lang="en-US" sz="2000"/>
              <a:t>factors</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r>
              <a:rPr lang="en-US" smtClean="0"/>
              <a:t>Formal review</a:t>
            </a:r>
          </a:p>
        </p:txBody>
      </p:sp>
      <p:sp>
        <p:nvSpPr>
          <p:cNvPr id="24579" name="Rectangle 5"/>
          <p:cNvSpPr>
            <a:spLocks noGrp="1" noChangeArrowheads="1"/>
          </p:cNvSpPr>
          <p:nvPr>
            <p:ph type="body" idx="1"/>
          </p:nvPr>
        </p:nvSpPr>
        <p:spPr/>
        <p:txBody>
          <a:bodyPr/>
          <a:lstStyle/>
          <a:p>
            <a:pPr>
              <a:lnSpc>
                <a:spcPct val="90000"/>
              </a:lnSpc>
            </a:pPr>
            <a:r>
              <a:rPr lang="en-US" sz="2600" smtClean="0"/>
              <a:t>... is “a formal meeting at which a product or document is presented to the user, customer, or other interested parties for comment and approval.”  (IEEE)</a:t>
            </a:r>
          </a:p>
          <a:p>
            <a:pPr>
              <a:lnSpc>
                <a:spcPct val="90000"/>
              </a:lnSpc>
            </a:pPr>
            <a:r>
              <a:rPr lang="en-US" sz="2600" smtClean="0"/>
              <a:t>Objectives</a:t>
            </a:r>
          </a:p>
          <a:p>
            <a:pPr lvl="1">
              <a:lnSpc>
                <a:spcPct val="90000"/>
              </a:lnSpc>
            </a:pPr>
            <a:r>
              <a:rPr lang="en-US" sz="2400" smtClean="0"/>
              <a:t>evaluate a specific software element and provide evidence that it satisfies specs and standards</a:t>
            </a:r>
          </a:p>
          <a:p>
            <a:pPr lvl="1">
              <a:lnSpc>
                <a:spcPct val="90000"/>
              </a:lnSpc>
            </a:pPr>
            <a:r>
              <a:rPr lang="en-US" sz="2400" smtClean="0"/>
              <a:t>identify deviations from specifications and standards</a:t>
            </a:r>
          </a:p>
          <a:p>
            <a:pPr>
              <a:lnSpc>
                <a:spcPct val="90000"/>
              </a:lnSpc>
            </a:pPr>
            <a:r>
              <a:rPr lang="en-US" sz="2600" smtClean="0"/>
              <a:t>Categories of formal reviews</a:t>
            </a:r>
          </a:p>
          <a:p>
            <a:pPr lvl="1">
              <a:lnSpc>
                <a:spcPct val="90000"/>
              </a:lnSpc>
            </a:pPr>
            <a:r>
              <a:rPr lang="en-US" sz="2400" smtClean="0"/>
              <a:t>milestone</a:t>
            </a:r>
          </a:p>
          <a:p>
            <a:pPr lvl="1">
              <a:lnSpc>
                <a:spcPct val="90000"/>
              </a:lnSpc>
            </a:pPr>
            <a:r>
              <a:rPr lang="en-US" sz="2400" smtClean="0"/>
              <a:t>technical </a:t>
            </a:r>
          </a:p>
          <a:p>
            <a:pPr lvl="1">
              <a:lnSpc>
                <a:spcPct val="90000"/>
              </a:lnSpc>
            </a:pPr>
            <a:r>
              <a:rPr lang="en-US" sz="2400" smtClean="0"/>
              <a:t>managerial</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title"/>
          </p:nvPr>
        </p:nvSpPr>
        <p:spPr/>
        <p:txBody>
          <a:bodyPr/>
          <a:lstStyle/>
          <a:p>
            <a:r>
              <a:rPr lang="en-US" smtClean="0"/>
              <a:t>Formal review (con’t)</a:t>
            </a:r>
          </a:p>
        </p:txBody>
      </p:sp>
      <p:sp>
        <p:nvSpPr>
          <p:cNvPr id="25603" name="Rectangle 7"/>
          <p:cNvSpPr>
            <a:spLocks noGrp="1" noChangeArrowheads="1"/>
          </p:cNvSpPr>
          <p:nvPr>
            <p:ph type="body" idx="1"/>
          </p:nvPr>
        </p:nvSpPr>
        <p:spPr/>
        <p:txBody>
          <a:bodyPr/>
          <a:lstStyle/>
          <a:p>
            <a:pPr>
              <a:lnSpc>
                <a:spcPct val="80000"/>
              </a:lnSpc>
            </a:pPr>
            <a:r>
              <a:rPr lang="en-US" sz="2600" smtClean="0"/>
              <a:t>People</a:t>
            </a:r>
          </a:p>
          <a:p>
            <a:pPr lvl="1">
              <a:lnSpc>
                <a:spcPct val="80000"/>
              </a:lnSpc>
            </a:pPr>
            <a:r>
              <a:rPr lang="en-US" sz="2400" smtClean="0"/>
              <a:t>Leader - facilitates meeting</a:t>
            </a:r>
          </a:p>
          <a:p>
            <a:pPr lvl="1">
              <a:lnSpc>
                <a:spcPct val="80000"/>
              </a:lnSpc>
            </a:pPr>
            <a:r>
              <a:rPr lang="en-US" sz="2400" smtClean="0"/>
              <a:t>Scribe -  documents findings</a:t>
            </a:r>
          </a:p>
          <a:p>
            <a:pPr lvl="1">
              <a:lnSpc>
                <a:spcPct val="80000"/>
              </a:lnSpc>
            </a:pPr>
            <a:r>
              <a:rPr lang="en-US" sz="2400" smtClean="0"/>
              <a:t>Team members - present information, formulate recommendations</a:t>
            </a:r>
          </a:p>
          <a:p>
            <a:pPr>
              <a:lnSpc>
                <a:spcPct val="80000"/>
              </a:lnSpc>
            </a:pPr>
            <a:r>
              <a:rPr lang="en-US" sz="2600" smtClean="0"/>
              <a:t>Review process</a:t>
            </a:r>
          </a:p>
          <a:p>
            <a:pPr lvl="1">
              <a:lnSpc>
                <a:spcPct val="80000"/>
              </a:lnSpc>
            </a:pPr>
            <a:r>
              <a:rPr lang="en-US" sz="2400" smtClean="0"/>
              <a:t>plan</a:t>
            </a:r>
          </a:p>
          <a:p>
            <a:pPr lvl="2">
              <a:lnSpc>
                <a:spcPct val="80000"/>
              </a:lnSpc>
            </a:pPr>
            <a:r>
              <a:rPr lang="en-US" sz="2000" smtClean="0"/>
              <a:t>identify conditions that must be complete before review is conducted</a:t>
            </a:r>
          </a:p>
          <a:p>
            <a:pPr lvl="2">
              <a:lnSpc>
                <a:spcPct val="80000"/>
              </a:lnSpc>
            </a:pPr>
            <a:r>
              <a:rPr lang="en-US" sz="2000" smtClean="0"/>
              <a:t>identify conditions that must be met for the review to be completed</a:t>
            </a:r>
          </a:p>
          <a:p>
            <a:pPr lvl="2">
              <a:lnSpc>
                <a:spcPct val="80000"/>
              </a:lnSpc>
            </a:pPr>
            <a:r>
              <a:rPr lang="en-US" sz="2000" smtClean="0"/>
              <a:t>identify records and documentation to be kept</a:t>
            </a:r>
          </a:p>
          <a:p>
            <a:pPr lvl="2">
              <a:lnSpc>
                <a:spcPct val="80000"/>
              </a:lnSpc>
            </a:pPr>
            <a:r>
              <a:rPr lang="en-US" sz="2000" smtClean="0"/>
              <a:t>identify review team</a:t>
            </a:r>
          </a:p>
          <a:p>
            <a:pPr lvl="2">
              <a:lnSpc>
                <a:spcPct val="80000"/>
              </a:lnSpc>
            </a:pPr>
            <a:r>
              <a:rPr lang="en-US" sz="2000" smtClean="0"/>
              <a:t>schedule and announce the meeting place</a:t>
            </a:r>
          </a:p>
          <a:p>
            <a:pPr lvl="2">
              <a:lnSpc>
                <a:spcPct val="80000"/>
              </a:lnSpc>
            </a:pPr>
            <a:r>
              <a:rPr lang="en-US" sz="2000" smtClean="0"/>
              <a:t>distribute input materials</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Formal review (con’t)</a:t>
            </a:r>
          </a:p>
        </p:txBody>
      </p:sp>
      <p:sp>
        <p:nvSpPr>
          <p:cNvPr id="26627" name="Rectangle 7"/>
          <p:cNvSpPr>
            <a:spLocks noGrp="1" noChangeArrowheads="1"/>
          </p:cNvSpPr>
          <p:nvPr>
            <p:ph type="body" idx="1"/>
          </p:nvPr>
        </p:nvSpPr>
        <p:spPr/>
        <p:txBody>
          <a:bodyPr/>
          <a:lstStyle/>
          <a:p>
            <a:r>
              <a:rPr lang="en-US" smtClean="0"/>
              <a:t>Review process (con’t)</a:t>
            </a:r>
          </a:p>
          <a:p>
            <a:pPr lvl="1"/>
            <a:r>
              <a:rPr lang="en-US" smtClean="0"/>
              <a:t>conduct</a:t>
            </a:r>
          </a:p>
          <a:p>
            <a:pPr lvl="2"/>
            <a:r>
              <a:rPr lang="en-US" smtClean="0"/>
              <a:t>present overview of inputs to review (e.g., overview user needs at requirements review, etc.)</a:t>
            </a:r>
          </a:p>
          <a:p>
            <a:pPr lvl="2"/>
            <a:r>
              <a:rPr lang="en-US" smtClean="0"/>
              <a:t>discuss solution alternatives</a:t>
            </a:r>
          </a:p>
          <a:p>
            <a:pPr lvl="2"/>
            <a:r>
              <a:rPr lang="en-US" smtClean="0"/>
              <a:t>present selected alternative(s)</a:t>
            </a:r>
          </a:p>
          <a:p>
            <a:pPr lvl="2"/>
            <a:r>
              <a:rPr lang="en-US" smtClean="0"/>
              <a:t>receive endorsement/approval</a:t>
            </a:r>
          </a:p>
          <a:p>
            <a:pPr lvl="2"/>
            <a:r>
              <a:rPr lang="en-US" smtClean="0"/>
              <a:t>prepare review findings and report </a:t>
            </a:r>
          </a:p>
          <a:p>
            <a:pPr lvl="1"/>
            <a:r>
              <a:rPr lang="en-US" smtClean="0"/>
              <a:t>follow-up</a:t>
            </a:r>
          </a:p>
          <a:p>
            <a:pPr lvl="2"/>
            <a:r>
              <a:rPr lang="en-US" smtClean="0"/>
              <a:t>resolve any issues not resolved during review</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7"/>
          <p:cNvSpPr>
            <a:spLocks noGrp="1" noChangeArrowheads="1"/>
          </p:cNvSpPr>
          <p:nvPr>
            <p:ph type="title"/>
          </p:nvPr>
        </p:nvSpPr>
        <p:spPr/>
        <p:txBody>
          <a:bodyPr/>
          <a:lstStyle/>
          <a:p>
            <a:r>
              <a:rPr lang="en-US" smtClean="0"/>
              <a:t>Formal review (con’t)</a:t>
            </a:r>
          </a:p>
        </p:txBody>
      </p:sp>
      <p:sp>
        <p:nvSpPr>
          <p:cNvPr id="27651" name="Rectangle 28"/>
          <p:cNvSpPr>
            <a:spLocks noGrp="1" noChangeArrowheads="1"/>
          </p:cNvSpPr>
          <p:nvPr>
            <p:ph type="body" idx="1"/>
          </p:nvPr>
        </p:nvSpPr>
        <p:spPr>
          <a:xfrm>
            <a:off x="222250" y="1079500"/>
            <a:ext cx="8729663" cy="706438"/>
          </a:xfrm>
        </p:spPr>
        <p:txBody>
          <a:bodyPr/>
          <a:lstStyle/>
          <a:p>
            <a:r>
              <a:rPr lang="en-US" smtClean="0"/>
              <a:t>Common reviews</a:t>
            </a:r>
          </a:p>
        </p:txBody>
      </p:sp>
      <p:sp>
        <p:nvSpPr>
          <p:cNvPr id="27652" name="Rectangle 4"/>
          <p:cNvSpPr>
            <a:spLocks noChangeArrowheads="1"/>
          </p:cNvSpPr>
          <p:nvPr/>
        </p:nvSpPr>
        <p:spPr bwMode="auto">
          <a:xfrm>
            <a:off x="82550" y="1552575"/>
            <a:ext cx="8902700" cy="10588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53" name="Line 5"/>
          <p:cNvSpPr>
            <a:spLocks noChangeShapeType="1"/>
          </p:cNvSpPr>
          <p:nvPr/>
        </p:nvSpPr>
        <p:spPr bwMode="auto">
          <a:xfrm>
            <a:off x="1066800" y="1546225"/>
            <a:ext cx="0" cy="10715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4" name="Rectangle 6"/>
          <p:cNvSpPr>
            <a:spLocks noChangeArrowheads="1"/>
          </p:cNvSpPr>
          <p:nvPr/>
        </p:nvSpPr>
        <p:spPr bwMode="auto">
          <a:xfrm>
            <a:off x="76200" y="1622425"/>
            <a:ext cx="10763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a:r>
              <a:rPr lang="en-US" sz="1400" b="1">
                <a:latin typeface="Arial Narrow" pitchFamily="34" charset="0"/>
              </a:rPr>
              <a:t>Software life</a:t>
            </a:r>
          </a:p>
          <a:p>
            <a:pPr algn="l"/>
            <a:r>
              <a:rPr lang="en-US" sz="1400" b="1">
                <a:latin typeface="Arial Narrow" pitchFamily="34" charset="0"/>
              </a:rPr>
              <a:t>cycle</a:t>
            </a:r>
          </a:p>
        </p:txBody>
      </p:sp>
      <p:sp>
        <p:nvSpPr>
          <p:cNvPr id="27655" name="Rectangle 7"/>
          <p:cNvSpPr>
            <a:spLocks noChangeArrowheads="1"/>
          </p:cNvSpPr>
          <p:nvPr/>
        </p:nvSpPr>
        <p:spPr bwMode="auto">
          <a:xfrm>
            <a:off x="1066800" y="1622425"/>
            <a:ext cx="84772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a:r>
              <a:rPr lang="en-US" sz="1400" b="1">
                <a:latin typeface="Arial Narrow" pitchFamily="34" charset="0"/>
              </a:rPr>
              <a:t>Develop-ment planning</a:t>
            </a:r>
          </a:p>
        </p:txBody>
      </p:sp>
      <p:sp>
        <p:nvSpPr>
          <p:cNvPr id="27656" name="Line 8"/>
          <p:cNvSpPr>
            <a:spLocks noChangeShapeType="1"/>
          </p:cNvSpPr>
          <p:nvPr/>
        </p:nvSpPr>
        <p:spPr bwMode="auto">
          <a:xfrm>
            <a:off x="1828800" y="1546225"/>
            <a:ext cx="0" cy="10715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7" name="Rectangle 9"/>
          <p:cNvSpPr>
            <a:spLocks noChangeArrowheads="1"/>
          </p:cNvSpPr>
          <p:nvPr/>
        </p:nvSpPr>
        <p:spPr bwMode="auto">
          <a:xfrm>
            <a:off x="1828800" y="1622425"/>
            <a:ext cx="100012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a:r>
              <a:rPr lang="en-US" sz="1400" b="1">
                <a:latin typeface="Arial Narrow" pitchFamily="34" charset="0"/>
              </a:rPr>
              <a:t>System &amp; s/w rqmt analysis</a:t>
            </a:r>
          </a:p>
        </p:txBody>
      </p:sp>
      <p:sp>
        <p:nvSpPr>
          <p:cNvPr id="27658" name="Line 10"/>
          <p:cNvSpPr>
            <a:spLocks noChangeShapeType="1"/>
          </p:cNvSpPr>
          <p:nvPr/>
        </p:nvSpPr>
        <p:spPr bwMode="auto">
          <a:xfrm>
            <a:off x="2667000" y="1546225"/>
            <a:ext cx="0" cy="10715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9" name="Rectangle 11"/>
          <p:cNvSpPr>
            <a:spLocks noChangeArrowheads="1"/>
          </p:cNvSpPr>
          <p:nvPr/>
        </p:nvSpPr>
        <p:spPr bwMode="auto">
          <a:xfrm>
            <a:off x="2667000" y="1622425"/>
            <a:ext cx="13811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a:tabLst>
                <a:tab pos="571500" algn="l"/>
              </a:tabLst>
            </a:pPr>
            <a:r>
              <a:rPr lang="en-US" sz="1400" b="1">
                <a:latin typeface="Arial Narrow" pitchFamily="34" charset="0"/>
              </a:rPr>
              <a:t>Prelim	Detailed</a:t>
            </a:r>
          </a:p>
          <a:p>
            <a:pPr algn="l">
              <a:tabLst>
                <a:tab pos="571500" algn="l"/>
              </a:tabLst>
            </a:pPr>
            <a:r>
              <a:rPr lang="en-US" sz="1400" b="1">
                <a:latin typeface="Arial Narrow" pitchFamily="34" charset="0"/>
              </a:rPr>
              <a:t>design	design</a:t>
            </a:r>
          </a:p>
        </p:txBody>
      </p:sp>
      <p:sp>
        <p:nvSpPr>
          <p:cNvPr id="27660" name="Line 12"/>
          <p:cNvSpPr>
            <a:spLocks noChangeShapeType="1"/>
          </p:cNvSpPr>
          <p:nvPr/>
        </p:nvSpPr>
        <p:spPr bwMode="auto">
          <a:xfrm>
            <a:off x="3276600" y="1546225"/>
            <a:ext cx="0" cy="10715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1" name="Line 13"/>
          <p:cNvSpPr>
            <a:spLocks noChangeShapeType="1"/>
          </p:cNvSpPr>
          <p:nvPr/>
        </p:nvSpPr>
        <p:spPr bwMode="auto">
          <a:xfrm>
            <a:off x="3962400" y="1546225"/>
            <a:ext cx="0" cy="10715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2" name="Rectangle 14"/>
          <p:cNvSpPr>
            <a:spLocks noChangeArrowheads="1"/>
          </p:cNvSpPr>
          <p:nvPr/>
        </p:nvSpPr>
        <p:spPr bwMode="auto">
          <a:xfrm>
            <a:off x="3962400" y="1622425"/>
            <a:ext cx="11525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a:r>
              <a:rPr lang="en-US" sz="1400" b="1">
                <a:latin typeface="Arial Narrow" pitchFamily="34" charset="0"/>
              </a:rPr>
              <a:t>Code &amp; unit </a:t>
            </a:r>
          </a:p>
          <a:p>
            <a:pPr algn="l"/>
            <a:r>
              <a:rPr lang="en-US" sz="1400" b="1">
                <a:latin typeface="Arial Narrow" pitchFamily="34" charset="0"/>
              </a:rPr>
              <a:t>test</a:t>
            </a:r>
          </a:p>
        </p:txBody>
      </p:sp>
      <p:sp>
        <p:nvSpPr>
          <p:cNvPr id="27663" name="Line 15"/>
          <p:cNvSpPr>
            <a:spLocks noChangeShapeType="1"/>
          </p:cNvSpPr>
          <p:nvPr/>
        </p:nvSpPr>
        <p:spPr bwMode="auto">
          <a:xfrm>
            <a:off x="5029200" y="1546225"/>
            <a:ext cx="0" cy="10715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4" name="Rectangle 16"/>
          <p:cNvSpPr>
            <a:spLocks noChangeArrowheads="1"/>
          </p:cNvSpPr>
          <p:nvPr/>
        </p:nvSpPr>
        <p:spPr bwMode="auto">
          <a:xfrm>
            <a:off x="5029200" y="1622425"/>
            <a:ext cx="771525"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a:r>
              <a:rPr lang="en-US" sz="1400" b="1">
                <a:latin typeface="Arial Narrow" pitchFamily="34" charset="0"/>
              </a:rPr>
              <a:t>Intra-s/w integr testing</a:t>
            </a:r>
          </a:p>
        </p:txBody>
      </p:sp>
      <p:sp>
        <p:nvSpPr>
          <p:cNvPr id="27665" name="Line 17"/>
          <p:cNvSpPr>
            <a:spLocks noChangeShapeType="1"/>
          </p:cNvSpPr>
          <p:nvPr/>
        </p:nvSpPr>
        <p:spPr bwMode="auto">
          <a:xfrm>
            <a:off x="5715000" y="1546225"/>
            <a:ext cx="0" cy="10715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6" name="Rectangle 18"/>
          <p:cNvSpPr>
            <a:spLocks noChangeArrowheads="1"/>
          </p:cNvSpPr>
          <p:nvPr/>
        </p:nvSpPr>
        <p:spPr bwMode="auto">
          <a:xfrm>
            <a:off x="5715000" y="1622425"/>
            <a:ext cx="77152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a:r>
              <a:rPr lang="en-US" sz="1400" b="1">
                <a:latin typeface="Arial Narrow" pitchFamily="34" charset="0"/>
              </a:rPr>
              <a:t>Req trace &amp; perform</a:t>
            </a:r>
          </a:p>
        </p:txBody>
      </p:sp>
      <p:sp>
        <p:nvSpPr>
          <p:cNvPr id="27667" name="Line 19"/>
          <p:cNvSpPr>
            <a:spLocks noChangeShapeType="1"/>
          </p:cNvSpPr>
          <p:nvPr/>
        </p:nvSpPr>
        <p:spPr bwMode="auto">
          <a:xfrm>
            <a:off x="6400800" y="1546225"/>
            <a:ext cx="0" cy="10715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8" name="Rectangle 20"/>
          <p:cNvSpPr>
            <a:spLocks noChangeArrowheads="1"/>
          </p:cNvSpPr>
          <p:nvPr/>
        </p:nvSpPr>
        <p:spPr bwMode="auto">
          <a:xfrm>
            <a:off x="6400800" y="1622425"/>
            <a:ext cx="145732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a:tabLst>
                <a:tab pos="742950" algn="l"/>
              </a:tabLst>
            </a:pPr>
            <a:r>
              <a:rPr lang="en-US" sz="1400" b="1">
                <a:latin typeface="Arial Narrow" pitchFamily="34" charset="0"/>
              </a:rPr>
              <a:t>Inter-s/w	Stress</a:t>
            </a:r>
          </a:p>
          <a:p>
            <a:pPr algn="l">
              <a:tabLst>
                <a:tab pos="742950" algn="l"/>
              </a:tabLst>
            </a:pPr>
            <a:r>
              <a:rPr lang="en-US" sz="1400" b="1">
                <a:latin typeface="Arial Narrow" pitchFamily="34" charset="0"/>
              </a:rPr>
              <a:t>integr	test</a:t>
            </a:r>
          </a:p>
          <a:p>
            <a:pPr algn="l">
              <a:tabLst>
                <a:tab pos="742950" algn="l"/>
              </a:tabLst>
            </a:pPr>
            <a:r>
              <a:rPr lang="en-US" sz="1400" b="1">
                <a:latin typeface="Arial Narrow" pitchFamily="34" charset="0"/>
              </a:rPr>
              <a:t>testing</a:t>
            </a:r>
          </a:p>
        </p:txBody>
      </p:sp>
      <p:sp>
        <p:nvSpPr>
          <p:cNvPr id="27669" name="Line 21"/>
          <p:cNvSpPr>
            <a:spLocks noChangeShapeType="1"/>
          </p:cNvSpPr>
          <p:nvPr/>
        </p:nvSpPr>
        <p:spPr bwMode="auto">
          <a:xfrm>
            <a:off x="7772400" y="1546225"/>
            <a:ext cx="0" cy="10715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0" name="Line 22"/>
          <p:cNvSpPr>
            <a:spLocks noChangeShapeType="1"/>
          </p:cNvSpPr>
          <p:nvPr/>
        </p:nvSpPr>
        <p:spPr bwMode="auto">
          <a:xfrm>
            <a:off x="7162800" y="1546225"/>
            <a:ext cx="0" cy="10715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1" name="Rectangle 23"/>
          <p:cNvSpPr>
            <a:spLocks noChangeArrowheads="1"/>
          </p:cNvSpPr>
          <p:nvPr/>
        </p:nvSpPr>
        <p:spPr bwMode="auto">
          <a:xfrm>
            <a:off x="7772400" y="1622425"/>
            <a:ext cx="13049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a:r>
              <a:rPr lang="en-US" sz="1400" b="1">
                <a:latin typeface="Arial Narrow" pitchFamily="34" charset="0"/>
              </a:rPr>
              <a:t>Operation &amp;</a:t>
            </a:r>
          </a:p>
          <a:p>
            <a:pPr algn="l"/>
            <a:r>
              <a:rPr lang="en-US" sz="1400" b="1">
                <a:latin typeface="Arial Narrow" pitchFamily="34" charset="0"/>
              </a:rPr>
              <a:t>Maintenance</a:t>
            </a:r>
          </a:p>
        </p:txBody>
      </p:sp>
      <p:sp>
        <p:nvSpPr>
          <p:cNvPr id="27672" name="Rectangle 24"/>
          <p:cNvSpPr>
            <a:spLocks noChangeArrowheads="1"/>
          </p:cNvSpPr>
          <p:nvPr/>
        </p:nvSpPr>
        <p:spPr bwMode="auto">
          <a:xfrm>
            <a:off x="76200" y="2613025"/>
            <a:ext cx="8924925"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r>
              <a:rPr lang="en-US" sz="1400" b="1">
                <a:latin typeface="Arial Narrow" pitchFamily="34" charset="0"/>
              </a:rPr>
              <a:t> 		*	*		*	*	*	*				*	*</a:t>
            </a:r>
          </a:p>
          <a:p>
            <a:pPr algn="l">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r>
              <a:rPr lang="en-US" sz="1400" b="1">
                <a:latin typeface="Arial Narrow" pitchFamily="34" charset="0"/>
              </a:rPr>
              <a:t>Baselines		funct	alloc		developmental						product	deliv</a:t>
            </a:r>
          </a:p>
          <a:p>
            <a:pPr algn="l">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r>
              <a:rPr lang="en-US" sz="1400" b="1">
                <a:latin typeface="Arial Narrow" pitchFamily="34" charset="0"/>
              </a:rPr>
              <a:t> 	*	*	*	*	*					*	*	*	*</a:t>
            </a:r>
          </a:p>
          <a:p>
            <a:pPr algn="l">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r>
              <a:rPr lang="en-US" sz="1400" b="1">
                <a:latin typeface="Arial Narrow" pitchFamily="34" charset="0"/>
              </a:rPr>
              <a:t>Reviews	SRR	SDR	SSR	PDR	CDR					TRR	FCA	PCA	FQT/AR</a:t>
            </a:r>
          </a:p>
        </p:txBody>
      </p:sp>
      <p:sp>
        <p:nvSpPr>
          <p:cNvPr id="27673" name="Rectangle 25"/>
          <p:cNvSpPr>
            <a:spLocks noChangeArrowheads="1"/>
          </p:cNvSpPr>
          <p:nvPr/>
        </p:nvSpPr>
        <p:spPr bwMode="auto">
          <a:xfrm>
            <a:off x="76200" y="3756025"/>
            <a:ext cx="9001125" cy="251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a:lnSpc>
                <a:spcPct val="90000"/>
              </a:lnSpc>
              <a:tabLst>
                <a:tab pos="736600" algn="l"/>
                <a:tab pos="3086100" algn="l"/>
              </a:tabLst>
            </a:pPr>
            <a:r>
              <a:rPr lang="en-US" sz="1600" b="1">
                <a:latin typeface="Arial Narrow" pitchFamily="34" charset="0"/>
              </a:rPr>
              <a:t>SRR	System Req Review	System Specification	</a:t>
            </a:r>
          </a:p>
          <a:p>
            <a:pPr algn="l">
              <a:lnSpc>
                <a:spcPct val="90000"/>
              </a:lnSpc>
              <a:tabLst>
                <a:tab pos="736600" algn="l"/>
                <a:tab pos="3086100" algn="l"/>
              </a:tabLst>
            </a:pPr>
            <a:r>
              <a:rPr lang="en-US" sz="1600" b="1">
                <a:latin typeface="Arial Narrow" pitchFamily="34" charset="0"/>
              </a:rPr>
              <a:t>SDR	System Design Review	System Design Document, (Software Requirements Specification),</a:t>
            </a:r>
            <a:br>
              <a:rPr lang="en-US" sz="1600" b="1">
                <a:latin typeface="Arial Narrow" pitchFamily="34" charset="0"/>
              </a:rPr>
            </a:br>
            <a:r>
              <a:rPr lang="en-US" sz="1600" b="1">
                <a:latin typeface="Arial Narrow" pitchFamily="34" charset="0"/>
              </a:rPr>
              <a:t>		(Interface Requirements Specification)</a:t>
            </a:r>
          </a:p>
          <a:p>
            <a:pPr algn="l">
              <a:lnSpc>
                <a:spcPct val="90000"/>
              </a:lnSpc>
              <a:tabLst>
                <a:tab pos="736600" algn="l"/>
                <a:tab pos="3086100" algn="l"/>
              </a:tabLst>
            </a:pPr>
            <a:r>
              <a:rPr lang="en-US" sz="1600" b="1">
                <a:latin typeface="Arial Narrow" pitchFamily="34" charset="0"/>
              </a:rPr>
              <a:t>SSR	SW Spec Review	Software Requirements Specification, Interface Requirements</a:t>
            </a:r>
            <a:br>
              <a:rPr lang="en-US" sz="1600" b="1">
                <a:latin typeface="Arial Narrow" pitchFamily="34" charset="0"/>
              </a:rPr>
            </a:br>
            <a:r>
              <a:rPr lang="en-US" sz="1600" b="1">
                <a:latin typeface="Arial Narrow" pitchFamily="34" charset="0"/>
              </a:rPr>
              <a:t>		Specification</a:t>
            </a:r>
          </a:p>
          <a:p>
            <a:pPr algn="l">
              <a:lnSpc>
                <a:spcPct val="90000"/>
              </a:lnSpc>
              <a:tabLst>
                <a:tab pos="736600" algn="l"/>
                <a:tab pos="3086100" algn="l"/>
              </a:tabLst>
            </a:pPr>
            <a:r>
              <a:rPr lang="en-US" sz="1600" b="1">
                <a:latin typeface="Arial Narrow" pitchFamily="34" charset="0"/>
              </a:rPr>
              <a:t>PDR	Preliminary Design Review	(Software Design Document), Software Test Plan, (Interface Design</a:t>
            </a:r>
            <a:br>
              <a:rPr lang="en-US" sz="1600" b="1">
                <a:latin typeface="Arial Narrow" pitchFamily="34" charset="0"/>
              </a:rPr>
            </a:br>
            <a:r>
              <a:rPr lang="en-US" sz="1600" b="1">
                <a:latin typeface="Arial Narrow" pitchFamily="34" charset="0"/>
              </a:rPr>
              <a:t>		Document)</a:t>
            </a:r>
          </a:p>
          <a:p>
            <a:pPr algn="l">
              <a:lnSpc>
                <a:spcPct val="90000"/>
              </a:lnSpc>
              <a:tabLst>
                <a:tab pos="736600" algn="l"/>
                <a:tab pos="3086100" algn="l"/>
              </a:tabLst>
            </a:pPr>
            <a:r>
              <a:rPr lang="en-US" sz="1600" b="1">
                <a:latin typeface="Arial Narrow" pitchFamily="34" charset="0"/>
              </a:rPr>
              <a:t>CDR	Critical Design Review	Software Design Document, Interface Design Document, (Software Test</a:t>
            </a:r>
            <a:br>
              <a:rPr lang="en-US" sz="1600" b="1">
                <a:latin typeface="Arial Narrow" pitchFamily="34" charset="0"/>
              </a:rPr>
            </a:br>
            <a:r>
              <a:rPr lang="en-US" sz="1600" b="1">
                <a:latin typeface="Arial Narrow" pitchFamily="34" charset="0"/>
              </a:rPr>
              <a:t>		Description)</a:t>
            </a:r>
          </a:p>
          <a:p>
            <a:pPr algn="l">
              <a:lnSpc>
                <a:spcPct val="90000"/>
              </a:lnSpc>
              <a:tabLst>
                <a:tab pos="736600" algn="l"/>
                <a:tab pos="3086100" algn="l"/>
              </a:tabLst>
            </a:pPr>
            <a:r>
              <a:rPr lang="en-US" sz="1600" b="1">
                <a:latin typeface="Arial Narrow" pitchFamily="34" charset="0"/>
              </a:rPr>
              <a:t>TRR	Test Readiness Review	Software Test Description</a:t>
            </a:r>
          </a:p>
          <a:p>
            <a:pPr algn="l">
              <a:lnSpc>
                <a:spcPct val="90000"/>
              </a:lnSpc>
              <a:tabLst>
                <a:tab pos="736600" algn="l"/>
                <a:tab pos="3086100" algn="l"/>
              </a:tabLst>
            </a:pPr>
            <a:r>
              <a:rPr lang="en-US" sz="1600" b="1">
                <a:latin typeface="Arial Narrow" pitchFamily="34" charset="0"/>
              </a:rPr>
              <a:t>AR	Acceptance Review	All documents</a:t>
            </a:r>
          </a:p>
        </p:txBody>
      </p:sp>
      <p:sp>
        <p:nvSpPr>
          <p:cNvPr id="27674" name="Line 26"/>
          <p:cNvSpPr>
            <a:spLocks noChangeShapeType="1"/>
          </p:cNvSpPr>
          <p:nvPr/>
        </p:nvSpPr>
        <p:spPr bwMode="auto">
          <a:xfrm>
            <a:off x="457200" y="3667125"/>
            <a:ext cx="8229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r>
              <a:rPr lang="en-US" smtClean="0"/>
              <a:t>Formal review (con’t)</a:t>
            </a:r>
          </a:p>
        </p:txBody>
      </p:sp>
      <p:sp>
        <p:nvSpPr>
          <p:cNvPr id="28675" name="Rectangle 5"/>
          <p:cNvSpPr>
            <a:spLocks noGrp="1" noChangeArrowheads="1"/>
          </p:cNvSpPr>
          <p:nvPr>
            <p:ph type="body" idx="1"/>
          </p:nvPr>
        </p:nvSpPr>
        <p:spPr/>
        <p:txBody>
          <a:bodyPr/>
          <a:lstStyle/>
          <a:p>
            <a:r>
              <a:rPr lang="en-US" sz="2600" smtClean="0"/>
              <a:t>Example -- PDR</a:t>
            </a:r>
          </a:p>
          <a:p>
            <a:pPr lvl="1"/>
            <a:r>
              <a:rPr lang="en-US" sz="2400" smtClean="0"/>
              <a:t>expected results</a:t>
            </a:r>
          </a:p>
          <a:p>
            <a:pPr lvl="2"/>
            <a:r>
              <a:rPr lang="en-US" sz="2000" smtClean="0"/>
              <a:t>approval of basic design approach/alternative selected</a:t>
            </a:r>
          </a:p>
          <a:p>
            <a:pPr lvl="2"/>
            <a:r>
              <a:rPr lang="en-US" sz="2000" smtClean="0"/>
              <a:t>acceptance of a preliminary design specification as the design baseline</a:t>
            </a:r>
          </a:p>
          <a:p>
            <a:pPr lvl="2"/>
            <a:r>
              <a:rPr lang="en-US" sz="2000" smtClean="0"/>
              <a:t>agreed-upon acceptance criteria for the critical design review</a:t>
            </a:r>
          </a:p>
          <a:p>
            <a:pPr lvl="1"/>
            <a:r>
              <a:rPr lang="en-US" sz="2400" smtClean="0"/>
              <a:t>process</a:t>
            </a:r>
          </a:p>
          <a:p>
            <a:pPr lvl="2"/>
            <a:r>
              <a:rPr lang="en-US" sz="2000" smtClean="0"/>
              <a:t>input</a:t>
            </a:r>
          </a:p>
          <a:p>
            <a:pPr lvl="3"/>
            <a:r>
              <a:rPr lang="en-US" sz="1800" smtClean="0"/>
              <a:t>preview packet containing participant checklists and review procedures</a:t>
            </a:r>
          </a:p>
          <a:p>
            <a:pPr lvl="3"/>
            <a:r>
              <a:rPr lang="en-US" sz="1800" smtClean="0"/>
              <a:t>review orientation session one week prior to start</a:t>
            </a:r>
          </a:p>
          <a:p>
            <a:pPr lvl="3"/>
            <a:r>
              <a:rPr lang="en-US" sz="1800" smtClean="0"/>
              <a:t>preview study of preliminary design specification and list of rejected design alternatives</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p>
            <a:r>
              <a:rPr lang="en-US" smtClean="0"/>
              <a:t>Formal review (con’t)</a:t>
            </a:r>
          </a:p>
        </p:txBody>
      </p:sp>
      <p:sp>
        <p:nvSpPr>
          <p:cNvPr id="29699" name="Rectangle 5"/>
          <p:cNvSpPr>
            <a:spLocks noGrp="1" noChangeArrowheads="1"/>
          </p:cNvSpPr>
          <p:nvPr>
            <p:ph type="body" idx="1"/>
          </p:nvPr>
        </p:nvSpPr>
        <p:spPr/>
        <p:txBody>
          <a:bodyPr/>
          <a:lstStyle/>
          <a:p>
            <a:pPr>
              <a:lnSpc>
                <a:spcPct val="90000"/>
              </a:lnSpc>
            </a:pPr>
            <a:r>
              <a:rPr lang="en-US" sz="2600" smtClean="0"/>
              <a:t>Example -- PDR (con’t)</a:t>
            </a:r>
          </a:p>
          <a:p>
            <a:pPr lvl="1">
              <a:lnSpc>
                <a:spcPct val="90000"/>
              </a:lnSpc>
            </a:pPr>
            <a:r>
              <a:rPr lang="en-US" sz="2400" smtClean="0"/>
              <a:t>process (con’t)</a:t>
            </a:r>
          </a:p>
          <a:p>
            <a:pPr lvl="2">
              <a:lnSpc>
                <a:spcPct val="90000"/>
              </a:lnSpc>
            </a:pPr>
            <a:r>
              <a:rPr lang="en-US" sz="2000" smtClean="0"/>
              <a:t>procedure</a:t>
            </a:r>
          </a:p>
          <a:p>
            <a:pPr lvl="3">
              <a:lnSpc>
                <a:spcPct val="90000"/>
              </a:lnSpc>
            </a:pPr>
            <a:r>
              <a:rPr lang="en-US" sz="1800" smtClean="0"/>
              <a:t>presentation and overview of functional specifications</a:t>
            </a:r>
          </a:p>
          <a:p>
            <a:pPr lvl="3">
              <a:lnSpc>
                <a:spcPct val="90000"/>
              </a:lnSpc>
            </a:pPr>
            <a:r>
              <a:rPr lang="en-US" sz="1800" smtClean="0"/>
              <a:t>discussion of design alternatives considered (if “small” enough)</a:t>
            </a:r>
          </a:p>
          <a:p>
            <a:pPr lvl="3">
              <a:lnSpc>
                <a:spcPct val="90000"/>
              </a:lnSpc>
            </a:pPr>
            <a:r>
              <a:rPr lang="en-US" sz="1800" smtClean="0"/>
              <a:t>review and approval of basic alternative selected</a:t>
            </a:r>
          </a:p>
          <a:p>
            <a:pPr lvl="3">
              <a:lnSpc>
                <a:spcPct val="90000"/>
              </a:lnSpc>
            </a:pPr>
            <a:r>
              <a:rPr lang="en-US" sz="1800" smtClean="0"/>
              <a:t>presentation of preliminary design specification</a:t>
            </a:r>
          </a:p>
          <a:p>
            <a:pPr lvl="3">
              <a:lnSpc>
                <a:spcPct val="90000"/>
              </a:lnSpc>
            </a:pPr>
            <a:r>
              <a:rPr lang="en-US" sz="1800" smtClean="0"/>
              <a:t>completion and scoring of review checklists</a:t>
            </a:r>
          </a:p>
          <a:p>
            <a:pPr lvl="3">
              <a:lnSpc>
                <a:spcPct val="90000"/>
              </a:lnSpc>
            </a:pPr>
            <a:r>
              <a:rPr lang="en-US" sz="1800" smtClean="0"/>
              <a:t>presentation of design test plan</a:t>
            </a:r>
          </a:p>
          <a:p>
            <a:pPr lvl="3">
              <a:lnSpc>
                <a:spcPct val="90000"/>
              </a:lnSpc>
            </a:pPr>
            <a:r>
              <a:rPr lang="en-US" sz="1800" smtClean="0"/>
              <a:t>preparation of review findings and report</a:t>
            </a:r>
          </a:p>
          <a:p>
            <a:pPr lvl="2">
              <a:lnSpc>
                <a:spcPct val="90000"/>
              </a:lnSpc>
            </a:pPr>
            <a:r>
              <a:rPr lang="en-US" sz="2000" smtClean="0"/>
              <a:t>output</a:t>
            </a:r>
          </a:p>
          <a:p>
            <a:pPr lvl="3">
              <a:lnSpc>
                <a:spcPct val="90000"/>
              </a:lnSpc>
            </a:pPr>
            <a:r>
              <a:rPr lang="en-US" sz="1800" smtClean="0"/>
              <a:t>decision endorsing design alternative selected</a:t>
            </a:r>
          </a:p>
          <a:p>
            <a:pPr lvl="3">
              <a:lnSpc>
                <a:spcPct val="90000"/>
              </a:lnSpc>
            </a:pPr>
            <a:r>
              <a:rPr lang="en-US" sz="1800" smtClean="0"/>
              <a:t>formal review report including individual checklist scores</a:t>
            </a:r>
          </a:p>
          <a:p>
            <a:pPr lvl="3">
              <a:lnSpc>
                <a:spcPct val="90000"/>
              </a:lnSpc>
            </a:pPr>
            <a:r>
              <a:rPr lang="en-US" sz="1800" smtClean="0"/>
              <a:t>approval of preliminary design specification and design test plan</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US" smtClean="0"/>
              <a:t>Walkthrough</a:t>
            </a:r>
          </a:p>
        </p:txBody>
      </p:sp>
      <p:sp>
        <p:nvSpPr>
          <p:cNvPr id="30723" name="Rectangle 5"/>
          <p:cNvSpPr>
            <a:spLocks noGrp="1" noChangeArrowheads="1"/>
          </p:cNvSpPr>
          <p:nvPr>
            <p:ph type="body" idx="1"/>
          </p:nvPr>
        </p:nvSpPr>
        <p:spPr/>
        <p:txBody>
          <a:bodyPr/>
          <a:lstStyle/>
          <a:p>
            <a:pPr>
              <a:lnSpc>
                <a:spcPct val="90000"/>
              </a:lnSpc>
            </a:pPr>
            <a:r>
              <a:rPr lang="en-US" sz="2600" smtClean="0"/>
              <a:t>... is a presentation review in which a review participant narrates a description of the software and the remainder of the review group provides their feedback throughout the presentation.</a:t>
            </a:r>
          </a:p>
          <a:p>
            <a:pPr>
              <a:lnSpc>
                <a:spcPct val="90000"/>
              </a:lnSpc>
            </a:pPr>
            <a:r>
              <a:rPr lang="en-US" sz="2600" smtClean="0"/>
              <a:t>... is informal</a:t>
            </a:r>
          </a:p>
          <a:p>
            <a:pPr>
              <a:lnSpc>
                <a:spcPct val="90000"/>
              </a:lnSpc>
            </a:pPr>
            <a:r>
              <a:rPr lang="en-US" sz="2600" smtClean="0"/>
              <a:t>... a.k.a.  peer review</a:t>
            </a:r>
          </a:p>
          <a:p>
            <a:pPr>
              <a:lnSpc>
                <a:spcPct val="90000"/>
              </a:lnSpc>
            </a:pPr>
            <a:r>
              <a:rPr lang="en-US" sz="2600" smtClean="0"/>
              <a:t>objectives</a:t>
            </a:r>
          </a:p>
          <a:p>
            <a:pPr lvl="1">
              <a:lnSpc>
                <a:spcPct val="90000"/>
              </a:lnSpc>
            </a:pPr>
            <a:r>
              <a:rPr lang="en-US" sz="2400" smtClean="0"/>
              <a:t>detect, identify, and describe defects</a:t>
            </a:r>
          </a:p>
          <a:p>
            <a:pPr lvl="1">
              <a:lnSpc>
                <a:spcPct val="90000"/>
              </a:lnSpc>
            </a:pPr>
            <a:r>
              <a:rPr lang="en-US" sz="2400" smtClean="0"/>
              <a:t>examine alternatives and stylistic issues</a:t>
            </a:r>
          </a:p>
          <a:p>
            <a:pPr lvl="1">
              <a:lnSpc>
                <a:spcPct val="90000"/>
              </a:lnSpc>
            </a:pPr>
            <a:r>
              <a:rPr lang="en-US" sz="2400" smtClean="0"/>
              <a:t>provide a mechanism for authors to collect valuable feedback on their work, yet allows them to retain the decision-making authority for any changes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title"/>
          </p:nvPr>
        </p:nvSpPr>
        <p:spPr>
          <a:noFill/>
        </p:spPr>
        <p:txBody>
          <a:bodyPr lIns="92075" tIns="46038" rIns="92075" bIns="46038" anchor="b"/>
          <a:lstStyle/>
          <a:p>
            <a:r>
              <a:rPr lang="en-US" smtClean="0"/>
              <a:t>You are here (con’t)</a:t>
            </a:r>
          </a:p>
        </p:txBody>
      </p:sp>
      <p:sp>
        <p:nvSpPr>
          <p:cNvPr id="4099" name="Rectangle 7"/>
          <p:cNvSpPr>
            <a:spLocks noGrp="1" noChangeArrowheads="1"/>
          </p:cNvSpPr>
          <p:nvPr>
            <p:ph type="body" idx="1"/>
          </p:nvPr>
        </p:nvSpPr>
        <p:spPr>
          <a:xfrm>
            <a:off x="222250" y="1079500"/>
            <a:ext cx="3227388" cy="5324475"/>
          </a:xfrm>
        </p:spPr>
        <p:txBody>
          <a:bodyPr/>
          <a:lstStyle/>
          <a:p>
            <a:r>
              <a:rPr lang="en-US" smtClean="0"/>
              <a:t>Introduction</a:t>
            </a:r>
          </a:p>
          <a:p>
            <a:r>
              <a:rPr lang="en-US" smtClean="0"/>
              <a:t>QA</a:t>
            </a:r>
          </a:p>
          <a:p>
            <a:r>
              <a:rPr lang="en-US" smtClean="0"/>
              <a:t>CM</a:t>
            </a:r>
          </a:p>
          <a:p>
            <a:r>
              <a:rPr lang="en-US" smtClean="0"/>
              <a:t>V&amp;V </a:t>
            </a:r>
          </a:p>
          <a:p>
            <a:r>
              <a:rPr lang="en-US" smtClean="0"/>
              <a:t>T&amp;E</a:t>
            </a:r>
          </a:p>
          <a:p>
            <a:r>
              <a:rPr lang="en-US" smtClean="0"/>
              <a:t>Metrics</a:t>
            </a:r>
          </a:p>
        </p:txBody>
      </p:sp>
      <p:sp>
        <p:nvSpPr>
          <p:cNvPr id="4100" name="AutoShape 9"/>
          <p:cNvSpPr>
            <a:spLocks/>
          </p:cNvSpPr>
          <p:nvPr/>
        </p:nvSpPr>
        <p:spPr bwMode="auto">
          <a:xfrm>
            <a:off x="4833938" y="1514475"/>
            <a:ext cx="3321050" cy="3387725"/>
          </a:xfrm>
          <a:prstGeom prst="borderCallout2">
            <a:avLst>
              <a:gd name="adj1" fmla="val 3375"/>
              <a:gd name="adj2" fmla="val -2296"/>
              <a:gd name="adj3" fmla="val 3375"/>
              <a:gd name="adj4" fmla="val -47181"/>
              <a:gd name="adj5" fmla="val 39505"/>
              <a:gd name="adj6" fmla="val -95361"/>
            </a:avLst>
          </a:prstGeom>
          <a:noFill/>
          <a:ln w="12700">
            <a:solidFill>
              <a:schemeClr val="tx1"/>
            </a:solidFill>
            <a:miter lim="800000"/>
            <a:headEnd type="none" w="lg" len="lg"/>
            <a:tailEnd type="stealth" w="lg" len="lg"/>
          </a:ln>
          <a:extLst>
            <a:ext uri="{909E8E84-426E-40DD-AFC4-6F175D3DCCD1}">
              <a14:hiddenFill xmlns:a14="http://schemas.microsoft.com/office/drawing/2010/main">
                <a:solidFill>
                  <a:srgbClr val="FFFFFF"/>
                </a:solidFill>
              </a14:hiddenFill>
            </a:ext>
          </a:extLst>
        </p:spPr>
        <p:txBody>
          <a:bodyPr/>
          <a:lstStyle/>
          <a:p>
            <a:pPr marL="228600" indent="-228600" algn="l">
              <a:buFontTx/>
              <a:buChar char="•"/>
            </a:pPr>
            <a:r>
              <a:rPr lang="en-US" sz="2000"/>
              <a:t>First principles</a:t>
            </a:r>
          </a:p>
          <a:p>
            <a:pPr marL="571500" lvl="1" indent="-228600" algn="l">
              <a:buFont typeface="Arial" charset="0"/>
              <a:buChar char="-"/>
            </a:pPr>
            <a:r>
              <a:rPr lang="en-US" sz="2000"/>
              <a:t>rationale</a:t>
            </a:r>
          </a:p>
          <a:p>
            <a:pPr marL="571500" lvl="1" indent="-228600" algn="l">
              <a:buFont typeface="Arial" charset="0"/>
              <a:buChar char="-"/>
            </a:pPr>
            <a:r>
              <a:rPr lang="en-US" sz="2000"/>
              <a:t>role</a:t>
            </a:r>
          </a:p>
          <a:p>
            <a:pPr marL="228600" indent="-228600" algn="l">
              <a:buFontTx/>
              <a:buChar char="•"/>
            </a:pPr>
            <a:r>
              <a:rPr lang="en-US" sz="2000"/>
              <a:t>Organizational activities</a:t>
            </a:r>
          </a:p>
          <a:p>
            <a:pPr marL="228600" indent="-228600" algn="l">
              <a:buFontTx/>
              <a:buChar char="•"/>
            </a:pPr>
            <a:r>
              <a:rPr lang="en-US" sz="2000"/>
              <a:t>V&amp;V approaches</a:t>
            </a:r>
          </a:p>
          <a:p>
            <a:pPr marL="571500" lvl="1" indent="-228600" algn="l">
              <a:buFont typeface="Arial" charset="0"/>
              <a:buChar char="-"/>
            </a:pPr>
            <a:r>
              <a:rPr lang="en-US" sz="2000"/>
              <a:t>Formal review</a:t>
            </a:r>
          </a:p>
          <a:p>
            <a:pPr marL="571500" lvl="1" indent="-228600" algn="l">
              <a:buFont typeface="Arial" charset="0"/>
              <a:buChar char="-"/>
            </a:pPr>
            <a:r>
              <a:rPr lang="en-US" sz="2000"/>
              <a:t>Walkthrough</a:t>
            </a:r>
          </a:p>
          <a:p>
            <a:pPr marL="571500" lvl="1" indent="-228600" algn="l">
              <a:buFont typeface="Arial" charset="0"/>
              <a:buChar char="-"/>
            </a:pPr>
            <a:r>
              <a:rPr lang="en-US" sz="2000"/>
              <a:t>Audit</a:t>
            </a:r>
          </a:p>
          <a:p>
            <a:pPr marL="571500" lvl="1" indent="-228600" algn="l">
              <a:buFont typeface="Arial" charset="0"/>
              <a:buChar char="-"/>
            </a:pPr>
            <a:r>
              <a:rPr lang="en-US" sz="2000"/>
              <a:t>Inspection</a:t>
            </a:r>
          </a:p>
          <a:p>
            <a:pPr marL="228600" indent="-228600" algn="l">
              <a:buFontTx/>
              <a:buChar char="•"/>
            </a:pPr>
            <a:r>
              <a:rPr lang="en-US" sz="2000"/>
              <a:t>Assessing effectiveness</a:t>
            </a:r>
          </a:p>
          <a:p>
            <a:pPr marL="571500" lvl="1" indent="-228600" algn="l">
              <a:buFontTx/>
              <a:buChar char="•"/>
            </a:pPr>
            <a:endParaRPr lang="en-US" sz="2000"/>
          </a:p>
          <a:p>
            <a:pPr marL="571500" lvl="1" indent="-228600" algn="l">
              <a:buFontTx/>
              <a:buChar char="•"/>
            </a:pPr>
            <a:endParaRPr lang="en-US" sz="200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r>
              <a:rPr lang="en-US" smtClean="0"/>
              <a:t>Walkthrough (con’t)</a:t>
            </a:r>
          </a:p>
        </p:txBody>
      </p:sp>
      <p:sp>
        <p:nvSpPr>
          <p:cNvPr id="31747" name="Rectangle 5"/>
          <p:cNvSpPr>
            <a:spLocks noGrp="1" noChangeArrowheads="1"/>
          </p:cNvSpPr>
          <p:nvPr>
            <p:ph type="body" idx="1"/>
          </p:nvPr>
        </p:nvSpPr>
        <p:spPr/>
        <p:txBody>
          <a:bodyPr/>
          <a:lstStyle/>
          <a:p>
            <a:pPr>
              <a:lnSpc>
                <a:spcPct val="90000"/>
              </a:lnSpc>
            </a:pPr>
            <a:r>
              <a:rPr lang="en-US" smtClean="0"/>
              <a:t>People</a:t>
            </a:r>
          </a:p>
          <a:p>
            <a:pPr lvl="1">
              <a:lnSpc>
                <a:spcPct val="90000"/>
              </a:lnSpc>
            </a:pPr>
            <a:r>
              <a:rPr lang="en-US" smtClean="0"/>
              <a:t>reviewer</a:t>
            </a:r>
          </a:p>
          <a:p>
            <a:pPr lvl="1">
              <a:lnSpc>
                <a:spcPct val="90000"/>
              </a:lnSpc>
            </a:pPr>
            <a:r>
              <a:rPr lang="en-US" smtClean="0"/>
              <a:t>reviewing team</a:t>
            </a:r>
          </a:p>
          <a:p>
            <a:pPr>
              <a:lnSpc>
                <a:spcPct val="90000"/>
              </a:lnSpc>
            </a:pPr>
            <a:r>
              <a:rPr lang="en-US" smtClean="0"/>
              <a:t>Timing:  completion of specific milestones (e.g., completion of design for a module, etc.)</a:t>
            </a:r>
          </a:p>
          <a:p>
            <a:pPr>
              <a:lnSpc>
                <a:spcPct val="90000"/>
              </a:lnSpc>
            </a:pPr>
            <a:r>
              <a:rPr lang="en-US" smtClean="0"/>
              <a:t>Process</a:t>
            </a:r>
          </a:p>
          <a:p>
            <a:pPr lvl="1">
              <a:lnSpc>
                <a:spcPct val="90000"/>
              </a:lnSpc>
            </a:pPr>
            <a:r>
              <a:rPr lang="en-US" smtClean="0"/>
              <a:t>plan</a:t>
            </a:r>
          </a:p>
          <a:p>
            <a:pPr lvl="2">
              <a:lnSpc>
                <a:spcPct val="90000"/>
              </a:lnSpc>
            </a:pPr>
            <a:r>
              <a:rPr lang="en-US" smtClean="0"/>
              <a:t>identify walkthrough team</a:t>
            </a:r>
          </a:p>
          <a:p>
            <a:pPr lvl="2">
              <a:lnSpc>
                <a:spcPct val="90000"/>
              </a:lnSpc>
            </a:pPr>
            <a:r>
              <a:rPr lang="en-US" smtClean="0"/>
              <a:t>schedule time, place</a:t>
            </a:r>
          </a:p>
          <a:p>
            <a:pPr lvl="2">
              <a:lnSpc>
                <a:spcPct val="90000"/>
              </a:lnSpc>
            </a:pPr>
            <a:r>
              <a:rPr lang="en-US" smtClean="0"/>
              <a:t>distribute materials in advance (if appropriate)</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p:txBody>
          <a:bodyPr/>
          <a:lstStyle/>
          <a:p>
            <a:r>
              <a:rPr lang="en-US" smtClean="0"/>
              <a:t>Walkthrough (con’t)</a:t>
            </a:r>
          </a:p>
        </p:txBody>
      </p:sp>
      <p:sp>
        <p:nvSpPr>
          <p:cNvPr id="32771" name="Rectangle 5"/>
          <p:cNvSpPr>
            <a:spLocks noGrp="1" noChangeArrowheads="1"/>
          </p:cNvSpPr>
          <p:nvPr>
            <p:ph type="body" idx="1"/>
          </p:nvPr>
        </p:nvSpPr>
        <p:spPr/>
        <p:txBody>
          <a:bodyPr/>
          <a:lstStyle/>
          <a:p>
            <a:pPr>
              <a:lnSpc>
                <a:spcPct val="80000"/>
              </a:lnSpc>
            </a:pPr>
            <a:r>
              <a:rPr lang="en-US" sz="2600" smtClean="0"/>
              <a:t>Process (con’t)</a:t>
            </a:r>
          </a:p>
          <a:p>
            <a:pPr lvl="1">
              <a:lnSpc>
                <a:spcPct val="80000"/>
              </a:lnSpc>
            </a:pPr>
            <a:r>
              <a:rPr lang="en-US" sz="2400" smtClean="0"/>
              <a:t>conduct</a:t>
            </a:r>
          </a:p>
          <a:p>
            <a:pPr lvl="2">
              <a:lnSpc>
                <a:spcPct val="80000"/>
              </a:lnSpc>
            </a:pPr>
            <a:r>
              <a:rPr lang="en-US" sz="2000" smtClean="0"/>
              <a:t>overview item to be examined</a:t>
            </a:r>
          </a:p>
          <a:p>
            <a:pPr lvl="2">
              <a:lnSpc>
                <a:spcPct val="80000"/>
              </a:lnSpc>
            </a:pPr>
            <a:r>
              <a:rPr lang="en-US" sz="2000" smtClean="0"/>
              <a:t>“walk through” item so that reviewers may understand and ask questions</a:t>
            </a:r>
          </a:p>
          <a:p>
            <a:pPr lvl="2">
              <a:lnSpc>
                <a:spcPct val="80000"/>
              </a:lnSpc>
            </a:pPr>
            <a:r>
              <a:rPr lang="en-US" sz="2000" smtClean="0"/>
              <a:t>write walkthrough report</a:t>
            </a:r>
          </a:p>
          <a:p>
            <a:pPr lvl="3">
              <a:lnSpc>
                <a:spcPct val="80000"/>
              </a:lnSpc>
            </a:pPr>
            <a:r>
              <a:rPr lang="en-US" sz="1800" smtClean="0"/>
              <a:t>identification of walkthrough team</a:t>
            </a:r>
          </a:p>
          <a:p>
            <a:pPr lvl="3">
              <a:lnSpc>
                <a:spcPct val="80000"/>
              </a:lnSpc>
            </a:pPr>
            <a:r>
              <a:rPr lang="en-US" sz="1800" smtClean="0"/>
              <a:t>identification of item reviewed</a:t>
            </a:r>
          </a:p>
          <a:p>
            <a:pPr lvl="3">
              <a:lnSpc>
                <a:spcPct val="80000"/>
              </a:lnSpc>
            </a:pPr>
            <a:r>
              <a:rPr lang="en-US" sz="1800" smtClean="0"/>
              <a:t>statement of objectives of walkthrough</a:t>
            </a:r>
          </a:p>
          <a:p>
            <a:pPr lvl="3">
              <a:lnSpc>
                <a:spcPct val="80000"/>
              </a:lnSpc>
            </a:pPr>
            <a:r>
              <a:rPr lang="en-US" sz="1800" smtClean="0"/>
              <a:t>list of noted deficiencies, omissions, contradictions, suggestions</a:t>
            </a:r>
          </a:p>
          <a:p>
            <a:pPr lvl="3">
              <a:lnSpc>
                <a:spcPct val="80000"/>
              </a:lnSpc>
            </a:pPr>
            <a:r>
              <a:rPr lang="en-US" sz="1800" smtClean="0"/>
              <a:t>recommendations made by reviewers on how to disposition deficiencies</a:t>
            </a:r>
          </a:p>
          <a:p>
            <a:pPr>
              <a:lnSpc>
                <a:spcPct val="80000"/>
              </a:lnSpc>
            </a:pPr>
            <a:r>
              <a:rPr lang="en-US" sz="2600" smtClean="0"/>
              <a:t>Implementation challenges</a:t>
            </a:r>
          </a:p>
          <a:p>
            <a:pPr lvl="1">
              <a:lnSpc>
                <a:spcPct val="80000"/>
              </a:lnSpc>
            </a:pPr>
            <a:r>
              <a:rPr lang="en-US" sz="2400" smtClean="0"/>
              <a:t>find, don’t fix</a:t>
            </a:r>
          </a:p>
          <a:p>
            <a:pPr lvl="1">
              <a:lnSpc>
                <a:spcPct val="80000"/>
              </a:lnSpc>
            </a:pPr>
            <a:r>
              <a:rPr lang="en-US" sz="2400" smtClean="0"/>
              <a:t>ego</a:t>
            </a:r>
          </a:p>
          <a:p>
            <a:pPr lvl="1">
              <a:lnSpc>
                <a:spcPct val="80000"/>
              </a:lnSpc>
            </a:pPr>
            <a:r>
              <a:rPr lang="en-US" sz="2400" smtClean="0"/>
              <a:t>organization</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title"/>
          </p:nvPr>
        </p:nvSpPr>
        <p:spPr/>
        <p:txBody>
          <a:bodyPr/>
          <a:lstStyle/>
          <a:p>
            <a:r>
              <a:rPr lang="en-US" smtClean="0"/>
              <a:t>Audits</a:t>
            </a:r>
          </a:p>
        </p:txBody>
      </p:sp>
      <p:sp>
        <p:nvSpPr>
          <p:cNvPr id="33795" name="Rectangle 7"/>
          <p:cNvSpPr>
            <a:spLocks noGrp="1" noChangeArrowheads="1"/>
          </p:cNvSpPr>
          <p:nvPr>
            <p:ph type="body" idx="1"/>
          </p:nvPr>
        </p:nvSpPr>
        <p:spPr/>
        <p:txBody>
          <a:bodyPr/>
          <a:lstStyle/>
          <a:p>
            <a:r>
              <a:rPr lang="en-US" smtClean="0"/>
              <a:t>... is a “review of the project to assess compliance with software requirements, specification, baselines, standards, procedures, codes, and contractual and licensing requirements.”  (IEEE)</a:t>
            </a:r>
          </a:p>
          <a:p>
            <a:r>
              <a:rPr lang="en-US" smtClean="0"/>
              <a:t>common V&amp;V audit:</a:t>
            </a:r>
          </a:p>
          <a:p>
            <a:pPr lvl="1"/>
            <a:r>
              <a:rPr lang="en-US" smtClean="0"/>
              <a:t>function configuration audit  (validates conformance to requirements)</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ChangeArrowheads="1"/>
          </p:cNvSpPr>
          <p:nvPr>
            <p:ph type="title"/>
          </p:nvPr>
        </p:nvSpPr>
        <p:spPr/>
        <p:txBody>
          <a:bodyPr/>
          <a:lstStyle/>
          <a:p>
            <a:r>
              <a:rPr lang="en-US" smtClean="0"/>
              <a:t>Inspection</a:t>
            </a:r>
          </a:p>
        </p:txBody>
      </p:sp>
      <p:sp>
        <p:nvSpPr>
          <p:cNvPr id="34819" name="Rectangle 7"/>
          <p:cNvSpPr>
            <a:spLocks noGrp="1" noChangeArrowheads="1"/>
          </p:cNvSpPr>
          <p:nvPr>
            <p:ph type="body" idx="1"/>
          </p:nvPr>
        </p:nvSpPr>
        <p:spPr/>
        <p:txBody>
          <a:bodyPr/>
          <a:lstStyle/>
          <a:p>
            <a:pPr>
              <a:lnSpc>
                <a:spcPct val="90000"/>
              </a:lnSpc>
            </a:pPr>
            <a:r>
              <a:rPr lang="en-US" sz="2600" dirty="0" smtClean="0"/>
              <a:t>... is “a formal evaluation technique in which software requirements, design, or code are examined in detail by a person or group other than the author to detect faults, violations of development standards, and other problems.”  (IBM)</a:t>
            </a:r>
          </a:p>
          <a:p>
            <a:pPr>
              <a:lnSpc>
                <a:spcPct val="90000"/>
              </a:lnSpc>
            </a:pPr>
            <a:r>
              <a:rPr lang="en-US" sz="2600" dirty="0" smtClean="0"/>
              <a:t>objective:  </a:t>
            </a:r>
          </a:p>
          <a:p>
            <a:pPr lvl="1">
              <a:lnSpc>
                <a:spcPct val="90000"/>
              </a:lnSpc>
            </a:pPr>
            <a:r>
              <a:rPr lang="en-US" sz="2400" dirty="0" smtClean="0"/>
              <a:t>detect, identify, and describe defects</a:t>
            </a:r>
          </a:p>
          <a:p>
            <a:pPr lvl="1">
              <a:lnSpc>
                <a:spcPct val="90000"/>
              </a:lnSpc>
            </a:pPr>
            <a:r>
              <a:rPr lang="en-US" sz="2400" dirty="0" smtClean="0"/>
              <a:t>collect software engineering data (e.g., defect and effort data)</a:t>
            </a:r>
          </a:p>
          <a:p>
            <a:pPr lvl="1">
              <a:lnSpc>
                <a:spcPct val="90000"/>
              </a:lnSpc>
            </a:pPr>
            <a:r>
              <a:rPr lang="en-US" sz="2400" dirty="0" smtClean="0"/>
              <a:t>verify the software element’s “fitness for use” in subsequent efforts</a:t>
            </a:r>
          </a:p>
          <a:p>
            <a:pPr lvl="1">
              <a:lnSpc>
                <a:spcPct val="90000"/>
              </a:lnSpc>
            </a:pPr>
            <a:r>
              <a:rPr lang="en-US" sz="2400" dirty="0" smtClean="0"/>
              <a:t>provide a control mechanism that determines the next process step</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title"/>
          </p:nvPr>
        </p:nvSpPr>
        <p:spPr/>
        <p:txBody>
          <a:bodyPr/>
          <a:lstStyle/>
          <a:p>
            <a:r>
              <a:rPr lang="en-US" smtClean="0"/>
              <a:t>Inspection (con’t)</a:t>
            </a:r>
          </a:p>
        </p:txBody>
      </p:sp>
      <p:sp>
        <p:nvSpPr>
          <p:cNvPr id="35843" name="Rectangle 5"/>
          <p:cNvSpPr>
            <a:spLocks noGrp="1" noChangeArrowheads="1"/>
          </p:cNvSpPr>
          <p:nvPr>
            <p:ph type="body" idx="1"/>
          </p:nvPr>
        </p:nvSpPr>
        <p:spPr/>
        <p:txBody>
          <a:bodyPr/>
          <a:lstStyle/>
          <a:p>
            <a:r>
              <a:rPr lang="en-US" smtClean="0"/>
              <a:t>Essential requirements</a:t>
            </a:r>
          </a:p>
          <a:p>
            <a:pPr lvl="1"/>
            <a:r>
              <a:rPr lang="en-US" smtClean="0"/>
              <a:t>definition of development process in terms of operations and their exit criteria</a:t>
            </a:r>
          </a:p>
          <a:p>
            <a:pPr lvl="1"/>
            <a:r>
              <a:rPr lang="en-US" smtClean="0"/>
              <a:t>proper description of the inspection process</a:t>
            </a:r>
          </a:p>
          <a:p>
            <a:pPr lvl="1"/>
            <a:r>
              <a:rPr lang="en-US" smtClean="0"/>
              <a:t>correct execution of the inspection process</a:t>
            </a:r>
          </a:p>
          <a:p>
            <a:r>
              <a:rPr lang="en-US" smtClean="0"/>
              <a:t>Common inspections:</a:t>
            </a:r>
          </a:p>
          <a:p>
            <a:pPr lvl="1"/>
            <a:r>
              <a:rPr lang="en-US" smtClean="0"/>
              <a:t>High-level design inspection (I0)</a:t>
            </a:r>
          </a:p>
          <a:p>
            <a:pPr lvl="1"/>
            <a:r>
              <a:rPr lang="en-US" smtClean="0"/>
              <a:t>Low-level design inspection (I1)</a:t>
            </a:r>
          </a:p>
          <a:p>
            <a:pPr lvl="1"/>
            <a:r>
              <a:rPr lang="en-US" smtClean="0"/>
              <a:t>Code inspection (I2)</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91"/>
          <p:cNvSpPr>
            <a:spLocks noGrp="1" noChangeArrowheads="1"/>
          </p:cNvSpPr>
          <p:nvPr>
            <p:ph type="title"/>
          </p:nvPr>
        </p:nvSpPr>
        <p:spPr/>
        <p:txBody>
          <a:bodyPr/>
          <a:lstStyle/>
          <a:p>
            <a:r>
              <a:rPr lang="en-US" smtClean="0"/>
              <a:t>Inspection (con’t)</a:t>
            </a:r>
          </a:p>
        </p:txBody>
      </p:sp>
      <p:sp>
        <p:nvSpPr>
          <p:cNvPr id="36867" name="Rectangle 92"/>
          <p:cNvSpPr>
            <a:spLocks noGrp="1" noChangeArrowheads="1"/>
          </p:cNvSpPr>
          <p:nvPr>
            <p:ph type="body" idx="1"/>
          </p:nvPr>
        </p:nvSpPr>
        <p:spPr>
          <a:xfrm>
            <a:off x="222250" y="1079500"/>
            <a:ext cx="8729663" cy="2551113"/>
          </a:xfrm>
        </p:spPr>
        <p:txBody>
          <a:bodyPr/>
          <a:lstStyle/>
          <a:p>
            <a:pPr>
              <a:lnSpc>
                <a:spcPct val="90000"/>
              </a:lnSpc>
              <a:tabLst>
                <a:tab pos="2454275" algn="l"/>
              </a:tabLst>
            </a:pPr>
            <a:r>
              <a:rPr lang="en-US" sz="2600" smtClean="0"/>
              <a:t>Participants</a:t>
            </a:r>
          </a:p>
          <a:p>
            <a:pPr lvl="1">
              <a:lnSpc>
                <a:spcPct val="90000"/>
              </a:lnSpc>
              <a:tabLst>
                <a:tab pos="2454275" algn="l"/>
              </a:tabLst>
            </a:pPr>
            <a:r>
              <a:rPr lang="en-US" sz="2400" smtClean="0"/>
              <a:t>moderator (facilitates meeting)</a:t>
            </a:r>
          </a:p>
          <a:p>
            <a:pPr lvl="1">
              <a:lnSpc>
                <a:spcPct val="90000"/>
              </a:lnSpc>
              <a:tabLst>
                <a:tab pos="2454275" algn="l"/>
              </a:tabLst>
            </a:pPr>
            <a:r>
              <a:rPr lang="en-US" sz="2400" smtClean="0"/>
              <a:t>author	(designer or coder)</a:t>
            </a:r>
          </a:p>
          <a:p>
            <a:pPr lvl="1">
              <a:lnSpc>
                <a:spcPct val="90000"/>
              </a:lnSpc>
              <a:tabLst>
                <a:tab pos="2454275" algn="l"/>
              </a:tabLst>
            </a:pPr>
            <a:r>
              <a:rPr lang="en-US" sz="2400" smtClean="0"/>
              <a:t>reader 	(paraphrases design or code)</a:t>
            </a:r>
          </a:p>
          <a:p>
            <a:pPr lvl="1">
              <a:lnSpc>
                <a:spcPct val="90000"/>
              </a:lnSpc>
              <a:tabLst>
                <a:tab pos="2454275" algn="l"/>
              </a:tabLst>
            </a:pPr>
            <a:r>
              <a:rPr lang="en-US" sz="2400" smtClean="0"/>
              <a:t>tester 	(views module from testing standpoint)</a:t>
            </a:r>
          </a:p>
          <a:p>
            <a:pPr lvl="1">
              <a:lnSpc>
                <a:spcPct val="90000"/>
              </a:lnSpc>
              <a:tabLst>
                <a:tab pos="2454275" algn="l"/>
              </a:tabLst>
            </a:pPr>
            <a:r>
              <a:rPr lang="en-US" sz="2400" smtClean="0"/>
              <a:t>others	(as needed)</a:t>
            </a:r>
          </a:p>
        </p:txBody>
      </p:sp>
      <p:sp>
        <p:nvSpPr>
          <p:cNvPr id="36868" name="Rectangle 4"/>
          <p:cNvSpPr>
            <a:spLocks noChangeArrowheads="1"/>
          </p:cNvSpPr>
          <p:nvPr/>
        </p:nvSpPr>
        <p:spPr bwMode="auto">
          <a:xfrm>
            <a:off x="3130550" y="4197350"/>
            <a:ext cx="2425700" cy="2349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36869" name="Group 5"/>
          <p:cNvGrpSpPr>
            <a:grpSpLocks/>
          </p:cNvGrpSpPr>
          <p:nvPr/>
        </p:nvGrpSpPr>
        <p:grpSpPr bwMode="auto">
          <a:xfrm>
            <a:off x="3892550" y="3663950"/>
            <a:ext cx="673100" cy="673100"/>
            <a:chOff x="2452" y="2308"/>
            <a:chExt cx="424" cy="424"/>
          </a:xfrm>
        </p:grpSpPr>
        <p:sp>
          <p:nvSpPr>
            <p:cNvPr id="36948" name="Rectangle 6"/>
            <p:cNvSpPr>
              <a:spLocks noChangeArrowheads="1"/>
            </p:cNvSpPr>
            <p:nvPr/>
          </p:nvSpPr>
          <p:spPr bwMode="auto">
            <a:xfrm>
              <a:off x="2452" y="2308"/>
              <a:ext cx="424" cy="136"/>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49" name="Oval 7"/>
            <p:cNvSpPr>
              <a:spLocks noChangeArrowheads="1"/>
            </p:cNvSpPr>
            <p:nvPr/>
          </p:nvSpPr>
          <p:spPr bwMode="auto">
            <a:xfrm>
              <a:off x="2585" y="2380"/>
              <a:ext cx="158" cy="172"/>
            </a:xfrm>
            <a:prstGeom prst="ellipse">
              <a:avLst/>
            </a:prstGeom>
            <a:solidFill>
              <a:schemeClr val="bg1"/>
            </a:solidFill>
            <a:ln w="12700">
              <a:solidFill>
                <a:schemeClr val="tx1"/>
              </a:solidFill>
              <a:round/>
              <a:headEnd/>
              <a:tailEnd/>
            </a:ln>
          </p:spPr>
          <p:txBody>
            <a:bodyPr wrap="none" anchor="ctr"/>
            <a:lstStyle/>
            <a:p>
              <a:endParaRPr lang="en-US"/>
            </a:p>
          </p:txBody>
        </p:sp>
        <p:sp>
          <p:nvSpPr>
            <p:cNvPr id="36950" name="Rectangle 8"/>
            <p:cNvSpPr>
              <a:spLocks noChangeArrowheads="1"/>
            </p:cNvSpPr>
            <p:nvPr/>
          </p:nvSpPr>
          <p:spPr bwMode="auto">
            <a:xfrm>
              <a:off x="2652" y="2560"/>
              <a:ext cx="24" cy="28"/>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51" name="Rectangle 9"/>
            <p:cNvSpPr>
              <a:spLocks noChangeArrowheads="1"/>
            </p:cNvSpPr>
            <p:nvPr/>
          </p:nvSpPr>
          <p:spPr bwMode="auto">
            <a:xfrm>
              <a:off x="2452" y="2704"/>
              <a:ext cx="59" cy="28"/>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52" name="Rectangle 10"/>
            <p:cNvSpPr>
              <a:spLocks noChangeArrowheads="1"/>
            </p:cNvSpPr>
            <p:nvPr/>
          </p:nvSpPr>
          <p:spPr bwMode="auto">
            <a:xfrm>
              <a:off x="2817" y="2704"/>
              <a:ext cx="59" cy="28"/>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53" name="Rectangle 11"/>
            <p:cNvSpPr>
              <a:spLocks noChangeArrowheads="1"/>
            </p:cNvSpPr>
            <p:nvPr/>
          </p:nvSpPr>
          <p:spPr bwMode="auto">
            <a:xfrm>
              <a:off x="2452" y="2452"/>
              <a:ext cx="59" cy="24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54" name="Rectangle 12"/>
            <p:cNvSpPr>
              <a:spLocks noChangeArrowheads="1"/>
            </p:cNvSpPr>
            <p:nvPr/>
          </p:nvSpPr>
          <p:spPr bwMode="auto">
            <a:xfrm>
              <a:off x="2817" y="2452"/>
              <a:ext cx="59" cy="244"/>
            </a:xfrm>
            <a:prstGeom prst="rect">
              <a:avLst/>
            </a:prstGeom>
            <a:solidFill>
              <a:schemeClr val="bg1"/>
            </a:solidFill>
            <a:ln w="12700">
              <a:solidFill>
                <a:schemeClr val="tx1"/>
              </a:solidFill>
              <a:miter lim="800000"/>
              <a:headEnd/>
              <a:tailEnd/>
            </a:ln>
          </p:spPr>
          <p:txBody>
            <a:bodyPr wrap="none" anchor="ctr"/>
            <a:lstStyle/>
            <a:p>
              <a:endParaRPr lang="en-US"/>
            </a:p>
          </p:txBody>
        </p:sp>
      </p:grpSp>
      <p:grpSp>
        <p:nvGrpSpPr>
          <p:cNvPr id="36870" name="Group 13"/>
          <p:cNvGrpSpPr>
            <a:grpSpLocks/>
          </p:cNvGrpSpPr>
          <p:nvPr/>
        </p:nvGrpSpPr>
        <p:grpSpPr bwMode="auto">
          <a:xfrm>
            <a:off x="5416550" y="4349750"/>
            <a:ext cx="673100" cy="596900"/>
            <a:chOff x="3412" y="2740"/>
            <a:chExt cx="424" cy="376"/>
          </a:xfrm>
        </p:grpSpPr>
        <p:sp>
          <p:nvSpPr>
            <p:cNvPr id="36941" name="Rectangle 14"/>
            <p:cNvSpPr>
              <a:spLocks noChangeArrowheads="1"/>
            </p:cNvSpPr>
            <p:nvPr/>
          </p:nvSpPr>
          <p:spPr bwMode="auto">
            <a:xfrm>
              <a:off x="3700" y="2740"/>
              <a:ext cx="136" cy="376"/>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42" name="Oval 15"/>
            <p:cNvSpPr>
              <a:spLocks noChangeArrowheads="1"/>
            </p:cNvSpPr>
            <p:nvPr/>
          </p:nvSpPr>
          <p:spPr bwMode="auto">
            <a:xfrm>
              <a:off x="3592" y="2858"/>
              <a:ext cx="172" cy="140"/>
            </a:xfrm>
            <a:prstGeom prst="ellipse">
              <a:avLst/>
            </a:prstGeom>
            <a:solidFill>
              <a:schemeClr val="bg1"/>
            </a:solidFill>
            <a:ln w="12700">
              <a:solidFill>
                <a:schemeClr val="tx1"/>
              </a:solidFill>
              <a:round/>
              <a:headEnd/>
              <a:tailEnd/>
            </a:ln>
          </p:spPr>
          <p:txBody>
            <a:bodyPr wrap="none" anchor="ctr"/>
            <a:lstStyle/>
            <a:p>
              <a:endParaRPr lang="en-US"/>
            </a:p>
          </p:txBody>
        </p:sp>
        <p:sp>
          <p:nvSpPr>
            <p:cNvPr id="36943" name="Rectangle 16"/>
            <p:cNvSpPr>
              <a:spLocks noChangeArrowheads="1"/>
            </p:cNvSpPr>
            <p:nvPr/>
          </p:nvSpPr>
          <p:spPr bwMode="auto">
            <a:xfrm>
              <a:off x="3556" y="2918"/>
              <a:ext cx="28" cy="2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44" name="Rectangle 17"/>
            <p:cNvSpPr>
              <a:spLocks noChangeArrowheads="1"/>
            </p:cNvSpPr>
            <p:nvPr/>
          </p:nvSpPr>
          <p:spPr bwMode="auto">
            <a:xfrm>
              <a:off x="3412" y="2740"/>
              <a:ext cx="28" cy="5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45" name="Rectangle 18"/>
            <p:cNvSpPr>
              <a:spLocks noChangeArrowheads="1"/>
            </p:cNvSpPr>
            <p:nvPr/>
          </p:nvSpPr>
          <p:spPr bwMode="auto">
            <a:xfrm>
              <a:off x="3412" y="3065"/>
              <a:ext cx="28" cy="5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46" name="Rectangle 19"/>
            <p:cNvSpPr>
              <a:spLocks noChangeArrowheads="1"/>
            </p:cNvSpPr>
            <p:nvPr/>
          </p:nvSpPr>
          <p:spPr bwMode="auto">
            <a:xfrm>
              <a:off x="3448" y="2740"/>
              <a:ext cx="244" cy="5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47" name="Rectangle 20"/>
            <p:cNvSpPr>
              <a:spLocks noChangeArrowheads="1"/>
            </p:cNvSpPr>
            <p:nvPr/>
          </p:nvSpPr>
          <p:spPr bwMode="auto">
            <a:xfrm>
              <a:off x="3448" y="3065"/>
              <a:ext cx="244" cy="51"/>
            </a:xfrm>
            <a:prstGeom prst="rect">
              <a:avLst/>
            </a:prstGeom>
            <a:solidFill>
              <a:schemeClr val="bg1"/>
            </a:solidFill>
            <a:ln w="12700">
              <a:solidFill>
                <a:schemeClr val="tx1"/>
              </a:solidFill>
              <a:miter lim="800000"/>
              <a:headEnd/>
              <a:tailEnd/>
            </a:ln>
          </p:spPr>
          <p:txBody>
            <a:bodyPr wrap="none" anchor="ctr"/>
            <a:lstStyle/>
            <a:p>
              <a:endParaRPr lang="en-US"/>
            </a:p>
          </p:txBody>
        </p:sp>
      </p:grpSp>
      <p:grpSp>
        <p:nvGrpSpPr>
          <p:cNvPr id="36871" name="Group 21"/>
          <p:cNvGrpSpPr>
            <a:grpSpLocks/>
          </p:cNvGrpSpPr>
          <p:nvPr/>
        </p:nvGrpSpPr>
        <p:grpSpPr bwMode="auto">
          <a:xfrm>
            <a:off x="5416550" y="5340350"/>
            <a:ext cx="673100" cy="596900"/>
            <a:chOff x="3412" y="3364"/>
            <a:chExt cx="424" cy="376"/>
          </a:xfrm>
        </p:grpSpPr>
        <p:sp>
          <p:nvSpPr>
            <p:cNvPr id="36934" name="Rectangle 22"/>
            <p:cNvSpPr>
              <a:spLocks noChangeArrowheads="1"/>
            </p:cNvSpPr>
            <p:nvPr/>
          </p:nvSpPr>
          <p:spPr bwMode="auto">
            <a:xfrm>
              <a:off x="3700" y="3364"/>
              <a:ext cx="136" cy="376"/>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35" name="Oval 23"/>
            <p:cNvSpPr>
              <a:spLocks noChangeArrowheads="1"/>
            </p:cNvSpPr>
            <p:nvPr/>
          </p:nvSpPr>
          <p:spPr bwMode="auto">
            <a:xfrm>
              <a:off x="3592" y="3482"/>
              <a:ext cx="172" cy="140"/>
            </a:xfrm>
            <a:prstGeom prst="ellipse">
              <a:avLst/>
            </a:prstGeom>
            <a:solidFill>
              <a:schemeClr val="bg1"/>
            </a:solidFill>
            <a:ln w="12700">
              <a:solidFill>
                <a:schemeClr val="tx1"/>
              </a:solidFill>
              <a:round/>
              <a:headEnd/>
              <a:tailEnd/>
            </a:ln>
          </p:spPr>
          <p:txBody>
            <a:bodyPr wrap="none" anchor="ctr"/>
            <a:lstStyle/>
            <a:p>
              <a:endParaRPr lang="en-US"/>
            </a:p>
          </p:txBody>
        </p:sp>
        <p:sp>
          <p:nvSpPr>
            <p:cNvPr id="36936" name="Rectangle 24"/>
            <p:cNvSpPr>
              <a:spLocks noChangeArrowheads="1"/>
            </p:cNvSpPr>
            <p:nvPr/>
          </p:nvSpPr>
          <p:spPr bwMode="auto">
            <a:xfrm>
              <a:off x="3556" y="3542"/>
              <a:ext cx="28" cy="2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37" name="Rectangle 25"/>
            <p:cNvSpPr>
              <a:spLocks noChangeArrowheads="1"/>
            </p:cNvSpPr>
            <p:nvPr/>
          </p:nvSpPr>
          <p:spPr bwMode="auto">
            <a:xfrm>
              <a:off x="3412" y="3364"/>
              <a:ext cx="28" cy="5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38" name="Rectangle 26"/>
            <p:cNvSpPr>
              <a:spLocks noChangeArrowheads="1"/>
            </p:cNvSpPr>
            <p:nvPr/>
          </p:nvSpPr>
          <p:spPr bwMode="auto">
            <a:xfrm>
              <a:off x="3412" y="3689"/>
              <a:ext cx="28" cy="5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39" name="Rectangle 27"/>
            <p:cNvSpPr>
              <a:spLocks noChangeArrowheads="1"/>
            </p:cNvSpPr>
            <p:nvPr/>
          </p:nvSpPr>
          <p:spPr bwMode="auto">
            <a:xfrm>
              <a:off x="3448" y="3364"/>
              <a:ext cx="244" cy="5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40" name="Rectangle 28"/>
            <p:cNvSpPr>
              <a:spLocks noChangeArrowheads="1"/>
            </p:cNvSpPr>
            <p:nvPr/>
          </p:nvSpPr>
          <p:spPr bwMode="auto">
            <a:xfrm>
              <a:off x="3448" y="3689"/>
              <a:ext cx="244" cy="51"/>
            </a:xfrm>
            <a:prstGeom prst="rect">
              <a:avLst/>
            </a:prstGeom>
            <a:solidFill>
              <a:schemeClr val="bg1"/>
            </a:solidFill>
            <a:ln w="12700">
              <a:solidFill>
                <a:schemeClr val="tx1"/>
              </a:solidFill>
              <a:miter lim="800000"/>
              <a:headEnd/>
              <a:tailEnd/>
            </a:ln>
          </p:spPr>
          <p:txBody>
            <a:bodyPr wrap="none" anchor="ctr"/>
            <a:lstStyle/>
            <a:p>
              <a:endParaRPr lang="en-US"/>
            </a:p>
          </p:txBody>
        </p:sp>
      </p:grpSp>
      <p:grpSp>
        <p:nvGrpSpPr>
          <p:cNvPr id="36872" name="Group 29"/>
          <p:cNvGrpSpPr>
            <a:grpSpLocks/>
          </p:cNvGrpSpPr>
          <p:nvPr/>
        </p:nvGrpSpPr>
        <p:grpSpPr bwMode="auto">
          <a:xfrm>
            <a:off x="2597150" y="4349750"/>
            <a:ext cx="673100" cy="596900"/>
            <a:chOff x="1636" y="2740"/>
            <a:chExt cx="424" cy="376"/>
          </a:xfrm>
        </p:grpSpPr>
        <p:sp>
          <p:nvSpPr>
            <p:cNvPr id="36927" name="Rectangle 30"/>
            <p:cNvSpPr>
              <a:spLocks noChangeArrowheads="1"/>
            </p:cNvSpPr>
            <p:nvPr/>
          </p:nvSpPr>
          <p:spPr bwMode="auto">
            <a:xfrm>
              <a:off x="1636" y="2740"/>
              <a:ext cx="136" cy="376"/>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28" name="Oval 31"/>
            <p:cNvSpPr>
              <a:spLocks noChangeArrowheads="1"/>
            </p:cNvSpPr>
            <p:nvPr/>
          </p:nvSpPr>
          <p:spPr bwMode="auto">
            <a:xfrm>
              <a:off x="1708" y="2858"/>
              <a:ext cx="172" cy="140"/>
            </a:xfrm>
            <a:prstGeom prst="ellipse">
              <a:avLst/>
            </a:prstGeom>
            <a:solidFill>
              <a:schemeClr val="bg1"/>
            </a:solidFill>
            <a:ln w="12700">
              <a:solidFill>
                <a:schemeClr val="tx1"/>
              </a:solidFill>
              <a:round/>
              <a:headEnd/>
              <a:tailEnd/>
            </a:ln>
          </p:spPr>
          <p:txBody>
            <a:bodyPr wrap="none" anchor="ctr"/>
            <a:lstStyle/>
            <a:p>
              <a:endParaRPr lang="en-US"/>
            </a:p>
          </p:txBody>
        </p:sp>
        <p:sp>
          <p:nvSpPr>
            <p:cNvPr id="36929" name="Rectangle 32"/>
            <p:cNvSpPr>
              <a:spLocks noChangeArrowheads="1"/>
            </p:cNvSpPr>
            <p:nvPr/>
          </p:nvSpPr>
          <p:spPr bwMode="auto">
            <a:xfrm>
              <a:off x="1888" y="2918"/>
              <a:ext cx="28" cy="2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30" name="Rectangle 33"/>
            <p:cNvSpPr>
              <a:spLocks noChangeArrowheads="1"/>
            </p:cNvSpPr>
            <p:nvPr/>
          </p:nvSpPr>
          <p:spPr bwMode="auto">
            <a:xfrm>
              <a:off x="2032" y="2740"/>
              <a:ext cx="28" cy="5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31" name="Rectangle 34"/>
            <p:cNvSpPr>
              <a:spLocks noChangeArrowheads="1"/>
            </p:cNvSpPr>
            <p:nvPr/>
          </p:nvSpPr>
          <p:spPr bwMode="auto">
            <a:xfrm>
              <a:off x="2032" y="3065"/>
              <a:ext cx="28" cy="5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32" name="Rectangle 35"/>
            <p:cNvSpPr>
              <a:spLocks noChangeArrowheads="1"/>
            </p:cNvSpPr>
            <p:nvPr/>
          </p:nvSpPr>
          <p:spPr bwMode="auto">
            <a:xfrm>
              <a:off x="1780" y="2740"/>
              <a:ext cx="244" cy="5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33" name="Rectangle 36"/>
            <p:cNvSpPr>
              <a:spLocks noChangeArrowheads="1"/>
            </p:cNvSpPr>
            <p:nvPr/>
          </p:nvSpPr>
          <p:spPr bwMode="auto">
            <a:xfrm>
              <a:off x="1780" y="3065"/>
              <a:ext cx="244" cy="51"/>
            </a:xfrm>
            <a:prstGeom prst="rect">
              <a:avLst/>
            </a:prstGeom>
            <a:solidFill>
              <a:schemeClr val="bg1"/>
            </a:solidFill>
            <a:ln w="12700">
              <a:solidFill>
                <a:schemeClr val="tx1"/>
              </a:solidFill>
              <a:miter lim="800000"/>
              <a:headEnd/>
              <a:tailEnd/>
            </a:ln>
          </p:spPr>
          <p:txBody>
            <a:bodyPr wrap="none" anchor="ctr"/>
            <a:lstStyle/>
            <a:p>
              <a:endParaRPr lang="en-US"/>
            </a:p>
          </p:txBody>
        </p:sp>
      </p:grpSp>
      <p:grpSp>
        <p:nvGrpSpPr>
          <p:cNvPr id="36873" name="Group 37"/>
          <p:cNvGrpSpPr>
            <a:grpSpLocks/>
          </p:cNvGrpSpPr>
          <p:nvPr/>
        </p:nvGrpSpPr>
        <p:grpSpPr bwMode="auto">
          <a:xfrm>
            <a:off x="2597150" y="5492750"/>
            <a:ext cx="673100" cy="596900"/>
            <a:chOff x="1636" y="3460"/>
            <a:chExt cx="424" cy="376"/>
          </a:xfrm>
        </p:grpSpPr>
        <p:sp>
          <p:nvSpPr>
            <p:cNvPr id="36920" name="Rectangle 38"/>
            <p:cNvSpPr>
              <a:spLocks noChangeArrowheads="1"/>
            </p:cNvSpPr>
            <p:nvPr/>
          </p:nvSpPr>
          <p:spPr bwMode="auto">
            <a:xfrm>
              <a:off x="1636" y="3460"/>
              <a:ext cx="136" cy="376"/>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21" name="Oval 39"/>
            <p:cNvSpPr>
              <a:spLocks noChangeArrowheads="1"/>
            </p:cNvSpPr>
            <p:nvPr/>
          </p:nvSpPr>
          <p:spPr bwMode="auto">
            <a:xfrm>
              <a:off x="1708" y="3578"/>
              <a:ext cx="172" cy="140"/>
            </a:xfrm>
            <a:prstGeom prst="ellipse">
              <a:avLst/>
            </a:prstGeom>
            <a:solidFill>
              <a:schemeClr val="bg1"/>
            </a:solidFill>
            <a:ln w="12700">
              <a:solidFill>
                <a:schemeClr val="tx1"/>
              </a:solidFill>
              <a:round/>
              <a:headEnd/>
              <a:tailEnd/>
            </a:ln>
          </p:spPr>
          <p:txBody>
            <a:bodyPr wrap="none" anchor="ctr"/>
            <a:lstStyle/>
            <a:p>
              <a:endParaRPr lang="en-US"/>
            </a:p>
          </p:txBody>
        </p:sp>
        <p:sp>
          <p:nvSpPr>
            <p:cNvPr id="36922" name="Rectangle 40"/>
            <p:cNvSpPr>
              <a:spLocks noChangeArrowheads="1"/>
            </p:cNvSpPr>
            <p:nvPr/>
          </p:nvSpPr>
          <p:spPr bwMode="auto">
            <a:xfrm>
              <a:off x="1888" y="3638"/>
              <a:ext cx="28" cy="2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23" name="Rectangle 41"/>
            <p:cNvSpPr>
              <a:spLocks noChangeArrowheads="1"/>
            </p:cNvSpPr>
            <p:nvPr/>
          </p:nvSpPr>
          <p:spPr bwMode="auto">
            <a:xfrm>
              <a:off x="2032" y="3460"/>
              <a:ext cx="28" cy="5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24" name="Rectangle 42"/>
            <p:cNvSpPr>
              <a:spLocks noChangeArrowheads="1"/>
            </p:cNvSpPr>
            <p:nvPr/>
          </p:nvSpPr>
          <p:spPr bwMode="auto">
            <a:xfrm>
              <a:off x="2032" y="3785"/>
              <a:ext cx="28" cy="5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25" name="Rectangle 43"/>
            <p:cNvSpPr>
              <a:spLocks noChangeArrowheads="1"/>
            </p:cNvSpPr>
            <p:nvPr/>
          </p:nvSpPr>
          <p:spPr bwMode="auto">
            <a:xfrm>
              <a:off x="1780" y="3460"/>
              <a:ext cx="244" cy="5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26" name="Rectangle 44"/>
            <p:cNvSpPr>
              <a:spLocks noChangeArrowheads="1"/>
            </p:cNvSpPr>
            <p:nvPr/>
          </p:nvSpPr>
          <p:spPr bwMode="auto">
            <a:xfrm>
              <a:off x="1780" y="3785"/>
              <a:ext cx="244" cy="51"/>
            </a:xfrm>
            <a:prstGeom prst="rect">
              <a:avLst/>
            </a:prstGeom>
            <a:solidFill>
              <a:schemeClr val="bg1"/>
            </a:solidFill>
            <a:ln w="12700">
              <a:solidFill>
                <a:schemeClr val="tx1"/>
              </a:solidFill>
              <a:miter lim="800000"/>
              <a:headEnd/>
              <a:tailEnd/>
            </a:ln>
          </p:spPr>
          <p:txBody>
            <a:bodyPr wrap="none" anchor="ctr"/>
            <a:lstStyle/>
            <a:p>
              <a:endParaRPr lang="en-US"/>
            </a:p>
          </p:txBody>
        </p:sp>
      </p:grpSp>
      <p:grpSp>
        <p:nvGrpSpPr>
          <p:cNvPr id="36874" name="Group 45"/>
          <p:cNvGrpSpPr>
            <a:grpSpLocks/>
          </p:cNvGrpSpPr>
          <p:nvPr/>
        </p:nvGrpSpPr>
        <p:grpSpPr bwMode="auto">
          <a:xfrm>
            <a:off x="7123113" y="5149850"/>
            <a:ext cx="728662" cy="835025"/>
            <a:chOff x="4487" y="3244"/>
            <a:chExt cx="459" cy="526"/>
          </a:xfrm>
        </p:grpSpPr>
        <p:sp>
          <p:nvSpPr>
            <p:cNvPr id="36913" name="Rectangle 46"/>
            <p:cNvSpPr>
              <a:spLocks noChangeArrowheads="1"/>
            </p:cNvSpPr>
            <p:nvPr/>
          </p:nvSpPr>
          <p:spPr bwMode="auto">
            <a:xfrm rot="-9000000">
              <a:off x="4487" y="3244"/>
              <a:ext cx="136" cy="376"/>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14" name="Oval 47"/>
            <p:cNvSpPr>
              <a:spLocks noChangeArrowheads="1"/>
            </p:cNvSpPr>
            <p:nvPr/>
          </p:nvSpPr>
          <p:spPr bwMode="auto">
            <a:xfrm rot="-9000000">
              <a:off x="4547" y="3407"/>
              <a:ext cx="172" cy="140"/>
            </a:xfrm>
            <a:prstGeom prst="ellipse">
              <a:avLst/>
            </a:prstGeom>
            <a:solidFill>
              <a:schemeClr val="bg1"/>
            </a:solidFill>
            <a:ln w="12700">
              <a:solidFill>
                <a:schemeClr val="tx1"/>
              </a:solidFill>
              <a:round/>
              <a:headEnd/>
              <a:tailEnd/>
            </a:ln>
          </p:spPr>
          <p:txBody>
            <a:bodyPr wrap="none" anchor="ctr"/>
            <a:lstStyle/>
            <a:p>
              <a:endParaRPr lang="en-US"/>
            </a:p>
          </p:txBody>
        </p:sp>
        <p:sp>
          <p:nvSpPr>
            <p:cNvPr id="36915" name="Rectangle 48"/>
            <p:cNvSpPr>
              <a:spLocks noChangeArrowheads="1"/>
            </p:cNvSpPr>
            <p:nvPr/>
          </p:nvSpPr>
          <p:spPr bwMode="auto">
            <a:xfrm rot="-9000000">
              <a:off x="4713" y="3521"/>
              <a:ext cx="28" cy="2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16" name="Rectangle 49"/>
            <p:cNvSpPr>
              <a:spLocks noChangeArrowheads="1"/>
            </p:cNvSpPr>
            <p:nvPr/>
          </p:nvSpPr>
          <p:spPr bwMode="auto">
            <a:xfrm rot="-9000000">
              <a:off x="4756" y="3719"/>
              <a:ext cx="28" cy="5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17" name="Rectangle 50"/>
            <p:cNvSpPr>
              <a:spLocks noChangeArrowheads="1"/>
            </p:cNvSpPr>
            <p:nvPr/>
          </p:nvSpPr>
          <p:spPr bwMode="auto">
            <a:xfrm rot="-9000000">
              <a:off x="4918" y="3438"/>
              <a:ext cx="28" cy="5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18" name="Rectangle 51"/>
            <p:cNvSpPr>
              <a:spLocks noChangeArrowheads="1"/>
            </p:cNvSpPr>
            <p:nvPr/>
          </p:nvSpPr>
          <p:spPr bwMode="auto">
            <a:xfrm rot="-9000000">
              <a:off x="4524" y="3647"/>
              <a:ext cx="244" cy="5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19" name="Rectangle 52"/>
            <p:cNvSpPr>
              <a:spLocks noChangeArrowheads="1"/>
            </p:cNvSpPr>
            <p:nvPr/>
          </p:nvSpPr>
          <p:spPr bwMode="auto">
            <a:xfrm rot="-9000000">
              <a:off x="4686" y="3366"/>
              <a:ext cx="244" cy="51"/>
            </a:xfrm>
            <a:prstGeom prst="rect">
              <a:avLst/>
            </a:prstGeom>
            <a:solidFill>
              <a:schemeClr val="bg1"/>
            </a:solidFill>
            <a:ln w="12700">
              <a:solidFill>
                <a:schemeClr val="tx1"/>
              </a:solidFill>
              <a:miter lim="800000"/>
              <a:headEnd/>
              <a:tailEnd/>
            </a:ln>
          </p:spPr>
          <p:txBody>
            <a:bodyPr wrap="none" anchor="ctr"/>
            <a:lstStyle/>
            <a:p>
              <a:endParaRPr lang="en-US"/>
            </a:p>
          </p:txBody>
        </p:sp>
      </p:grpSp>
      <p:sp>
        <p:nvSpPr>
          <p:cNvPr id="36875" name="Rectangle 53"/>
          <p:cNvSpPr>
            <a:spLocks noChangeArrowheads="1"/>
          </p:cNvSpPr>
          <p:nvPr/>
        </p:nvSpPr>
        <p:spPr bwMode="auto">
          <a:xfrm rot="1560000">
            <a:off x="7778750" y="5568950"/>
            <a:ext cx="901700" cy="901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76" name="Line 54"/>
          <p:cNvSpPr>
            <a:spLocks noChangeShapeType="1"/>
          </p:cNvSpPr>
          <p:nvPr/>
        </p:nvSpPr>
        <p:spPr bwMode="auto">
          <a:xfrm flipH="1">
            <a:off x="7610475" y="5486400"/>
            <a:ext cx="314325" cy="646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6877" name="Group 55"/>
          <p:cNvGrpSpPr>
            <a:grpSpLocks/>
          </p:cNvGrpSpPr>
          <p:nvPr/>
        </p:nvGrpSpPr>
        <p:grpSpPr bwMode="auto">
          <a:xfrm>
            <a:off x="4654550" y="5416550"/>
            <a:ext cx="520700" cy="444500"/>
            <a:chOff x="2932" y="3412"/>
            <a:chExt cx="328" cy="280"/>
          </a:xfrm>
        </p:grpSpPr>
        <p:sp>
          <p:nvSpPr>
            <p:cNvPr id="36910" name="Rectangle 56"/>
            <p:cNvSpPr>
              <a:spLocks noChangeArrowheads="1"/>
            </p:cNvSpPr>
            <p:nvPr/>
          </p:nvSpPr>
          <p:spPr bwMode="auto">
            <a:xfrm>
              <a:off x="2932" y="3508"/>
              <a:ext cx="232" cy="18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11" name="Rectangle 57"/>
            <p:cNvSpPr>
              <a:spLocks noChangeArrowheads="1"/>
            </p:cNvSpPr>
            <p:nvPr/>
          </p:nvSpPr>
          <p:spPr bwMode="auto">
            <a:xfrm>
              <a:off x="2980" y="3460"/>
              <a:ext cx="232" cy="18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12" name="Rectangle 58"/>
            <p:cNvSpPr>
              <a:spLocks noChangeArrowheads="1"/>
            </p:cNvSpPr>
            <p:nvPr/>
          </p:nvSpPr>
          <p:spPr bwMode="auto">
            <a:xfrm>
              <a:off x="3028" y="3412"/>
              <a:ext cx="232" cy="184"/>
            </a:xfrm>
            <a:prstGeom prst="rect">
              <a:avLst/>
            </a:prstGeom>
            <a:solidFill>
              <a:schemeClr val="bg1"/>
            </a:solidFill>
            <a:ln w="12700">
              <a:solidFill>
                <a:schemeClr val="tx1"/>
              </a:solidFill>
              <a:miter lim="800000"/>
              <a:headEnd/>
              <a:tailEnd/>
            </a:ln>
          </p:spPr>
          <p:txBody>
            <a:bodyPr wrap="none" anchor="ctr"/>
            <a:lstStyle/>
            <a:p>
              <a:endParaRPr lang="en-US"/>
            </a:p>
          </p:txBody>
        </p:sp>
      </p:grpSp>
      <p:grpSp>
        <p:nvGrpSpPr>
          <p:cNvPr id="36878" name="Group 59"/>
          <p:cNvGrpSpPr>
            <a:grpSpLocks/>
          </p:cNvGrpSpPr>
          <p:nvPr/>
        </p:nvGrpSpPr>
        <p:grpSpPr bwMode="auto">
          <a:xfrm>
            <a:off x="4044950" y="4425950"/>
            <a:ext cx="520700" cy="444500"/>
            <a:chOff x="2548" y="2788"/>
            <a:chExt cx="328" cy="280"/>
          </a:xfrm>
        </p:grpSpPr>
        <p:sp>
          <p:nvSpPr>
            <p:cNvPr id="36907" name="Rectangle 60"/>
            <p:cNvSpPr>
              <a:spLocks noChangeArrowheads="1"/>
            </p:cNvSpPr>
            <p:nvPr/>
          </p:nvSpPr>
          <p:spPr bwMode="auto">
            <a:xfrm>
              <a:off x="2548" y="2884"/>
              <a:ext cx="232" cy="18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08" name="Rectangle 61"/>
            <p:cNvSpPr>
              <a:spLocks noChangeArrowheads="1"/>
            </p:cNvSpPr>
            <p:nvPr/>
          </p:nvSpPr>
          <p:spPr bwMode="auto">
            <a:xfrm>
              <a:off x="2596" y="2836"/>
              <a:ext cx="232" cy="18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09" name="Rectangle 62"/>
            <p:cNvSpPr>
              <a:spLocks noChangeArrowheads="1"/>
            </p:cNvSpPr>
            <p:nvPr/>
          </p:nvSpPr>
          <p:spPr bwMode="auto">
            <a:xfrm>
              <a:off x="2644" y="2788"/>
              <a:ext cx="232" cy="184"/>
            </a:xfrm>
            <a:prstGeom prst="rect">
              <a:avLst/>
            </a:prstGeom>
            <a:solidFill>
              <a:schemeClr val="bg1"/>
            </a:solidFill>
            <a:ln w="12700">
              <a:solidFill>
                <a:schemeClr val="tx1"/>
              </a:solidFill>
              <a:miter lim="800000"/>
              <a:headEnd/>
              <a:tailEnd/>
            </a:ln>
          </p:spPr>
          <p:txBody>
            <a:bodyPr wrap="none" anchor="ctr"/>
            <a:lstStyle/>
            <a:p>
              <a:endParaRPr lang="en-US"/>
            </a:p>
          </p:txBody>
        </p:sp>
      </p:grpSp>
      <p:grpSp>
        <p:nvGrpSpPr>
          <p:cNvPr id="36879" name="Group 63"/>
          <p:cNvGrpSpPr>
            <a:grpSpLocks/>
          </p:cNvGrpSpPr>
          <p:nvPr/>
        </p:nvGrpSpPr>
        <p:grpSpPr bwMode="auto">
          <a:xfrm>
            <a:off x="3359150" y="4425950"/>
            <a:ext cx="520700" cy="444500"/>
            <a:chOff x="2116" y="2788"/>
            <a:chExt cx="328" cy="280"/>
          </a:xfrm>
        </p:grpSpPr>
        <p:sp>
          <p:nvSpPr>
            <p:cNvPr id="36904" name="Rectangle 64"/>
            <p:cNvSpPr>
              <a:spLocks noChangeArrowheads="1"/>
            </p:cNvSpPr>
            <p:nvPr/>
          </p:nvSpPr>
          <p:spPr bwMode="auto">
            <a:xfrm>
              <a:off x="2116" y="2884"/>
              <a:ext cx="232" cy="18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05" name="Rectangle 65"/>
            <p:cNvSpPr>
              <a:spLocks noChangeArrowheads="1"/>
            </p:cNvSpPr>
            <p:nvPr/>
          </p:nvSpPr>
          <p:spPr bwMode="auto">
            <a:xfrm>
              <a:off x="2164" y="2836"/>
              <a:ext cx="232" cy="18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06" name="Rectangle 66"/>
            <p:cNvSpPr>
              <a:spLocks noChangeArrowheads="1"/>
            </p:cNvSpPr>
            <p:nvPr/>
          </p:nvSpPr>
          <p:spPr bwMode="auto">
            <a:xfrm>
              <a:off x="2212" y="2788"/>
              <a:ext cx="232" cy="184"/>
            </a:xfrm>
            <a:prstGeom prst="rect">
              <a:avLst/>
            </a:prstGeom>
            <a:solidFill>
              <a:schemeClr val="bg1"/>
            </a:solidFill>
            <a:ln w="12700">
              <a:solidFill>
                <a:schemeClr val="tx1"/>
              </a:solidFill>
              <a:miter lim="800000"/>
              <a:headEnd/>
              <a:tailEnd/>
            </a:ln>
          </p:spPr>
          <p:txBody>
            <a:bodyPr wrap="none" anchor="ctr"/>
            <a:lstStyle/>
            <a:p>
              <a:endParaRPr lang="en-US"/>
            </a:p>
          </p:txBody>
        </p:sp>
      </p:grpSp>
      <p:grpSp>
        <p:nvGrpSpPr>
          <p:cNvPr id="36880" name="Group 67"/>
          <p:cNvGrpSpPr>
            <a:grpSpLocks/>
          </p:cNvGrpSpPr>
          <p:nvPr/>
        </p:nvGrpSpPr>
        <p:grpSpPr bwMode="auto">
          <a:xfrm>
            <a:off x="3435350" y="5568950"/>
            <a:ext cx="520700" cy="444500"/>
            <a:chOff x="2164" y="3508"/>
            <a:chExt cx="328" cy="280"/>
          </a:xfrm>
        </p:grpSpPr>
        <p:sp>
          <p:nvSpPr>
            <p:cNvPr id="36901" name="Rectangle 68"/>
            <p:cNvSpPr>
              <a:spLocks noChangeArrowheads="1"/>
            </p:cNvSpPr>
            <p:nvPr/>
          </p:nvSpPr>
          <p:spPr bwMode="auto">
            <a:xfrm>
              <a:off x="2164" y="3604"/>
              <a:ext cx="232" cy="18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02" name="Rectangle 69"/>
            <p:cNvSpPr>
              <a:spLocks noChangeArrowheads="1"/>
            </p:cNvSpPr>
            <p:nvPr/>
          </p:nvSpPr>
          <p:spPr bwMode="auto">
            <a:xfrm>
              <a:off x="2212" y="3556"/>
              <a:ext cx="232" cy="18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03" name="Rectangle 70"/>
            <p:cNvSpPr>
              <a:spLocks noChangeArrowheads="1"/>
            </p:cNvSpPr>
            <p:nvPr/>
          </p:nvSpPr>
          <p:spPr bwMode="auto">
            <a:xfrm>
              <a:off x="2260" y="3508"/>
              <a:ext cx="232" cy="184"/>
            </a:xfrm>
            <a:prstGeom prst="rect">
              <a:avLst/>
            </a:prstGeom>
            <a:solidFill>
              <a:schemeClr val="bg1"/>
            </a:solidFill>
            <a:ln w="12700">
              <a:solidFill>
                <a:schemeClr val="tx1"/>
              </a:solidFill>
              <a:miter lim="800000"/>
              <a:headEnd/>
              <a:tailEnd/>
            </a:ln>
          </p:spPr>
          <p:txBody>
            <a:bodyPr wrap="none" anchor="ctr"/>
            <a:lstStyle/>
            <a:p>
              <a:endParaRPr lang="en-US"/>
            </a:p>
          </p:txBody>
        </p:sp>
      </p:grpSp>
      <p:sp>
        <p:nvSpPr>
          <p:cNvPr id="36881" name="Rectangle 71"/>
          <p:cNvSpPr>
            <a:spLocks noChangeArrowheads="1"/>
          </p:cNvSpPr>
          <p:nvPr/>
        </p:nvSpPr>
        <p:spPr bwMode="auto">
          <a:xfrm>
            <a:off x="4648200" y="3581400"/>
            <a:ext cx="1076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a:spcBef>
                <a:spcPct val="50000"/>
              </a:spcBef>
            </a:pPr>
            <a:r>
              <a:rPr lang="en-US" sz="1400"/>
              <a:t>moderator</a:t>
            </a:r>
          </a:p>
        </p:txBody>
      </p:sp>
      <p:sp>
        <p:nvSpPr>
          <p:cNvPr id="36882" name="Rectangle 72"/>
          <p:cNvSpPr>
            <a:spLocks noChangeArrowheads="1"/>
          </p:cNvSpPr>
          <p:nvPr/>
        </p:nvSpPr>
        <p:spPr bwMode="auto">
          <a:xfrm>
            <a:off x="6172200" y="4267200"/>
            <a:ext cx="1304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a:spcBef>
                <a:spcPct val="50000"/>
              </a:spcBef>
            </a:pPr>
            <a:r>
              <a:rPr lang="en-US" sz="1400"/>
              <a:t>author</a:t>
            </a:r>
          </a:p>
        </p:txBody>
      </p:sp>
      <p:sp>
        <p:nvSpPr>
          <p:cNvPr id="36883" name="Rectangle 73"/>
          <p:cNvSpPr>
            <a:spLocks noChangeArrowheads="1"/>
          </p:cNvSpPr>
          <p:nvPr/>
        </p:nvSpPr>
        <p:spPr bwMode="auto">
          <a:xfrm>
            <a:off x="5715000" y="5943600"/>
            <a:ext cx="10763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a:spcBef>
                <a:spcPct val="50000"/>
              </a:spcBef>
            </a:pPr>
            <a:r>
              <a:rPr lang="en-US" sz="1400"/>
              <a:t>related area</a:t>
            </a:r>
          </a:p>
        </p:txBody>
      </p:sp>
      <p:sp>
        <p:nvSpPr>
          <p:cNvPr id="36884" name="Rectangle 74"/>
          <p:cNvSpPr>
            <a:spLocks noChangeArrowheads="1"/>
          </p:cNvSpPr>
          <p:nvPr/>
        </p:nvSpPr>
        <p:spPr bwMode="auto">
          <a:xfrm>
            <a:off x="7696200" y="4953000"/>
            <a:ext cx="1076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a:spcBef>
                <a:spcPct val="50000"/>
              </a:spcBef>
            </a:pPr>
            <a:r>
              <a:rPr lang="en-US" sz="1400"/>
              <a:t>scribe</a:t>
            </a:r>
          </a:p>
        </p:txBody>
      </p:sp>
      <p:sp>
        <p:nvSpPr>
          <p:cNvPr id="36885" name="Rectangle 75"/>
          <p:cNvSpPr>
            <a:spLocks noChangeArrowheads="1"/>
          </p:cNvSpPr>
          <p:nvPr/>
        </p:nvSpPr>
        <p:spPr bwMode="auto">
          <a:xfrm>
            <a:off x="1828800" y="4419600"/>
            <a:ext cx="1076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a:spcBef>
                <a:spcPct val="50000"/>
              </a:spcBef>
            </a:pPr>
            <a:r>
              <a:rPr lang="en-US" sz="1400"/>
              <a:t>tester</a:t>
            </a:r>
          </a:p>
        </p:txBody>
      </p:sp>
      <p:sp>
        <p:nvSpPr>
          <p:cNvPr id="36886" name="Rectangle 76"/>
          <p:cNvSpPr>
            <a:spLocks noChangeArrowheads="1"/>
          </p:cNvSpPr>
          <p:nvPr/>
        </p:nvSpPr>
        <p:spPr bwMode="auto">
          <a:xfrm>
            <a:off x="1828800" y="5638800"/>
            <a:ext cx="1076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a:spcBef>
                <a:spcPct val="50000"/>
              </a:spcBef>
            </a:pPr>
            <a:r>
              <a:rPr lang="en-US" sz="1400"/>
              <a:t>reader</a:t>
            </a:r>
          </a:p>
        </p:txBody>
      </p:sp>
      <p:grpSp>
        <p:nvGrpSpPr>
          <p:cNvPr id="36887" name="Group 77"/>
          <p:cNvGrpSpPr>
            <a:grpSpLocks/>
          </p:cNvGrpSpPr>
          <p:nvPr/>
        </p:nvGrpSpPr>
        <p:grpSpPr bwMode="auto">
          <a:xfrm>
            <a:off x="4806950" y="4425950"/>
            <a:ext cx="520700" cy="444500"/>
            <a:chOff x="3028" y="2788"/>
            <a:chExt cx="328" cy="280"/>
          </a:xfrm>
        </p:grpSpPr>
        <p:sp>
          <p:nvSpPr>
            <p:cNvPr id="36898" name="Rectangle 78"/>
            <p:cNvSpPr>
              <a:spLocks noChangeArrowheads="1"/>
            </p:cNvSpPr>
            <p:nvPr/>
          </p:nvSpPr>
          <p:spPr bwMode="auto">
            <a:xfrm>
              <a:off x="3028" y="2884"/>
              <a:ext cx="232" cy="18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899" name="Rectangle 79"/>
            <p:cNvSpPr>
              <a:spLocks noChangeArrowheads="1"/>
            </p:cNvSpPr>
            <p:nvPr/>
          </p:nvSpPr>
          <p:spPr bwMode="auto">
            <a:xfrm>
              <a:off x="3076" y="2836"/>
              <a:ext cx="232" cy="18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00" name="Rectangle 80"/>
            <p:cNvSpPr>
              <a:spLocks noChangeArrowheads="1"/>
            </p:cNvSpPr>
            <p:nvPr/>
          </p:nvSpPr>
          <p:spPr bwMode="auto">
            <a:xfrm>
              <a:off x="3124" y="2788"/>
              <a:ext cx="232" cy="184"/>
            </a:xfrm>
            <a:prstGeom prst="rect">
              <a:avLst/>
            </a:prstGeom>
            <a:solidFill>
              <a:schemeClr val="bg1"/>
            </a:solidFill>
            <a:ln w="12700">
              <a:solidFill>
                <a:schemeClr val="tx1"/>
              </a:solidFill>
              <a:miter lim="800000"/>
              <a:headEnd/>
              <a:tailEnd/>
            </a:ln>
          </p:spPr>
          <p:txBody>
            <a:bodyPr wrap="none" anchor="ctr"/>
            <a:lstStyle/>
            <a:p>
              <a:endParaRPr lang="en-US"/>
            </a:p>
          </p:txBody>
        </p:sp>
      </p:grpSp>
      <p:grpSp>
        <p:nvGrpSpPr>
          <p:cNvPr id="36888" name="Group 81"/>
          <p:cNvGrpSpPr>
            <a:grpSpLocks/>
          </p:cNvGrpSpPr>
          <p:nvPr/>
        </p:nvGrpSpPr>
        <p:grpSpPr bwMode="auto">
          <a:xfrm>
            <a:off x="192088" y="4224998"/>
            <a:ext cx="1457325" cy="1663700"/>
            <a:chOff x="121" y="2644"/>
            <a:chExt cx="918" cy="1048"/>
          </a:xfrm>
        </p:grpSpPr>
        <p:sp>
          <p:nvSpPr>
            <p:cNvPr id="36889" name="Rectangle 82"/>
            <p:cNvSpPr>
              <a:spLocks noChangeArrowheads="1"/>
            </p:cNvSpPr>
            <p:nvPr/>
          </p:nvSpPr>
          <p:spPr bwMode="auto">
            <a:xfrm rot="-960000">
              <a:off x="244" y="2644"/>
              <a:ext cx="712" cy="104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90" name="Line 83"/>
            <p:cNvSpPr>
              <a:spLocks noChangeShapeType="1"/>
            </p:cNvSpPr>
            <p:nvPr/>
          </p:nvSpPr>
          <p:spPr bwMode="auto">
            <a:xfrm flipV="1">
              <a:off x="148" y="2700"/>
              <a:ext cx="692" cy="1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1" name="Rectangle 84"/>
            <p:cNvSpPr>
              <a:spLocks noChangeArrowheads="1"/>
            </p:cNvSpPr>
            <p:nvPr/>
          </p:nvSpPr>
          <p:spPr bwMode="auto">
            <a:xfrm rot="-960000">
              <a:off x="121" y="2657"/>
              <a:ext cx="72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a:spcBef>
                  <a:spcPct val="50000"/>
                </a:spcBef>
              </a:pPr>
              <a:r>
                <a:rPr lang="en-US" sz="1400"/>
                <a:t>checklist</a:t>
              </a:r>
            </a:p>
          </p:txBody>
        </p:sp>
        <p:sp>
          <p:nvSpPr>
            <p:cNvPr id="36892" name="Line 85"/>
            <p:cNvSpPr>
              <a:spLocks noChangeShapeType="1"/>
            </p:cNvSpPr>
            <p:nvPr/>
          </p:nvSpPr>
          <p:spPr bwMode="auto">
            <a:xfrm flipV="1">
              <a:off x="188" y="2838"/>
              <a:ext cx="692" cy="1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3" name="Line 86"/>
            <p:cNvSpPr>
              <a:spLocks noChangeShapeType="1"/>
            </p:cNvSpPr>
            <p:nvPr/>
          </p:nvSpPr>
          <p:spPr bwMode="auto">
            <a:xfrm flipV="1">
              <a:off x="228" y="2977"/>
              <a:ext cx="692" cy="1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4" name="Line 87"/>
            <p:cNvSpPr>
              <a:spLocks noChangeShapeType="1"/>
            </p:cNvSpPr>
            <p:nvPr/>
          </p:nvSpPr>
          <p:spPr bwMode="auto">
            <a:xfrm flipV="1">
              <a:off x="267" y="3115"/>
              <a:ext cx="692" cy="1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5" name="Line 88"/>
            <p:cNvSpPr>
              <a:spLocks noChangeShapeType="1"/>
            </p:cNvSpPr>
            <p:nvPr/>
          </p:nvSpPr>
          <p:spPr bwMode="auto">
            <a:xfrm flipV="1">
              <a:off x="307" y="3254"/>
              <a:ext cx="692" cy="1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6" name="Line 89"/>
            <p:cNvSpPr>
              <a:spLocks noChangeShapeType="1"/>
            </p:cNvSpPr>
            <p:nvPr/>
          </p:nvSpPr>
          <p:spPr bwMode="auto">
            <a:xfrm flipV="1">
              <a:off x="347" y="3392"/>
              <a:ext cx="692" cy="1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7" name="Line 90"/>
            <p:cNvSpPr>
              <a:spLocks noChangeShapeType="1"/>
            </p:cNvSpPr>
            <p:nvPr/>
          </p:nvSpPr>
          <p:spPr bwMode="auto">
            <a:xfrm>
              <a:off x="655" y="2753"/>
              <a:ext cx="252" cy="87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p:txBody>
          <a:bodyPr/>
          <a:lstStyle/>
          <a:p>
            <a:r>
              <a:rPr lang="en-US" smtClean="0"/>
              <a:t>Inspection (con’t)</a:t>
            </a:r>
          </a:p>
        </p:txBody>
      </p:sp>
      <p:sp>
        <p:nvSpPr>
          <p:cNvPr id="37891" name="Rectangle 5"/>
          <p:cNvSpPr>
            <a:spLocks noGrp="1" noChangeArrowheads="1"/>
          </p:cNvSpPr>
          <p:nvPr>
            <p:ph type="body" idx="1"/>
          </p:nvPr>
        </p:nvSpPr>
        <p:spPr/>
        <p:txBody>
          <a:bodyPr/>
          <a:lstStyle/>
          <a:p>
            <a:pPr>
              <a:lnSpc>
                <a:spcPct val="80000"/>
              </a:lnSpc>
            </a:pPr>
            <a:r>
              <a:rPr lang="en-US" sz="2100" smtClean="0"/>
              <a:t>Participants (con’t)</a:t>
            </a:r>
          </a:p>
          <a:p>
            <a:pPr lvl="1">
              <a:lnSpc>
                <a:spcPct val="80000"/>
              </a:lnSpc>
            </a:pPr>
            <a:r>
              <a:rPr lang="en-US" sz="2000" smtClean="0"/>
              <a:t>moderator</a:t>
            </a:r>
          </a:p>
          <a:p>
            <a:pPr lvl="2">
              <a:lnSpc>
                <a:spcPct val="80000"/>
              </a:lnSpc>
            </a:pPr>
            <a:r>
              <a:rPr lang="en-US" sz="1800" smtClean="0"/>
              <a:t>prior to inspection</a:t>
            </a:r>
          </a:p>
          <a:p>
            <a:pPr lvl="3">
              <a:lnSpc>
                <a:spcPct val="80000"/>
              </a:lnSpc>
            </a:pPr>
            <a:r>
              <a:rPr lang="en-US" sz="1600" smtClean="0"/>
              <a:t>be trained</a:t>
            </a:r>
          </a:p>
          <a:p>
            <a:pPr lvl="3">
              <a:lnSpc>
                <a:spcPct val="80000"/>
              </a:lnSpc>
            </a:pPr>
            <a:r>
              <a:rPr lang="en-US" sz="1600" smtClean="0"/>
              <a:t>determine whether entry criteria for inspection has been met</a:t>
            </a:r>
          </a:p>
          <a:p>
            <a:pPr lvl="3">
              <a:lnSpc>
                <a:spcPct val="80000"/>
              </a:lnSpc>
            </a:pPr>
            <a:r>
              <a:rPr lang="en-US" sz="1600" smtClean="0"/>
              <a:t>work with author to establish team membership</a:t>
            </a:r>
          </a:p>
          <a:p>
            <a:pPr lvl="3">
              <a:lnSpc>
                <a:spcPct val="80000"/>
              </a:lnSpc>
            </a:pPr>
            <a:r>
              <a:rPr lang="en-US" sz="1600" smtClean="0"/>
              <a:t>preview material for conformance to standards</a:t>
            </a:r>
          </a:p>
          <a:p>
            <a:pPr lvl="3">
              <a:lnSpc>
                <a:spcPct val="80000"/>
              </a:lnSpc>
            </a:pPr>
            <a:r>
              <a:rPr lang="en-US" sz="1600" smtClean="0"/>
              <a:t>ensure team size and mix is appropriate</a:t>
            </a:r>
          </a:p>
          <a:p>
            <a:pPr lvl="3">
              <a:lnSpc>
                <a:spcPct val="80000"/>
              </a:lnSpc>
            </a:pPr>
            <a:r>
              <a:rPr lang="en-US" sz="1600" smtClean="0"/>
              <a:t>establish inspection time, place</a:t>
            </a:r>
          </a:p>
          <a:p>
            <a:pPr lvl="3">
              <a:lnSpc>
                <a:spcPct val="80000"/>
              </a:lnSpc>
            </a:pPr>
            <a:r>
              <a:rPr lang="en-US" sz="1600" smtClean="0"/>
              <a:t>ensure materials are distributed</a:t>
            </a:r>
          </a:p>
          <a:p>
            <a:pPr lvl="2">
              <a:lnSpc>
                <a:spcPct val="80000"/>
              </a:lnSpc>
            </a:pPr>
            <a:r>
              <a:rPr lang="en-US" sz="1800" smtClean="0"/>
              <a:t>during the inspection</a:t>
            </a:r>
          </a:p>
          <a:p>
            <a:pPr lvl="3">
              <a:lnSpc>
                <a:spcPct val="80000"/>
              </a:lnSpc>
            </a:pPr>
            <a:r>
              <a:rPr lang="en-US" sz="1600" smtClean="0"/>
              <a:t>ensure adequate attendance</a:t>
            </a:r>
          </a:p>
          <a:p>
            <a:pPr lvl="3">
              <a:lnSpc>
                <a:spcPct val="80000"/>
              </a:lnSpc>
            </a:pPr>
            <a:r>
              <a:rPr lang="en-US" sz="1600" smtClean="0"/>
              <a:t>ensure adequate preparation; if not, postpone</a:t>
            </a:r>
          </a:p>
          <a:p>
            <a:pPr lvl="3">
              <a:lnSpc>
                <a:spcPct val="80000"/>
              </a:lnSpc>
            </a:pPr>
            <a:r>
              <a:rPr lang="en-US" sz="1600" smtClean="0"/>
              <a:t>facilitate inspection meeting</a:t>
            </a:r>
          </a:p>
          <a:p>
            <a:pPr lvl="3">
              <a:lnSpc>
                <a:spcPct val="80000"/>
              </a:lnSpc>
            </a:pPr>
            <a:r>
              <a:rPr lang="en-US" sz="1600" smtClean="0"/>
              <a:t>log defects</a:t>
            </a:r>
          </a:p>
          <a:p>
            <a:pPr lvl="3">
              <a:lnSpc>
                <a:spcPct val="80000"/>
              </a:lnSpc>
            </a:pPr>
            <a:r>
              <a:rPr lang="en-US" sz="1600" smtClean="0"/>
              <a:t>require reinspection of major defects</a:t>
            </a:r>
          </a:p>
          <a:p>
            <a:pPr lvl="2">
              <a:lnSpc>
                <a:spcPct val="80000"/>
              </a:lnSpc>
            </a:pPr>
            <a:r>
              <a:rPr lang="en-US" sz="1800" smtClean="0"/>
              <a:t>after the inspection</a:t>
            </a:r>
          </a:p>
          <a:p>
            <a:pPr lvl="3">
              <a:lnSpc>
                <a:spcPct val="80000"/>
              </a:lnSpc>
            </a:pPr>
            <a:r>
              <a:rPr lang="en-US" sz="1600" smtClean="0"/>
              <a:t>review results with author</a:t>
            </a:r>
          </a:p>
          <a:p>
            <a:pPr lvl="3">
              <a:lnSpc>
                <a:spcPct val="80000"/>
              </a:lnSpc>
            </a:pPr>
            <a:r>
              <a:rPr lang="en-US" sz="1600" smtClean="0"/>
              <a:t>provide manager with estimate of rework completion data</a:t>
            </a:r>
          </a:p>
          <a:p>
            <a:pPr lvl="3">
              <a:lnSpc>
                <a:spcPct val="80000"/>
              </a:lnSpc>
            </a:pPr>
            <a:r>
              <a:rPr lang="en-US" sz="1600" smtClean="0"/>
              <a:t>write inspection summary and distribute</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p:txBody>
          <a:bodyPr/>
          <a:lstStyle/>
          <a:p>
            <a:r>
              <a:rPr lang="en-US" smtClean="0"/>
              <a:t>Inspection (con’t)</a:t>
            </a:r>
          </a:p>
        </p:txBody>
      </p:sp>
      <p:sp>
        <p:nvSpPr>
          <p:cNvPr id="38915" name="Rectangle 5"/>
          <p:cNvSpPr>
            <a:spLocks noGrp="1" noChangeArrowheads="1"/>
          </p:cNvSpPr>
          <p:nvPr>
            <p:ph type="body" idx="1"/>
          </p:nvPr>
        </p:nvSpPr>
        <p:spPr/>
        <p:txBody>
          <a:bodyPr/>
          <a:lstStyle/>
          <a:p>
            <a:pPr>
              <a:lnSpc>
                <a:spcPct val="90000"/>
              </a:lnSpc>
            </a:pPr>
            <a:r>
              <a:rPr lang="en-US" sz="2600" dirty="0" smtClean="0"/>
              <a:t>Participants (</a:t>
            </a:r>
            <a:r>
              <a:rPr lang="en-US" sz="2600" dirty="0" err="1" smtClean="0"/>
              <a:t>con’t</a:t>
            </a:r>
            <a:r>
              <a:rPr lang="en-US" sz="2600" dirty="0" smtClean="0"/>
              <a:t>)</a:t>
            </a:r>
          </a:p>
          <a:p>
            <a:pPr lvl="1">
              <a:lnSpc>
                <a:spcPct val="90000"/>
              </a:lnSpc>
            </a:pPr>
            <a:r>
              <a:rPr lang="en-US" sz="2400" dirty="0" smtClean="0"/>
              <a:t>Author</a:t>
            </a:r>
          </a:p>
          <a:p>
            <a:pPr lvl="2">
              <a:lnSpc>
                <a:spcPct val="90000"/>
              </a:lnSpc>
            </a:pPr>
            <a:r>
              <a:rPr lang="en-US" sz="2000" dirty="0" smtClean="0"/>
              <a:t>prior to inspection</a:t>
            </a:r>
          </a:p>
          <a:p>
            <a:pPr lvl="3">
              <a:lnSpc>
                <a:spcPct val="90000"/>
              </a:lnSpc>
            </a:pPr>
            <a:r>
              <a:rPr lang="en-US" sz="1800" dirty="0" smtClean="0"/>
              <a:t>prepare material to address all inspection level checklist items</a:t>
            </a:r>
          </a:p>
          <a:p>
            <a:pPr lvl="3">
              <a:lnSpc>
                <a:spcPct val="90000"/>
              </a:lnSpc>
            </a:pPr>
            <a:r>
              <a:rPr lang="en-US" sz="1800" dirty="0" smtClean="0"/>
              <a:t>review material with moderator for completeness</a:t>
            </a:r>
          </a:p>
          <a:p>
            <a:pPr lvl="3">
              <a:lnSpc>
                <a:spcPct val="90000"/>
              </a:lnSpc>
            </a:pPr>
            <a:r>
              <a:rPr lang="en-US" sz="1800" dirty="0" smtClean="0"/>
              <a:t>provide summary information</a:t>
            </a:r>
          </a:p>
          <a:p>
            <a:pPr lvl="4">
              <a:lnSpc>
                <a:spcPct val="90000"/>
              </a:lnSpc>
            </a:pPr>
            <a:r>
              <a:rPr lang="en-US" sz="1800" dirty="0" smtClean="0"/>
              <a:t>major function, major points of interest, estimated </a:t>
            </a:r>
            <a:r>
              <a:rPr lang="en-US" sz="1800" dirty="0" err="1" smtClean="0"/>
              <a:t>vs</a:t>
            </a:r>
            <a:r>
              <a:rPr lang="en-US" sz="1800" dirty="0" smtClean="0"/>
              <a:t> actual: SLOC, resource utilization</a:t>
            </a:r>
          </a:p>
          <a:p>
            <a:pPr lvl="3">
              <a:lnSpc>
                <a:spcPct val="90000"/>
              </a:lnSpc>
            </a:pPr>
            <a:r>
              <a:rPr lang="en-US" sz="1800" dirty="0" smtClean="0"/>
              <a:t>produce materials distribution package</a:t>
            </a:r>
          </a:p>
          <a:p>
            <a:pPr lvl="2">
              <a:lnSpc>
                <a:spcPct val="90000"/>
              </a:lnSpc>
            </a:pPr>
            <a:r>
              <a:rPr lang="en-US" sz="2000" dirty="0" smtClean="0"/>
              <a:t>during the inspection</a:t>
            </a:r>
          </a:p>
          <a:p>
            <a:pPr lvl="3">
              <a:lnSpc>
                <a:spcPct val="90000"/>
              </a:lnSpc>
            </a:pPr>
            <a:r>
              <a:rPr lang="en-US" sz="1800" dirty="0" smtClean="0"/>
              <a:t>answer questions</a:t>
            </a:r>
          </a:p>
          <a:p>
            <a:pPr lvl="2">
              <a:lnSpc>
                <a:spcPct val="90000"/>
              </a:lnSpc>
            </a:pPr>
            <a:r>
              <a:rPr lang="en-US" sz="2000" dirty="0" smtClean="0"/>
              <a:t>after the inspection</a:t>
            </a:r>
          </a:p>
          <a:p>
            <a:pPr lvl="3">
              <a:lnSpc>
                <a:spcPct val="90000"/>
              </a:lnSpc>
            </a:pPr>
            <a:r>
              <a:rPr lang="en-US" sz="1800" dirty="0" smtClean="0"/>
              <a:t>complete all rework required</a:t>
            </a:r>
          </a:p>
          <a:p>
            <a:pPr lvl="3">
              <a:lnSpc>
                <a:spcPct val="90000"/>
              </a:lnSpc>
            </a:pPr>
            <a:r>
              <a:rPr lang="en-US" sz="1800" dirty="0" smtClean="0"/>
              <a:t>verify fixes will correct problem and not cause side effects</a:t>
            </a:r>
          </a:p>
          <a:p>
            <a:pPr lvl="3">
              <a:lnSpc>
                <a:spcPct val="90000"/>
              </a:lnSpc>
            </a:pPr>
            <a:r>
              <a:rPr lang="en-US" sz="1800" dirty="0" smtClean="0"/>
              <a:t>verify to moderator that changes have been made</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p:txBody>
          <a:bodyPr/>
          <a:lstStyle/>
          <a:p>
            <a:r>
              <a:rPr lang="en-US" smtClean="0"/>
              <a:t>Inspection (con’t)</a:t>
            </a:r>
          </a:p>
        </p:txBody>
      </p:sp>
      <p:sp>
        <p:nvSpPr>
          <p:cNvPr id="39939" name="Rectangle 5"/>
          <p:cNvSpPr>
            <a:spLocks noGrp="1" noChangeArrowheads="1"/>
          </p:cNvSpPr>
          <p:nvPr>
            <p:ph type="body" idx="1"/>
          </p:nvPr>
        </p:nvSpPr>
        <p:spPr/>
        <p:txBody>
          <a:bodyPr/>
          <a:lstStyle/>
          <a:p>
            <a:pPr>
              <a:lnSpc>
                <a:spcPct val="80000"/>
              </a:lnSpc>
            </a:pPr>
            <a:r>
              <a:rPr lang="en-US" sz="2600" smtClean="0"/>
              <a:t>Participants (con’t)</a:t>
            </a:r>
          </a:p>
          <a:p>
            <a:pPr lvl="1">
              <a:lnSpc>
                <a:spcPct val="80000"/>
              </a:lnSpc>
            </a:pPr>
            <a:r>
              <a:rPr lang="en-US" sz="2400" smtClean="0"/>
              <a:t>Reader</a:t>
            </a:r>
          </a:p>
          <a:p>
            <a:pPr lvl="2">
              <a:lnSpc>
                <a:spcPct val="80000"/>
              </a:lnSpc>
            </a:pPr>
            <a:r>
              <a:rPr lang="en-US" sz="2000" smtClean="0"/>
              <a:t>prior to inspection</a:t>
            </a:r>
          </a:p>
          <a:p>
            <a:pPr lvl="3">
              <a:lnSpc>
                <a:spcPct val="80000"/>
              </a:lnSpc>
            </a:pPr>
            <a:r>
              <a:rPr lang="en-US" sz="1800" smtClean="0"/>
              <a:t>review material</a:t>
            </a:r>
          </a:p>
          <a:p>
            <a:pPr lvl="2">
              <a:lnSpc>
                <a:spcPct val="80000"/>
              </a:lnSpc>
            </a:pPr>
            <a:r>
              <a:rPr lang="en-US" sz="2000" smtClean="0"/>
              <a:t>during the inspection</a:t>
            </a:r>
          </a:p>
          <a:p>
            <a:pPr lvl="3">
              <a:lnSpc>
                <a:spcPct val="80000"/>
              </a:lnSpc>
            </a:pPr>
            <a:r>
              <a:rPr lang="en-US" sz="1800" smtClean="0"/>
              <a:t>guide inspection team through material during meeting; paraphrase or verbalize the review material</a:t>
            </a:r>
          </a:p>
          <a:p>
            <a:pPr lvl="3">
              <a:lnSpc>
                <a:spcPct val="80000"/>
              </a:lnSpc>
            </a:pPr>
            <a:r>
              <a:rPr lang="en-US" sz="1800" smtClean="0"/>
              <a:t>present material with clarity and understanding</a:t>
            </a:r>
          </a:p>
          <a:p>
            <a:pPr lvl="3">
              <a:lnSpc>
                <a:spcPct val="80000"/>
              </a:lnSpc>
            </a:pPr>
            <a:r>
              <a:rPr lang="en-US" sz="1800" smtClean="0"/>
              <a:t>note any items difficult to understand</a:t>
            </a:r>
          </a:p>
          <a:p>
            <a:pPr lvl="3">
              <a:lnSpc>
                <a:spcPct val="80000"/>
              </a:lnSpc>
            </a:pPr>
            <a:r>
              <a:rPr lang="en-US" sz="1800" smtClean="0"/>
              <a:t>be able to tie back to specification or design</a:t>
            </a:r>
          </a:p>
          <a:p>
            <a:pPr lvl="2">
              <a:lnSpc>
                <a:spcPct val="80000"/>
              </a:lnSpc>
            </a:pPr>
            <a:r>
              <a:rPr lang="en-US" sz="2000" smtClean="0"/>
              <a:t>after the inspection</a:t>
            </a:r>
          </a:p>
          <a:p>
            <a:pPr lvl="3">
              <a:lnSpc>
                <a:spcPct val="80000"/>
              </a:lnSpc>
            </a:pPr>
            <a:r>
              <a:rPr lang="en-US" sz="1800" smtClean="0"/>
              <a:t>assist in verifying follow-up items have been completed</a:t>
            </a:r>
          </a:p>
          <a:p>
            <a:pPr lvl="1">
              <a:lnSpc>
                <a:spcPct val="80000"/>
              </a:lnSpc>
            </a:pPr>
            <a:r>
              <a:rPr lang="en-US" sz="2400" smtClean="0"/>
              <a:t>Tester</a:t>
            </a:r>
          </a:p>
          <a:p>
            <a:pPr lvl="2">
              <a:lnSpc>
                <a:spcPct val="80000"/>
              </a:lnSpc>
            </a:pPr>
            <a:r>
              <a:rPr lang="en-US" sz="2000" smtClean="0"/>
              <a:t>must determine whether inspected item can be verified</a:t>
            </a:r>
          </a:p>
          <a:p>
            <a:pPr lvl="2">
              <a:lnSpc>
                <a:spcPct val="80000"/>
              </a:lnSpc>
            </a:pPr>
            <a:r>
              <a:rPr lang="en-US" sz="2000" smtClean="0"/>
              <a:t>must ensure that code is compatible within the system</a:t>
            </a:r>
          </a:p>
          <a:p>
            <a:pPr lvl="2">
              <a:lnSpc>
                <a:spcPct val="80000"/>
              </a:lnSpc>
            </a:pPr>
            <a:r>
              <a:rPr lang="en-US" sz="2000" smtClean="0"/>
              <a:t>must understand verification practices and enforce them</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p:txBody>
          <a:bodyPr/>
          <a:lstStyle/>
          <a:p>
            <a:r>
              <a:rPr lang="en-US" smtClean="0"/>
              <a:t>Inspection (con’t)</a:t>
            </a:r>
          </a:p>
        </p:txBody>
      </p:sp>
      <p:sp>
        <p:nvSpPr>
          <p:cNvPr id="40963" name="Rectangle 5"/>
          <p:cNvSpPr>
            <a:spLocks noGrp="1" noChangeArrowheads="1"/>
          </p:cNvSpPr>
          <p:nvPr>
            <p:ph type="body" idx="1"/>
          </p:nvPr>
        </p:nvSpPr>
        <p:spPr/>
        <p:txBody>
          <a:bodyPr/>
          <a:lstStyle/>
          <a:p>
            <a:r>
              <a:rPr lang="en-US" smtClean="0"/>
              <a:t>Process</a:t>
            </a:r>
          </a:p>
          <a:p>
            <a:pPr lvl="1"/>
            <a:r>
              <a:rPr lang="en-US" smtClean="0"/>
              <a:t>planning</a:t>
            </a:r>
          </a:p>
          <a:p>
            <a:pPr lvl="2"/>
            <a:r>
              <a:rPr lang="en-US" smtClean="0"/>
              <a:t>ensure materials meet inspection criteria</a:t>
            </a:r>
          </a:p>
          <a:p>
            <a:pPr lvl="2"/>
            <a:r>
              <a:rPr lang="en-US" smtClean="0"/>
              <a:t>arrange availability of participants</a:t>
            </a:r>
          </a:p>
          <a:p>
            <a:pPr lvl="2"/>
            <a:r>
              <a:rPr lang="en-US" smtClean="0"/>
              <a:t>arrange suitable time and place</a:t>
            </a:r>
          </a:p>
          <a:p>
            <a:pPr lvl="1"/>
            <a:r>
              <a:rPr lang="en-US" smtClean="0"/>
              <a:t>overview</a:t>
            </a:r>
          </a:p>
          <a:p>
            <a:pPr lvl="2"/>
            <a:r>
              <a:rPr lang="en-US" smtClean="0"/>
              <a:t>educate participants on what is to be inspected</a:t>
            </a:r>
          </a:p>
          <a:p>
            <a:pPr lvl="2"/>
            <a:r>
              <a:rPr lang="en-US" smtClean="0"/>
              <a:t>assign inspection roles</a:t>
            </a:r>
          </a:p>
          <a:p>
            <a:pPr lvl="1"/>
            <a:r>
              <a:rPr lang="en-US" smtClean="0"/>
              <a:t>preparation</a:t>
            </a:r>
          </a:p>
          <a:p>
            <a:pPr lvl="2"/>
            <a:r>
              <a:rPr lang="en-US" smtClean="0"/>
              <a:t>participants learn material and prepare to fulfill assigned roles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lIns="90488" tIns="44450" rIns="90488" bIns="44450" anchor="b"/>
          <a:lstStyle/>
          <a:p>
            <a:r>
              <a:rPr lang="en-US" smtClean="0"/>
              <a:t>COMP 6710 emphasis</a:t>
            </a:r>
          </a:p>
        </p:txBody>
      </p:sp>
      <p:grpSp>
        <p:nvGrpSpPr>
          <p:cNvPr id="2" name="Group 15"/>
          <p:cNvGrpSpPr>
            <a:grpSpLocks/>
          </p:cNvGrpSpPr>
          <p:nvPr/>
        </p:nvGrpSpPr>
        <p:grpSpPr bwMode="auto">
          <a:xfrm>
            <a:off x="5054600" y="1552575"/>
            <a:ext cx="3584575" cy="1670050"/>
            <a:chOff x="3184" y="978"/>
            <a:chExt cx="2258" cy="1052"/>
          </a:xfrm>
        </p:grpSpPr>
        <p:sp>
          <p:nvSpPr>
            <p:cNvPr id="5136" name="AutoShape 4"/>
            <p:cNvSpPr>
              <a:spLocks noChangeArrowheads="1"/>
            </p:cNvSpPr>
            <p:nvPr/>
          </p:nvSpPr>
          <p:spPr bwMode="auto">
            <a:xfrm>
              <a:off x="3184" y="1078"/>
              <a:ext cx="1288" cy="793"/>
            </a:xfrm>
            <a:prstGeom prst="wedgeRoundRectCallout">
              <a:avLst>
                <a:gd name="adj1" fmla="val -41671"/>
                <a:gd name="adj2" fmla="val 66667"/>
                <a:gd name="adj3" fmla="val 166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nchor="ctr"/>
            <a:lstStyle/>
            <a:p>
              <a:r>
                <a:rPr lang="en-US" sz="1800">
                  <a:latin typeface="Arial Narrow" pitchFamily="34" charset="0"/>
                </a:rPr>
                <a:t>Controlled and documented change</a:t>
              </a:r>
            </a:p>
          </p:txBody>
        </p:sp>
        <p:sp>
          <p:nvSpPr>
            <p:cNvPr id="5137" name="Rectangle 7"/>
            <p:cNvSpPr>
              <a:spLocks noChangeArrowheads="1"/>
            </p:cNvSpPr>
            <p:nvPr/>
          </p:nvSpPr>
          <p:spPr bwMode="auto">
            <a:xfrm>
              <a:off x="4620" y="978"/>
              <a:ext cx="82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a:spcBef>
                  <a:spcPct val="50000"/>
                </a:spcBef>
              </a:pPr>
              <a:r>
                <a:rPr lang="en-US" sz="1600">
                  <a:latin typeface="Arial Narrow" pitchFamily="34" charset="0"/>
                </a:rPr>
                <a:t>Configuration Management (CM)</a:t>
              </a:r>
            </a:p>
          </p:txBody>
        </p:sp>
      </p:grpSp>
      <p:grpSp>
        <p:nvGrpSpPr>
          <p:cNvPr id="3" name="Group 14"/>
          <p:cNvGrpSpPr>
            <a:grpSpLocks/>
          </p:cNvGrpSpPr>
          <p:nvPr/>
        </p:nvGrpSpPr>
        <p:grpSpPr bwMode="auto">
          <a:xfrm>
            <a:off x="704850" y="1552575"/>
            <a:ext cx="3041650" cy="1417638"/>
            <a:chOff x="444" y="978"/>
            <a:chExt cx="1916" cy="893"/>
          </a:xfrm>
        </p:grpSpPr>
        <p:sp>
          <p:nvSpPr>
            <p:cNvPr id="5134" name="AutoShape 3"/>
            <p:cNvSpPr>
              <a:spLocks noChangeArrowheads="1"/>
            </p:cNvSpPr>
            <p:nvPr/>
          </p:nvSpPr>
          <p:spPr bwMode="auto">
            <a:xfrm flipH="1">
              <a:off x="1072" y="1078"/>
              <a:ext cx="1288" cy="793"/>
            </a:xfrm>
            <a:prstGeom prst="wedgeRoundRectCallout">
              <a:avLst>
                <a:gd name="adj1" fmla="val -41671"/>
                <a:gd name="adj2" fmla="val 66667"/>
                <a:gd name="adj3" fmla="val 166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nchor="ctr"/>
            <a:lstStyle/>
            <a:p>
              <a:r>
                <a:rPr lang="en-US" sz="1800">
                  <a:latin typeface="Arial Narrow" pitchFamily="34" charset="0"/>
                </a:rPr>
                <a:t>Conformance with standards</a:t>
              </a:r>
            </a:p>
          </p:txBody>
        </p:sp>
        <p:sp>
          <p:nvSpPr>
            <p:cNvPr id="5135" name="Rectangle 8"/>
            <p:cNvSpPr>
              <a:spLocks noChangeArrowheads="1"/>
            </p:cNvSpPr>
            <p:nvPr/>
          </p:nvSpPr>
          <p:spPr bwMode="auto">
            <a:xfrm>
              <a:off x="444" y="978"/>
              <a:ext cx="822" cy="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a:spcBef>
                  <a:spcPct val="50000"/>
                </a:spcBef>
              </a:pPr>
              <a:r>
                <a:rPr lang="en-US" sz="1600" dirty="0" smtClean="0">
                  <a:latin typeface="Arial Narrow" pitchFamily="34" charset="0"/>
                </a:rPr>
                <a:t>Process:</a:t>
              </a:r>
              <a:br>
                <a:rPr lang="en-US" sz="1600" dirty="0" smtClean="0">
                  <a:latin typeface="Arial Narrow" pitchFamily="34" charset="0"/>
                </a:rPr>
              </a:br>
              <a:r>
                <a:rPr lang="en-US" sz="1600" dirty="0" smtClean="0">
                  <a:latin typeface="Arial Narrow" pitchFamily="34" charset="0"/>
                </a:rPr>
                <a:t>Models </a:t>
              </a:r>
              <a:br>
                <a:rPr lang="en-US" sz="1600" dirty="0" smtClean="0">
                  <a:latin typeface="Arial Narrow" pitchFamily="34" charset="0"/>
                </a:rPr>
              </a:br>
              <a:r>
                <a:rPr lang="en-US" sz="1600" dirty="0" smtClean="0">
                  <a:latin typeface="Arial Narrow" pitchFamily="34" charset="0"/>
                </a:rPr>
                <a:t>and </a:t>
              </a:r>
              <a:br>
                <a:rPr lang="en-US" sz="1600" dirty="0" smtClean="0">
                  <a:latin typeface="Arial Narrow" pitchFamily="34" charset="0"/>
                </a:rPr>
              </a:br>
              <a:r>
                <a:rPr lang="en-US" sz="1600" dirty="0" smtClean="0">
                  <a:latin typeface="Arial Narrow" pitchFamily="34" charset="0"/>
                </a:rPr>
                <a:t>Maturity</a:t>
              </a:r>
              <a:endParaRPr lang="en-US" sz="1600" dirty="0">
                <a:latin typeface="Arial Narrow" pitchFamily="34" charset="0"/>
              </a:endParaRPr>
            </a:p>
          </p:txBody>
        </p:sp>
      </p:grpSp>
      <p:grpSp>
        <p:nvGrpSpPr>
          <p:cNvPr id="4" name="Group 17"/>
          <p:cNvGrpSpPr>
            <a:grpSpLocks/>
          </p:cNvGrpSpPr>
          <p:nvPr/>
        </p:nvGrpSpPr>
        <p:grpSpPr bwMode="auto">
          <a:xfrm>
            <a:off x="552450" y="3692525"/>
            <a:ext cx="3270250" cy="2187575"/>
            <a:chOff x="348" y="2326"/>
            <a:chExt cx="2060" cy="1378"/>
          </a:xfrm>
        </p:grpSpPr>
        <p:sp>
          <p:nvSpPr>
            <p:cNvPr id="5132" name="AutoShape 6"/>
            <p:cNvSpPr>
              <a:spLocks noChangeArrowheads="1"/>
            </p:cNvSpPr>
            <p:nvPr/>
          </p:nvSpPr>
          <p:spPr bwMode="auto">
            <a:xfrm rot="10800000">
              <a:off x="1168" y="2326"/>
              <a:ext cx="1240" cy="833"/>
            </a:xfrm>
            <a:prstGeom prst="wedgeRoundRectCallout">
              <a:avLst>
                <a:gd name="adj1" fmla="val -41671"/>
                <a:gd name="adj2" fmla="val 66667"/>
                <a:gd name="adj3" fmla="val 166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lIns="90488" tIns="44450" rIns="90488" bIns="44450" anchor="ctr"/>
            <a:lstStyle/>
            <a:p>
              <a:r>
                <a:rPr lang="en-US" sz="1800">
                  <a:latin typeface="Arial Narrow" pitchFamily="34" charset="0"/>
                </a:rPr>
                <a:t>Traceability and congruence with requirements</a:t>
              </a:r>
            </a:p>
          </p:txBody>
        </p:sp>
        <p:sp>
          <p:nvSpPr>
            <p:cNvPr id="5133" name="Rectangle 9"/>
            <p:cNvSpPr>
              <a:spLocks noChangeArrowheads="1"/>
            </p:cNvSpPr>
            <p:nvPr/>
          </p:nvSpPr>
          <p:spPr bwMode="auto">
            <a:xfrm>
              <a:off x="348" y="3186"/>
              <a:ext cx="82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a:spcBef>
                  <a:spcPct val="50000"/>
                </a:spcBef>
              </a:pPr>
              <a:r>
                <a:rPr lang="en-US" sz="1600">
                  <a:latin typeface="Arial Narrow" pitchFamily="34" charset="0"/>
                </a:rPr>
                <a:t>Verification &amp; Validation (V&amp;V)</a:t>
              </a:r>
            </a:p>
          </p:txBody>
        </p:sp>
      </p:grpSp>
      <p:grpSp>
        <p:nvGrpSpPr>
          <p:cNvPr id="5" name="Group 16"/>
          <p:cNvGrpSpPr>
            <a:grpSpLocks/>
          </p:cNvGrpSpPr>
          <p:nvPr/>
        </p:nvGrpSpPr>
        <p:grpSpPr bwMode="auto">
          <a:xfrm>
            <a:off x="5054600" y="3692525"/>
            <a:ext cx="3355975" cy="2263775"/>
            <a:chOff x="3184" y="2326"/>
            <a:chExt cx="2114" cy="1426"/>
          </a:xfrm>
        </p:grpSpPr>
        <p:sp>
          <p:nvSpPr>
            <p:cNvPr id="5130" name="AutoShape 5"/>
            <p:cNvSpPr>
              <a:spLocks noChangeArrowheads="1"/>
            </p:cNvSpPr>
            <p:nvPr/>
          </p:nvSpPr>
          <p:spPr bwMode="auto">
            <a:xfrm rot="10800000" flipH="1">
              <a:off x="3184" y="2326"/>
              <a:ext cx="1240" cy="833"/>
            </a:xfrm>
            <a:prstGeom prst="wedgeRoundRectCallout">
              <a:avLst>
                <a:gd name="adj1" fmla="val -41671"/>
                <a:gd name="adj2" fmla="val 66667"/>
                <a:gd name="adj3" fmla="val 166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lIns="90488" tIns="44450" rIns="90488" bIns="44450" anchor="ctr"/>
            <a:lstStyle/>
            <a:p>
              <a:r>
                <a:rPr lang="en-US" sz="1800">
                  <a:latin typeface="Arial Narrow" pitchFamily="34" charset="0"/>
                </a:rPr>
                <a:t>Software code exercise and assessment</a:t>
              </a:r>
            </a:p>
          </p:txBody>
        </p:sp>
        <p:sp>
          <p:nvSpPr>
            <p:cNvPr id="5131" name="Rectangle 10"/>
            <p:cNvSpPr>
              <a:spLocks noChangeArrowheads="1"/>
            </p:cNvSpPr>
            <p:nvPr/>
          </p:nvSpPr>
          <p:spPr bwMode="auto">
            <a:xfrm>
              <a:off x="4476" y="3234"/>
              <a:ext cx="82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a:spcBef>
                  <a:spcPct val="50000"/>
                </a:spcBef>
              </a:pPr>
              <a:r>
                <a:rPr lang="en-US" sz="1600">
                  <a:latin typeface="Arial Narrow" pitchFamily="34" charset="0"/>
                </a:rPr>
                <a:t>Test and Evaluation (T&amp;E)</a:t>
              </a:r>
            </a:p>
          </p:txBody>
        </p:sp>
      </p:grpSp>
      <p:grpSp>
        <p:nvGrpSpPr>
          <p:cNvPr id="5127" name="Group 11"/>
          <p:cNvGrpSpPr>
            <a:grpSpLocks/>
          </p:cNvGrpSpPr>
          <p:nvPr/>
        </p:nvGrpSpPr>
        <p:grpSpPr bwMode="auto">
          <a:xfrm>
            <a:off x="3771900" y="3043238"/>
            <a:ext cx="1514475" cy="869950"/>
            <a:chOff x="2316" y="2187"/>
            <a:chExt cx="954" cy="548"/>
          </a:xfrm>
        </p:grpSpPr>
        <p:sp>
          <p:nvSpPr>
            <p:cNvPr id="5128" name="Freeform 12"/>
            <p:cNvSpPr>
              <a:spLocks/>
            </p:cNvSpPr>
            <p:nvPr/>
          </p:nvSpPr>
          <p:spPr bwMode="auto">
            <a:xfrm>
              <a:off x="2316" y="2187"/>
              <a:ext cx="850" cy="548"/>
            </a:xfrm>
            <a:custGeom>
              <a:avLst/>
              <a:gdLst>
                <a:gd name="T0" fmla="*/ 302 w 850"/>
                <a:gd name="T1" fmla="*/ 28 h 548"/>
                <a:gd name="T2" fmla="*/ 237 w 850"/>
                <a:gd name="T3" fmla="*/ 21 h 548"/>
                <a:gd name="T4" fmla="*/ 187 w 850"/>
                <a:gd name="T5" fmla="*/ 50 h 548"/>
                <a:gd name="T6" fmla="*/ 173 w 850"/>
                <a:gd name="T7" fmla="*/ 108 h 548"/>
                <a:gd name="T8" fmla="*/ 165 w 850"/>
                <a:gd name="T9" fmla="*/ 172 h 548"/>
                <a:gd name="T10" fmla="*/ 129 w 850"/>
                <a:gd name="T11" fmla="*/ 194 h 548"/>
                <a:gd name="T12" fmla="*/ 65 w 850"/>
                <a:gd name="T13" fmla="*/ 216 h 548"/>
                <a:gd name="T14" fmla="*/ 7 w 850"/>
                <a:gd name="T15" fmla="*/ 259 h 548"/>
                <a:gd name="T16" fmla="*/ 0 w 850"/>
                <a:gd name="T17" fmla="*/ 316 h 548"/>
                <a:gd name="T18" fmla="*/ 29 w 850"/>
                <a:gd name="T19" fmla="*/ 374 h 548"/>
                <a:gd name="T20" fmla="*/ 65 w 850"/>
                <a:gd name="T21" fmla="*/ 417 h 548"/>
                <a:gd name="T22" fmla="*/ 115 w 850"/>
                <a:gd name="T23" fmla="*/ 439 h 548"/>
                <a:gd name="T24" fmla="*/ 165 w 850"/>
                <a:gd name="T25" fmla="*/ 460 h 548"/>
                <a:gd name="T26" fmla="*/ 223 w 850"/>
                <a:gd name="T27" fmla="*/ 489 h 548"/>
                <a:gd name="T28" fmla="*/ 281 w 850"/>
                <a:gd name="T29" fmla="*/ 518 h 548"/>
                <a:gd name="T30" fmla="*/ 331 w 850"/>
                <a:gd name="T31" fmla="*/ 540 h 548"/>
                <a:gd name="T32" fmla="*/ 381 w 850"/>
                <a:gd name="T33" fmla="*/ 525 h 548"/>
                <a:gd name="T34" fmla="*/ 425 w 850"/>
                <a:gd name="T35" fmla="*/ 496 h 548"/>
                <a:gd name="T36" fmla="*/ 475 w 850"/>
                <a:gd name="T37" fmla="*/ 496 h 548"/>
                <a:gd name="T38" fmla="*/ 533 w 850"/>
                <a:gd name="T39" fmla="*/ 504 h 548"/>
                <a:gd name="T40" fmla="*/ 583 w 850"/>
                <a:gd name="T41" fmla="*/ 518 h 548"/>
                <a:gd name="T42" fmla="*/ 641 w 850"/>
                <a:gd name="T43" fmla="*/ 518 h 548"/>
                <a:gd name="T44" fmla="*/ 691 w 850"/>
                <a:gd name="T45" fmla="*/ 482 h 548"/>
                <a:gd name="T46" fmla="*/ 741 w 850"/>
                <a:gd name="T47" fmla="*/ 432 h 548"/>
                <a:gd name="T48" fmla="*/ 777 w 850"/>
                <a:gd name="T49" fmla="*/ 381 h 548"/>
                <a:gd name="T50" fmla="*/ 813 w 850"/>
                <a:gd name="T51" fmla="*/ 352 h 548"/>
                <a:gd name="T52" fmla="*/ 842 w 850"/>
                <a:gd name="T53" fmla="*/ 288 h 548"/>
                <a:gd name="T54" fmla="*/ 849 w 850"/>
                <a:gd name="T55" fmla="*/ 244 h 548"/>
                <a:gd name="T56" fmla="*/ 828 w 850"/>
                <a:gd name="T57" fmla="*/ 172 h 548"/>
                <a:gd name="T58" fmla="*/ 777 w 850"/>
                <a:gd name="T59" fmla="*/ 122 h 548"/>
                <a:gd name="T60" fmla="*/ 734 w 850"/>
                <a:gd name="T61" fmla="*/ 93 h 548"/>
                <a:gd name="T62" fmla="*/ 669 w 850"/>
                <a:gd name="T63" fmla="*/ 93 h 548"/>
                <a:gd name="T64" fmla="*/ 612 w 850"/>
                <a:gd name="T65" fmla="*/ 86 h 548"/>
                <a:gd name="T66" fmla="*/ 569 w 850"/>
                <a:gd name="T67" fmla="*/ 36 h 548"/>
                <a:gd name="T68" fmla="*/ 525 w 850"/>
                <a:gd name="T69" fmla="*/ 7 h 548"/>
                <a:gd name="T70" fmla="*/ 475 w 850"/>
                <a:gd name="T71" fmla="*/ 0 h 548"/>
                <a:gd name="T72" fmla="*/ 425 w 850"/>
                <a:gd name="T73" fmla="*/ 21 h 548"/>
                <a:gd name="T74" fmla="*/ 381 w 850"/>
                <a:gd name="T75" fmla="*/ 28 h 548"/>
                <a:gd name="T76" fmla="*/ 331 w 850"/>
                <a:gd name="T77" fmla="*/ 21 h 54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850"/>
                <a:gd name="T118" fmla="*/ 0 h 548"/>
                <a:gd name="T119" fmla="*/ 850 w 850"/>
                <a:gd name="T120" fmla="*/ 548 h 54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850" h="548">
                  <a:moveTo>
                    <a:pt x="324" y="21"/>
                  </a:moveTo>
                  <a:lnTo>
                    <a:pt x="302" y="28"/>
                  </a:lnTo>
                  <a:lnTo>
                    <a:pt x="266" y="21"/>
                  </a:lnTo>
                  <a:lnTo>
                    <a:pt x="237" y="21"/>
                  </a:lnTo>
                  <a:lnTo>
                    <a:pt x="228" y="21"/>
                  </a:lnTo>
                  <a:lnTo>
                    <a:pt x="187" y="50"/>
                  </a:lnTo>
                  <a:lnTo>
                    <a:pt x="180" y="79"/>
                  </a:lnTo>
                  <a:lnTo>
                    <a:pt x="173" y="108"/>
                  </a:lnTo>
                  <a:lnTo>
                    <a:pt x="180" y="144"/>
                  </a:lnTo>
                  <a:lnTo>
                    <a:pt x="165" y="172"/>
                  </a:lnTo>
                  <a:lnTo>
                    <a:pt x="151" y="194"/>
                  </a:lnTo>
                  <a:lnTo>
                    <a:pt x="129" y="194"/>
                  </a:lnTo>
                  <a:lnTo>
                    <a:pt x="93" y="201"/>
                  </a:lnTo>
                  <a:lnTo>
                    <a:pt x="65" y="216"/>
                  </a:lnTo>
                  <a:lnTo>
                    <a:pt x="36" y="230"/>
                  </a:lnTo>
                  <a:lnTo>
                    <a:pt x="7" y="259"/>
                  </a:lnTo>
                  <a:lnTo>
                    <a:pt x="0" y="288"/>
                  </a:lnTo>
                  <a:lnTo>
                    <a:pt x="0" y="316"/>
                  </a:lnTo>
                  <a:lnTo>
                    <a:pt x="7" y="345"/>
                  </a:lnTo>
                  <a:lnTo>
                    <a:pt x="29" y="374"/>
                  </a:lnTo>
                  <a:lnTo>
                    <a:pt x="43" y="403"/>
                  </a:lnTo>
                  <a:lnTo>
                    <a:pt x="65" y="417"/>
                  </a:lnTo>
                  <a:lnTo>
                    <a:pt x="93" y="432"/>
                  </a:lnTo>
                  <a:lnTo>
                    <a:pt x="115" y="439"/>
                  </a:lnTo>
                  <a:lnTo>
                    <a:pt x="137" y="453"/>
                  </a:lnTo>
                  <a:lnTo>
                    <a:pt x="165" y="460"/>
                  </a:lnTo>
                  <a:lnTo>
                    <a:pt x="194" y="475"/>
                  </a:lnTo>
                  <a:lnTo>
                    <a:pt x="223" y="489"/>
                  </a:lnTo>
                  <a:lnTo>
                    <a:pt x="252" y="504"/>
                  </a:lnTo>
                  <a:lnTo>
                    <a:pt x="281" y="518"/>
                  </a:lnTo>
                  <a:lnTo>
                    <a:pt x="309" y="525"/>
                  </a:lnTo>
                  <a:lnTo>
                    <a:pt x="331" y="540"/>
                  </a:lnTo>
                  <a:lnTo>
                    <a:pt x="353" y="547"/>
                  </a:lnTo>
                  <a:lnTo>
                    <a:pt x="381" y="525"/>
                  </a:lnTo>
                  <a:lnTo>
                    <a:pt x="403" y="511"/>
                  </a:lnTo>
                  <a:lnTo>
                    <a:pt x="425" y="496"/>
                  </a:lnTo>
                  <a:lnTo>
                    <a:pt x="453" y="496"/>
                  </a:lnTo>
                  <a:lnTo>
                    <a:pt x="475" y="496"/>
                  </a:lnTo>
                  <a:lnTo>
                    <a:pt x="497" y="496"/>
                  </a:lnTo>
                  <a:lnTo>
                    <a:pt x="533" y="504"/>
                  </a:lnTo>
                  <a:lnTo>
                    <a:pt x="561" y="511"/>
                  </a:lnTo>
                  <a:lnTo>
                    <a:pt x="583" y="518"/>
                  </a:lnTo>
                  <a:lnTo>
                    <a:pt x="612" y="518"/>
                  </a:lnTo>
                  <a:lnTo>
                    <a:pt x="641" y="518"/>
                  </a:lnTo>
                  <a:lnTo>
                    <a:pt x="669" y="504"/>
                  </a:lnTo>
                  <a:lnTo>
                    <a:pt x="691" y="482"/>
                  </a:lnTo>
                  <a:lnTo>
                    <a:pt x="713" y="460"/>
                  </a:lnTo>
                  <a:lnTo>
                    <a:pt x="741" y="432"/>
                  </a:lnTo>
                  <a:lnTo>
                    <a:pt x="756" y="403"/>
                  </a:lnTo>
                  <a:lnTo>
                    <a:pt x="777" y="381"/>
                  </a:lnTo>
                  <a:lnTo>
                    <a:pt x="799" y="374"/>
                  </a:lnTo>
                  <a:lnTo>
                    <a:pt x="813" y="352"/>
                  </a:lnTo>
                  <a:lnTo>
                    <a:pt x="835" y="316"/>
                  </a:lnTo>
                  <a:lnTo>
                    <a:pt x="842" y="288"/>
                  </a:lnTo>
                  <a:lnTo>
                    <a:pt x="842" y="266"/>
                  </a:lnTo>
                  <a:lnTo>
                    <a:pt x="849" y="244"/>
                  </a:lnTo>
                  <a:lnTo>
                    <a:pt x="849" y="208"/>
                  </a:lnTo>
                  <a:lnTo>
                    <a:pt x="828" y="172"/>
                  </a:lnTo>
                  <a:lnTo>
                    <a:pt x="806" y="144"/>
                  </a:lnTo>
                  <a:lnTo>
                    <a:pt x="777" y="122"/>
                  </a:lnTo>
                  <a:lnTo>
                    <a:pt x="756" y="100"/>
                  </a:lnTo>
                  <a:lnTo>
                    <a:pt x="734" y="93"/>
                  </a:lnTo>
                  <a:lnTo>
                    <a:pt x="698" y="86"/>
                  </a:lnTo>
                  <a:lnTo>
                    <a:pt x="669" y="93"/>
                  </a:lnTo>
                  <a:lnTo>
                    <a:pt x="641" y="100"/>
                  </a:lnTo>
                  <a:lnTo>
                    <a:pt x="612" y="86"/>
                  </a:lnTo>
                  <a:lnTo>
                    <a:pt x="583" y="72"/>
                  </a:lnTo>
                  <a:lnTo>
                    <a:pt x="569" y="36"/>
                  </a:lnTo>
                  <a:lnTo>
                    <a:pt x="547" y="14"/>
                  </a:lnTo>
                  <a:lnTo>
                    <a:pt x="525" y="7"/>
                  </a:lnTo>
                  <a:lnTo>
                    <a:pt x="497" y="7"/>
                  </a:lnTo>
                  <a:lnTo>
                    <a:pt x="475" y="0"/>
                  </a:lnTo>
                  <a:lnTo>
                    <a:pt x="453" y="7"/>
                  </a:lnTo>
                  <a:lnTo>
                    <a:pt x="425" y="21"/>
                  </a:lnTo>
                  <a:lnTo>
                    <a:pt x="403" y="28"/>
                  </a:lnTo>
                  <a:lnTo>
                    <a:pt x="381" y="28"/>
                  </a:lnTo>
                  <a:lnTo>
                    <a:pt x="353" y="21"/>
                  </a:lnTo>
                  <a:lnTo>
                    <a:pt x="331" y="21"/>
                  </a:lnTo>
                  <a:lnTo>
                    <a:pt x="324" y="21"/>
                  </a:lnTo>
                </a:path>
              </a:pathLst>
            </a:custGeom>
            <a:pattFill prst="lgConfetti">
              <a:fgClr>
                <a:schemeClr val="hlink"/>
              </a:fgClr>
              <a:bgClr>
                <a:schemeClr val="bg1"/>
              </a:bgClr>
            </a:pattFill>
            <a:ln w="12700" cap="rnd" cmpd="sng">
              <a:solidFill>
                <a:schemeClr val="tx1"/>
              </a:solidFill>
              <a:prstDash val="solid"/>
              <a:round/>
              <a:headEnd type="none" w="med" len="med"/>
              <a:tailEnd type="none" w="med" len="med"/>
            </a:ln>
          </p:spPr>
          <p:txBody>
            <a:bodyPr/>
            <a:lstStyle/>
            <a:p>
              <a:endParaRPr lang="en-US"/>
            </a:p>
          </p:txBody>
        </p:sp>
        <p:sp>
          <p:nvSpPr>
            <p:cNvPr id="5129" name="Rectangle 13"/>
            <p:cNvSpPr>
              <a:spLocks noChangeArrowheads="1"/>
            </p:cNvSpPr>
            <p:nvPr/>
          </p:nvSpPr>
          <p:spPr bwMode="auto">
            <a:xfrm>
              <a:off x="2448" y="2304"/>
              <a:ext cx="822"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a:spcBef>
                  <a:spcPct val="50000"/>
                </a:spcBef>
              </a:pPr>
              <a:r>
                <a:rPr lang="en-US" sz="1600" b="1">
                  <a:latin typeface="Arial Narrow" pitchFamily="34" charset="0"/>
                </a:rPr>
                <a:t>Product with integrity</a:t>
              </a:r>
            </a:p>
          </p:txBody>
        </p:sp>
      </p:grpSp>
      <p:sp>
        <p:nvSpPr>
          <p:cNvPr id="18" name="Rectangle 8"/>
          <p:cNvSpPr>
            <a:spLocks noChangeArrowheads="1"/>
          </p:cNvSpPr>
          <p:nvPr/>
        </p:nvSpPr>
        <p:spPr bwMode="auto">
          <a:xfrm>
            <a:off x="2340245" y="1117330"/>
            <a:ext cx="4262034" cy="859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a:spcBef>
                <a:spcPct val="50000"/>
              </a:spcBef>
            </a:pPr>
            <a:r>
              <a:rPr lang="en-US" sz="2000" b="1" dirty="0">
                <a:latin typeface="Arial Narrow" pitchFamily="34" charset="0"/>
              </a:rPr>
              <a:t>Software Quality Assurance (SQA</a:t>
            </a:r>
            <a:r>
              <a:rPr lang="en-US" sz="2000" b="1" dirty="0" smtClean="0">
                <a:latin typeface="Arial Narrow" pitchFamily="34" charset="0"/>
              </a:rPr>
              <a:t>)</a:t>
            </a:r>
          </a:p>
          <a:p>
            <a:pPr algn="l">
              <a:spcBef>
                <a:spcPct val="50000"/>
              </a:spcBef>
            </a:pPr>
            <a:endParaRPr lang="en-US" sz="2000" b="1" dirty="0">
              <a:latin typeface="Arial Narrow"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nodeType="clickEffect">
                                  <p:stCondLst>
                                    <p:cond delay="0"/>
                                  </p:stCondLst>
                                  <p:childTnLst>
                                    <p:animScale>
                                      <p:cBhvr>
                                        <p:cTn id="6" dur="2000" fill="hold"/>
                                        <p:tgtEl>
                                          <p:spTgt spid="2"/>
                                        </p:tgtEl>
                                      </p:cBhvr>
                                      <p:by x="50000" y="50000"/>
                                    </p:animScale>
                                  </p:childTnLst>
                                </p:cTn>
                              </p:par>
                              <p:par>
                                <p:cTn id="7" presetID="6" presetClass="emph" presetSubtype="0" fill="hold" nodeType="withEffect">
                                  <p:stCondLst>
                                    <p:cond delay="0"/>
                                  </p:stCondLst>
                                  <p:childTnLst>
                                    <p:animScale>
                                      <p:cBhvr>
                                        <p:cTn id="8" dur="1000" fill="hold"/>
                                        <p:tgtEl>
                                          <p:spTgt spid="5"/>
                                        </p:tgtEl>
                                      </p:cBhvr>
                                      <p:by x="50000" y="50000"/>
                                    </p:animScale>
                                  </p:childTnLst>
                                </p:cTn>
                              </p:par>
                              <p:par>
                                <p:cTn id="9" presetID="6" presetClass="emph" presetSubtype="0" fill="hold" nodeType="withEffect">
                                  <p:stCondLst>
                                    <p:cond delay="0"/>
                                  </p:stCondLst>
                                  <p:childTnLst>
                                    <p:animScale>
                                      <p:cBhvr>
                                        <p:cTn id="10" dur="1000" fill="hold"/>
                                        <p:tgtEl>
                                          <p:spTgt spid="3"/>
                                        </p:tgtEl>
                                      </p:cBhvr>
                                      <p:by x="50000" y="50000"/>
                                    </p:animScale>
                                  </p:childTnLst>
                                </p:cTn>
                              </p:par>
                              <p:par>
                                <p:cTn id="11" presetID="6" presetClass="emph" presetSubtype="0" fill="hold" nodeType="withEffect">
                                  <p:stCondLst>
                                    <p:cond delay="0"/>
                                  </p:stCondLst>
                                  <p:childTnLst>
                                    <p:animScale>
                                      <p:cBhvr>
                                        <p:cTn id="12" dur="1000" fill="hold"/>
                                        <p:tgtEl>
                                          <p:spTgt spid="4"/>
                                        </p:tgtEl>
                                      </p:cBhvr>
                                      <p:by x="125000" y="12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p:txBody>
          <a:bodyPr/>
          <a:lstStyle/>
          <a:p>
            <a:r>
              <a:rPr lang="en-US" smtClean="0"/>
              <a:t>Inspection (con’t)</a:t>
            </a:r>
          </a:p>
        </p:txBody>
      </p:sp>
      <p:sp>
        <p:nvSpPr>
          <p:cNvPr id="41987" name="Rectangle 5"/>
          <p:cNvSpPr>
            <a:spLocks noGrp="1" noChangeArrowheads="1"/>
          </p:cNvSpPr>
          <p:nvPr>
            <p:ph type="body" idx="1"/>
          </p:nvPr>
        </p:nvSpPr>
        <p:spPr/>
        <p:txBody>
          <a:bodyPr/>
          <a:lstStyle/>
          <a:p>
            <a:pPr>
              <a:lnSpc>
                <a:spcPct val="80000"/>
              </a:lnSpc>
            </a:pPr>
            <a:r>
              <a:rPr lang="en-US" sz="2600" smtClean="0"/>
              <a:t>Process (con’t)</a:t>
            </a:r>
          </a:p>
          <a:p>
            <a:pPr lvl="1">
              <a:lnSpc>
                <a:spcPct val="80000"/>
              </a:lnSpc>
            </a:pPr>
            <a:r>
              <a:rPr lang="en-US" sz="2400" smtClean="0"/>
              <a:t>inspection</a:t>
            </a:r>
          </a:p>
          <a:p>
            <a:pPr lvl="2">
              <a:lnSpc>
                <a:spcPct val="80000"/>
              </a:lnSpc>
            </a:pPr>
            <a:r>
              <a:rPr lang="en-US" sz="2000" smtClean="0"/>
              <a:t>introduce participants and verify preparedness</a:t>
            </a:r>
          </a:p>
          <a:p>
            <a:pPr lvl="2">
              <a:lnSpc>
                <a:spcPct val="80000"/>
              </a:lnSpc>
            </a:pPr>
            <a:r>
              <a:rPr lang="en-US" sz="2000" smtClean="0"/>
              <a:t>review software and record defects</a:t>
            </a:r>
          </a:p>
          <a:p>
            <a:pPr lvl="2">
              <a:lnSpc>
                <a:spcPct val="80000"/>
              </a:lnSpc>
            </a:pPr>
            <a:r>
              <a:rPr lang="en-US" sz="2000" smtClean="0"/>
              <a:t>review defect list</a:t>
            </a:r>
          </a:p>
          <a:p>
            <a:pPr lvl="2">
              <a:lnSpc>
                <a:spcPct val="80000"/>
              </a:lnSpc>
            </a:pPr>
            <a:r>
              <a:rPr lang="en-US" sz="2000" smtClean="0"/>
              <a:t>make exit decision</a:t>
            </a:r>
          </a:p>
          <a:p>
            <a:pPr lvl="3">
              <a:lnSpc>
                <a:spcPct val="80000"/>
              </a:lnSpc>
            </a:pPr>
            <a:r>
              <a:rPr lang="en-US" sz="1800" smtClean="0"/>
              <a:t>accept:  software element accepted “as is” or with minor rework.  Reinspection not required</a:t>
            </a:r>
          </a:p>
          <a:p>
            <a:pPr lvl="3">
              <a:lnSpc>
                <a:spcPct val="80000"/>
              </a:lnSpc>
            </a:pPr>
            <a:r>
              <a:rPr lang="en-US" sz="1800" smtClean="0"/>
              <a:t>verify rework:  software element is to be accepted after the moderator verifies rework</a:t>
            </a:r>
          </a:p>
          <a:p>
            <a:pPr lvl="3">
              <a:lnSpc>
                <a:spcPct val="80000"/>
              </a:lnSpc>
            </a:pPr>
            <a:r>
              <a:rPr lang="en-US" sz="1800" smtClean="0"/>
              <a:t>re-inspect:  schedule inspection to examine reworked software element</a:t>
            </a:r>
          </a:p>
          <a:p>
            <a:pPr lvl="1">
              <a:lnSpc>
                <a:spcPct val="80000"/>
              </a:lnSpc>
            </a:pPr>
            <a:r>
              <a:rPr lang="en-US" sz="2400" smtClean="0"/>
              <a:t>rework</a:t>
            </a:r>
          </a:p>
          <a:p>
            <a:pPr lvl="2">
              <a:lnSpc>
                <a:spcPct val="80000"/>
              </a:lnSpc>
            </a:pPr>
            <a:r>
              <a:rPr lang="en-US" sz="2000" smtClean="0"/>
              <a:t>author addresses all defects</a:t>
            </a:r>
          </a:p>
          <a:p>
            <a:pPr lvl="1">
              <a:lnSpc>
                <a:spcPct val="80000"/>
              </a:lnSpc>
            </a:pPr>
            <a:r>
              <a:rPr lang="en-US" sz="2400" smtClean="0"/>
              <a:t>follow-up</a:t>
            </a:r>
          </a:p>
          <a:p>
            <a:pPr lvl="2">
              <a:lnSpc>
                <a:spcPct val="80000"/>
              </a:lnSpc>
            </a:pPr>
            <a:r>
              <a:rPr lang="en-US" sz="2000" smtClean="0"/>
              <a:t>verify all fixes are effective and haven’t introduced secondary defects</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title"/>
          </p:nvPr>
        </p:nvSpPr>
        <p:spPr/>
        <p:txBody>
          <a:bodyPr/>
          <a:lstStyle/>
          <a:p>
            <a:r>
              <a:rPr lang="en-US" smtClean="0"/>
              <a:t>Inspection (con’t)</a:t>
            </a:r>
          </a:p>
        </p:txBody>
      </p:sp>
      <p:sp>
        <p:nvSpPr>
          <p:cNvPr id="43011" name="Rectangle 5"/>
          <p:cNvSpPr>
            <a:spLocks noGrp="1" noChangeArrowheads="1"/>
          </p:cNvSpPr>
          <p:nvPr>
            <p:ph type="body" idx="1"/>
          </p:nvPr>
        </p:nvSpPr>
        <p:spPr/>
        <p:txBody>
          <a:bodyPr/>
          <a:lstStyle/>
          <a:p>
            <a:r>
              <a:rPr lang="en-US" smtClean="0"/>
              <a:t>Inspection challenges</a:t>
            </a:r>
          </a:p>
          <a:p>
            <a:pPr lvl="1"/>
            <a:r>
              <a:rPr lang="en-US" smtClean="0"/>
              <a:t>training in psychology of inspections</a:t>
            </a:r>
          </a:p>
          <a:p>
            <a:pPr lvl="1"/>
            <a:r>
              <a:rPr lang="en-US" smtClean="0"/>
              <a:t>making inspections impersonal</a:t>
            </a:r>
          </a:p>
          <a:p>
            <a:pPr lvl="1"/>
            <a:r>
              <a:rPr lang="en-US" smtClean="0"/>
              <a:t>inspections limited to small groups of peers</a:t>
            </a:r>
          </a:p>
          <a:p>
            <a:pPr lvl="1"/>
            <a:r>
              <a:rPr lang="en-US" smtClean="0"/>
              <a:t>consistent data collection</a:t>
            </a:r>
          </a:p>
          <a:p>
            <a:pPr lvl="1"/>
            <a:r>
              <a:rPr lang="en-US" smtClean="0"/>
              <a:t>use of inspection data</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2"/>
          <p:cNvSpPr>
            <a:spLocks noGrp="1" noChangeArrowheads="1"/>
          </p:cNvSpPr>
          <p:nvPr>
            <p:ph type="title" idx="4294967295"/>
          </p:nvPr>
        </p:nvSpPr>
        <p:spPr>
          <a:xfrm>
            <a:off x="0" y="201613"/>
            <a:ext cx="8729663" cy="708025"/>
          </a:xfrm>
        </p:spPr>
        <p:txBody>
          <a:bodyPr/>
          <a:lstStyle/>
          <a:p>
            <a:r>
              <a:rPr lang="en-US" smtClean="0"/>
              <a:t>Comparison</a:t>
            </a:r>
          </a:p>
        </p:txBody>
      </p:sp>
      <p:graphicFrame>
        <p:nvGraphicFramePr>
          <p:cNvPr id="502016" name="Group 256"/>
          <p:cNvGraphicFramePr>
            <a:graphicFrameLocks noGrp="1"/>
          </p:cNvGraphicFramePr>
          <p:nvPr>
            <p:ph/>
          </p:nvPr>
        </p:nvGraphicFramePr>
        <p:xfrm>
          <a:off x="193675" y="1069975"/>
          <a:ext cx="8758238" cy="5094288"/>
        </p:xfrm>
        <a:graphic>
          <a:graphicData uri="http://schemas.openxmlformats.org/drawingml/2006/table">
            <a:tbl>
              <a:tblPr/>
              <a:tblGrid>
                <a:gridCol w="1406525"/>
                <a:gridCol w="2803525"/>
                <a:gridCol w="2359025"/>
                <a:gridCol w="2189163"/>
              </a:tblGrid>
              <a:tr h="31752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Verdana" pitchFamily="34" charset="0"/>
                      </a:endParaRPr>
                    </a:p>
                  </a:txBody>
                  <a:tcPr marT="45723" marB="45723"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rPr>
                        <a:t>Formal Review</a:t>
                      </a:r>
                    </a:p>
                  </a:txBody>
                  <a:tcPr marT="45723" marB="45723" horzOverflow="overflow">
                    <a:lnL>
                      <a:noFill/>
                    </a:lnL>
                    <a:lnR>
                      <a:noFill/>
                    </a:lnR>
                    <a:lnT cap="flat">
                      <a:noFill/>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rPr>
                        <a:t>Inspection</a:t>
                      </a:r>
                    </a:p>
                  </a:txBody>
                  <a:tcPr marT="45723" marB="45723" horzOverflow="overflow">
                    <a:lnL>
                      <a:noFill/>
                    </a:lnL>
                    <a:lnR>
                      <a:noFill/>
                    </a:lnR>
                    <a:lnT cap="flat">
                      <a:noFill/>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rPr>
                        <a:t>Walkthrough</a:t>
                      </a:r>
                    </a:p>
                  </a:txBody>
                  <a:tcPr marT="45723" marB="45723" horzOverflow="overflow">
                    <a:lnL>
                      <a:noFill/>
                    </a:lnL>
                    <a:lnR cap="flat">
                      <a:noFill/>
                    </a:lnR>
                    <a:lnT cap="flat">
                      <a:noFill/>
                    </a:lnT>
                    <a:lnB w="12700" cap="flat" cmpd="sng" algn="ctr">
                      <a:solidFill>
                        <a:schemeClr val="tx1"/>
                      </a:solidFill>
                      <a:prstDash val="solid"/>
                      <a:round/>
                      <a:headEnd type="none" w="sm" len="sm"/>
                      <a:tailEnd type="none" w="lg" len="lg"/>
                    </a:lnB>
                    <a:lnTlToBr>
                      <a:noFill/>
                    </a:lnTlToBr>
                    <a:lnBlToTr>
                      <a:noFill/>
                    </a:lnBlToTr>
                    <a:noFill/>
                  </a:tcPr>
                </a:tc>
              </a:tr>
              <a:tr h="69378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rPr>
                        <a:t>Objective</a:t>
                      </a:r>
                    </a:p>
                  </a:txBody>
                  <a:tcPr marT="45723" marB="45723" horzOverflow="overflow">
                    <a:lnL cap="flat">
                      <a:noFill/>
                    </a:lnL>
                    <a:lnR w="12700" cap="flat" cmpd="sng" algn="ctr">
                      <a:solidFill>
                        <a:schemeClr val="tx1"/>
                      </a:solidFill>
                      <a:prstDash val="solid"/>
                      <a:round/>
                      <a:headEnd type="none" w="sm" len="sm"/>
                      <a:tailEnd type="none" w="lg" len="lg"/>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rPr>
                        <a:t>Established in stmt of objectives</a:t>
                      </a:r>
                    </a:p>
                  </a:txBody>
                  <a:tcPr marT="45723" marB="45723"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rPr>
                        <a:t>Detect and identify defects</a:t>
                      </a:r>
                    </a:p>
                  </a:txBody>
                  <a:tcPr marT="45723" marB="45723"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rPr>
                        <a:t>Detect defects; examine alternatives</a:t>
                      </a:r>
                    </a:p>
                  </a:txBody>
                  <a:tcPr marT="45723" marB="45723"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r>
              <a:tr h="94493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rPr>
                        <a:t>Decision-making</a:t>
                      </a:r>
                    </a:p>
                  </a:txBody>
                  <a:tcPr marT="45723" marB="45723" horzOverflow="overflow">
                    <a:lnL cap="flat">
                      <a:noFill/>
                    </a:lnL>
                    <a:lnR w="12700" cap="flat" cmpd="sng" algn="ctr">
                      <a:solidFill>
                        <a:schemeClr val="tx1"/>
                      </a:solidFill>
                      <a:prstDash val="solid"/>
                      <a:round/>
                      <a:headEnd type="none" w="sm" len="sm"/>
                      <a:tailEnd type="none" w="lg" len="lg"/>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rPr>
                        <a:t>Review team petitions mgmt/technical leader to act on recommendations</a:t>
                      </a:r>
                    </a:p>
                  </a:txBody>
                  <a:tcPr marT="45723" marB="45723"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rPr>
                        <a:t>Team chooses from predefined categories: defects must be removed</a:t>
                      </a:r>
                    </a:p>
                  </a:txBody>
                  <a:tcPr marT="45723" marB="45723"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rPr>
                        <a:t>All decisions made by author; change is prerogative of author</a:t>
                      </a:r>
                    </a:p>
                  </a:txBody>
                  <a:tcPr marT="45723" marB="45723"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r>
              <a:tr h="69219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rPr>
                        <a:t>Change verification</a:t>
                      </a:r>
                    </a:p>
                  </a:txBody>
                  <a:tcPr marT="45723" marB="45723" horzOverflow="overflow">
                    <a:lnL cap="flat">
                      <a:noFill/>
                    </a:lnL>
                    <a:lnR w="12700" cap="flat" cmpd="sng" algn="ctr">
                      <a:solidFill>
                        <a:schemeClr val="tx1"/>
                      </a:solidFill>
                      <a:prstDash val="solid"/>
                      <a:round/>
                      <a:headEnd type="none" w="sm" len="sm"/>
                      <a:tailEnd type="none" w="lg" len="lg"/>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rPr>
                        <a:t>Leader verifies as part of review report</a:t>
                      </a:r>
                    </a:p>
                  </a:txBody>
                  <a:tcPr marT="45723" marB="45723"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rPr>
                        <a:t>Moderator verifies rework</a:t>
                      </a:r>
                    </a:p>
                  </a:txBody>
                  <a:tcPr marT="45723" marB="45723"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rPr>
                        <a:t>Accomplished through project controls</a:t>
                      </a:r>
                    </a:p>
                  </a:txBody>
                  <a:tcPr marT="45723" marB="45723"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r>
              <a:tr h="115831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rPr>
                        <a:t>The team</a:t>
                      </a:r>
                    </a:p>
                  </a:txBody>
                  <a:tcPr marT="45723" marB="45723" horzOverflow="overflow">
                    <a:lnL cap="flat">
                      <a:noFill/>
                    </a:lnL>
                    <a:lnR w="12700" cap="flat" cmpd="sng" algn="ctr">
                      <a:solidFill>
                        <a:schemeClr val="tx1"/>
                      </a:solidFill>
                      <a:prstDash val="solid"/>
                      <a:round/>
                      <a:headEnd type="none" w="sm" len="sm"/>
                      <a:tailEnd type="none" w="lg" len="lg"/>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rPr>
                        <a:t>Technical leadership and peer mix; &gt;3 people; leader is principle engineer; presenter represents development area</a:t>
                      </a:r>
                    </a:p>
                  </a:txBody>
                  <a:tcPr marT="45723" marB="45723"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rPr>
                        <a:t>3-6 peers meet with documented attendance; leader is trained moderator</a:t>
                      </a:r>
                    </a:p>
                  </a:txBody>
                  <a:tcPr marT="45723" marB="45723"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rPr>
                        <a:t>Technical leadership and peer mix; 2-7 people; leader is usually author</a:t>
                      </a:r>
                    </a:p>
                  </a:txBody>
                  <a:tcPr marT="45723" marB="45723"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r>
              <a:tr h="52549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rPr>
                        <a:t>Material volume</a:t>
                      </a:r>
                    </a:p>
                  </a:txBody>
                  <a:tcPr marT="45723" marB="45723" horzOverflow="overflow">
                    <a:lnL cap="flat">
                      <a:noFill/>
                    </a:lnL>
                    <a:lnR w="12700" cap="flat" cmpd="sng" algn="ctr">
                      <a:solidFill>
                        <a:schemeClr val="tx1"/>
                      </a:solidFill>
                      <a:prstDash val="solid"/>
                      <a:round/>
                      <a:headEnd type="none" w="sm" len="sm"/>
                      <a:tailEnd type="none" w="lg" len="lg"/>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rPr>
                        <a:t>Moderate to high</a:t>
                      </a:r>
                    </a:p>
                  </a:txBody>
                  <a:tcPr marT="45723" marB="45723"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rPr>
                        <a:t>Relatively low</a:t>
                      </a:r>
                    </a:p>
                  </a:txBody>
                  <a:tcPr marT="45723" marB="45723"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rPr>
                        <a:t>Relatively low</a:t>
                      </a:r>
                    </a:p>
                  </a:txBody>
                  <a:tcPr marT="45723" marB="45723"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r>
              <a:tr h="76204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rPr>
                        <a:t>Data Collection</a:t>
                      </a:r>
                    </a:p>
                  </a:txBody>
                  <a:tcPr marT="45723" marB="45723" horzOverflow="overflow">
                    <a:lnL cap="flat">
                      <a:noFill/>
                    </a:lnL>
                    <a:lnR w="12700" cap="flat" cmpd="sng" algn="ctr">
                      <a:solidFill>
                        <a:schemeClr val="tx1"/>
                      </a:solidFill>
                      <a:prstDash val="solid"/>
                      <a:round/>
                      <a:headEnd type="none" w="sm" len="sm"/>
                      <a:tailEnd type="none" w="lg" len="lg"/>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rPr>
                        <a:t>Not a formal project requirement</a:t>
                      </a:r>
                    </a:p>
                  </a:txBody>
                  <a:tcPr marT="45723" marB="45723"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rPr>
                        <a:t>Formally required; defects counts, severity, meeting attributes kept</a:t>
                      </a:r>
                    </a:p>
                  </a:txBody>
                  <a:tcPr marT="45723" marB="45723"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rPr>
                        <a:t>Not a formal requirement</a:t>
                      </a:r>
                    </a:p>
                  </a:txBody>
                  <a:tcPr marT="45723" marB="45723"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r>
              <a:rPr lang="en-US" smtClean="0"/>
              <a:t>Assessing effectiveness</a:t>
            </a:r>
          </a:p>
        </p:txBody>
      </p:sp>
      <p:sp>
        <p:nvSpPr>
          <p:cNvPr id="45059" name="Rectangle 5"/>
          <p:cNvSpPr>
            <a:spLocks noGrp="1" noChangeArrowheads="1"/>
          </p:cNvSpPr>
          <p:nvPr>
            <p:ph type="body" idx="1"/>
          </p:nvPr>
        </p:nvSpPr>
        <p:spPr/>
        <p:txBody>
          <a:bodyPr/>
          <a:lstStyle/>
          <a:p>
            <a:r>
              <a:rPr lang="en-US" dirty="0" smtClean="0"/>
              <a:t>Error detection efficiency</a:t>
            </a:r>
          </a:p>
          <a:p>
            <a:pPr lvl="1"/>
            <a:r>
              <a:rPr lang="en-US" dirty="0" smtClean="0"/>
              <a:t>ratio of defects detected by review process to the number of defects detectable</a:t>
            </a:r>
          </a:p>
          <a:p>
            <a:r>
              <a:rPr lang="en-US" dirty="0" smtClean="0"/>
              <a:t>Error cost effectiveness</a:t>
            </a:r>
          </a:p>
          <a:p>
            <a:pPr lvl="1"/>
            <a:r>
              <a:rPr lang="en-US" dirty="0" smtClean="0"/>
              <a:t>ratio of costs saved by the review process to the actual cost of the process</a:t>
            </a:r>
          </a:p>
          <a:p>
            <a:r>
              <a:rPr lang="en-US" dirty="0" smtClean="0"/>
              <a:t>Error seeding</a:t>
            </a:r>
          </a:p>
          <a:p>
            <a:pPr lvl="1"/>
            <a:r>
              <a:rPr lang="en-US" dirty="0" smtClean="0"/>
              <a:t>intentional introduction of errors to evaluate error detection</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t>Summary</a:t>
            </a:r>
          </a:p>
        </p:txBody>
      </p:sp>
      <p:sp>
        <p:nvSpPr>
          <p:cNvPr id="46083" name="Rectangle 3"/>
          <p:cNvSpPr>
            <a:spLocks noGrp="1" noChangeArrowheads="1"/>
          </p:cNvSpPr>
          <p:nvPr>
            <p:ph type="body" sz="half" idx="1"/>
          </p:nvPr>
        </p:nvSpPr>
        <p:spPr/>
        <p:txBody>
          <a:bodyPr/>
          <a:lstStyle/>
          <a:p>
            <a:pPr algn="ctr">
              <a:lnSpc>
                <a:spcPct val="90000"/>
              </a:lnSpc>
              <a:buFontTx/>
              <a:buNone/>
            </a:pPr>
            <a:r>
              <a:rPr lang="en-US" sz="2900" b="1" smtClean="0"/>
              <a:t>Topics</a:t>
            </a:r>
          </a:p>
          <a:p>
            <a:pPr>
              <a:lnSpc>
                <a:spcPct val="90000"/>
              </a:lnSpc>
            </a:pPr>
            <a:r>
              <a:rPr lang="en-US" sz="2200" smtClean="0"/>
              <a:t>First principles</a:t>
            </a:r>
          </a:p>
          <a:p>
            <a:pPr lvl="1">
              <a:lnSpc>
                <a:spcPct val="90000"/>
              </a:lnSpc>
            </a:pPr>
            <a:r>
              <a:rPr lang="en-US" sz="2000" smtClean="0"/>
              <a:t>rationale</a:t>
            </a:r>
          </a:p>
          <a:p>
            <a:pPr lvl="1">
              <a:lnSpc>
                <a:spcPct val="90000"/>
              </a:lnSpc>
            </a:pPr>
            <a:r>
              <a:rPr lang="en-US" sz="2000" smtClean="0"/>
              <a:t>role</a:t>
            </a:r>
          </a:p>
          <a:p>
            <a:pPr>
              <a:lnSpc>
                <a:spcPct val="90000"/>
              </a:lnSpc>
            </a:pPr>
            <a:r>
              <a:rPr lang="en-US" sz="2200" smtClean="0"/>
              <a:t>Organizational activities</a:t>
            </a:r>
          </a:p>
          <a:p>
            <a:pPr>
              <a:lnSpc>
                <a:spcPct val="90000"/>
              </a:lnSpc>
            </a:pPr>
            <a:r>
              <a:rPr lang="en-US" sz="2200" smtClean="0"/>
              <a:t>V&amp;V approaches</a:t>
            </a:r>
          </a:p>
          <a:p>
            <a:pPr lvl="1">
              <a:lnSpc>
                <a:spcPct val="90000"/>
              </a:lnSpc>
            </a:pPr>
            <a:r>
              <a:rPr lang="en-US" sz="2000" smtClean="0"/>
              <a:t>Formal review</a:t>
            </a:r>
          </a:p>
          <a:p>
            <a:pPr lvl="1">
              <a:lnSpc>
                <a:spcPct val="90000"/>
              </a:lnSpc>
            </a:pPr>
            <a:r>
              <a:rPr lang="en-US" sz="2000" smtClean="0"/>
              <a:t>Walkthrough</a:t>
            </a:r>
          </a:p>
          <a:p>
            <a:pPr lvl="1">
              <a:lnSpc>
                <a:spcPct val="90000"/>
              </a:lnSpc>
            </a:pPr>
            <a:r>
              <a:rPr lang="en-US" sz="2000" smtClean="0"/>
              <a:t>Audit</a:t>
            </a:r>
          </a:p>
          <a:p>
            <a:pPr lvl="1">
              <a:lnSpc>
                <a:spcPct val="90000"/>
              </a:lnSpc>
            </a:pPr>
            <a:r>
              <a:rPr lang="en-US" sz="2000" smtClean="0"/>
              <a:t>Inspection</a:t>
            </a:r>
          </a:p>
          <a:p>
            <a:pPr>
              <a:lnSpc>
                <a:spcPct val="90000"/>
              </a:lnSpc>
            </a:pPr>
            <a:r>
              <a:rPr lang="en-US" sz="2200" smtClean="0"/>
              <a:t>Assessing effectiveness</a:t>
            </a:r>
          </a:p>
        </p:txBody>
      </p:sp>
      <p:sp>
        <p:nvSpPr>
          <p:cNvPr id="46084" name="Rectangle 4"/>
          <p:cNvSpPr>
            <a:spLocks noGrp="1" noChangeArrowheads="1"/>
          </p:cNvSpPr>
          <p:nvPr>
            <p:ph type="body" sz="half" idx="2"/>
          </p:nvPr>
        </p:nvSpPr>
        <p:spPr/>
        <p:txBody>
          <a:bodyPr/>
          <a:lstStyle/>
          <a:p>
            <a:pPr algn="ctr">
              <a:lnSpc>
                <a:spcPct val="90000"/>
              </a:lnSpc>
              <a:buFontTx/>
              <a:buNone/>
            </a:pPr>
            <a:r>
              <a:rPr lang="en-US" sz="2400" b="1" smtClean="0"/>
              <a:t>Key Points</a:t>
            </a:r>
          </a:p>
          <a:p>
            <a:pPr>
              <a:lnSpc>
                <a:spcPct val="90000"/>
              </a:lnSpc>
            </a:pPr>
            <a:r>
              <a:rPr lang="en-US" sz="2000" smtClean="0"/>
              <a:t>V&amp;V addresses requirements congruency</a:t>
            </a:r>
          </a:p>
          <a:p>
            <a:pPr>
              <a:lnSpc>
                <a:spcPct val="90000"/>
              </a:lnSpc>
            </a:pPr>
            <a:r>
              <a:rPr lang="en-US" sz="2200" smtClean="0"/>
              <a:t>V&amp;V deals mostly with non-executable items, happens at all lifecycle activities</a:t>
            </a:r>
          </a:p>
          <a:p>
            <a:pPr>
              <a:lnSpc>
                <a:spcPct val="90000"/>
              </a:lnSpc>
            </a:pPr>
            <a:r>
              <a:rPr lang="en-US" sz="2200" smtClean="0"/>
              <a:t>Primary V&amp;V techniques:  walkthroughs, formal reviews, audits, inspections</a:t>
            </a:r>
          </a:p>
        </p:txBody>
      </p:sp>
      <p:sp>
        <p:nvSpPr>
          <p:cNvPr id="46085" name="Line 5"/>
          <p:cNvSpPr>
            <a:spLocks noChangeShapeType="1"/>
          </p:cNvSpPr>
          <p:nvPr/>
        </p:nvSpPr>
        <p:spPr bwMode="auto">
          <a:xfrm>
            <a:off x="4572000" y="990600"/>
            <a:ext cx="0" cy="5364163"/>
          </a:xfrm>
          <a:prstGeom prst="line">
            <a:avLst/>
          </a:prstGeom>
          <a:noFill/>
          <a:ln w="1270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p:nvPr>
        </p:nvSpPr>
        <p:spPr/>
        <p:txBody>
          <a:bodyPr/>
          <a:lstStyle/>
          <a:p>
            <a:r>
              <a:rPr lang="en-US" smtClean="0"/>
              <a:t>First principles</a:t>
            </a:r>
          </a:p>
        </p:txBody>
      </p:sp>
      <p:sp>
        <p:nvSpPr>
          <p:cNvPr id="6147" name="Rectangle 10"/>
          <p:cNvSpPr>
            <a:spLocks noGrp="1" noChangeArrowheads="1"/>
          </p:cNvSpPr>
          <p:nvPr>
            <p:ph type="body" idx="1"/>
          </p:nvPr>
        </p:nvSpPr>
        <p:spPr>
          <a:xfrm>
            <a:off x="222250" y="3273425"/>
            <a:ext cx="8729663" cy="3130550"/>
          </a:xfrm>
        </p:spPr>
        <p:txBody>
          <a:bodyPr/>
          <a:lstStyle/>
          <a:p>
            <a:pPr>
              <a:lnSpc>
                <a:spcPct val="90000"/>
              </a:lnSpc>
              <a:buFontTx/>
              <a:buNone/>
            </a:pPr>
            <a:r>
              <a:rPr lang="en-US" sz="2100" dirty="0" smtClean="0"/>
              <a:t>Software Verification and Validation</a:t>
            </a:r>
          </a:p>
          <a:p>
            <a:pPr lvl="1">
              <a:lnSpc>
                <a:spcPct val="90000"/>
              </a:lnSpc>
            </a:pPr>
            <a:r>
              <a:rPr lang="en-US" sz="2000" dirty="0" smtClean="0"/>
              <a:t>... is the discipline of verifying that products of each software life cycle phase comply with previous life-cycle phase requirements and establish the proper basis for initiating the next life cycle phase, and of validating that the completed end product complies with established software and system requirements.</a:t>
            </a:r>
          </a:p>
          <a:p>
            <a:pPr lvl="1">
              <a:lnSpc>
                <a:spcPct val="90000"/>
              </a:lnSpc>
            </a:pPr>
            <a:r>
              <a:rPr lang="en-US" sz="2000" dirty="0" smtClean="0"/>
              <a:t>objective:	</a:t>
            </a:r>
          </a:p>
          <a:p>
            <a:pPr lvl="2">
              <a:lnSpc>
                <a:spcPct val="90000"/>
              </a:lnSpc>
            </a:pPr>
            <a:r>
              <a:rPr lang="en-US" sz="1800" dirty="0" smtClean="0"/>
              <a:t>verification:  “are we </a:t>
            </a:r>
            <a:r>
              <a:rPr lang="en-US" sz="1800" dirty="0"/>
              <a:t>building the </a:t>
            </a:r>
            <a:r>
              <a:rPr lang="en-US" sz="1800" dirty="0" smtClean="0"/>
              <a:t>product right”</a:t>
            </a:r>
          </a:p>
          <a:p>
            <a:pPr lvl="2">
              <a:lnSpc>
                <a:spcPct val="90000"/>
              </a:lnSpc>
            </a:pPr>
            <a:r>
              <a:rPr lang="en-US" sz="1800" dirty="0" smtClean="0"/>
              <a:t> validation:   “are we building the right product”</a:t>
            </a:r>
          </a:p>
        </p:txBody>
      </p:sp>
      <p:sp>
        <p:nvSpPr>
          <p:cNvPr id="6148" name="AutoShape 4"/>
          <p:cNvSpPr>
            <a:spLocks noChangeArrowheads="1"/>
          </p:cNvSpPr>
          <p:nvPr/>
        </p:nvSpPr>
        <p:spPr bwMode="auto">
          <a:xfrm rot="10800000">
            <a:off x="2752725" y="1655762"/>
            <a:ext cx="1968500" cy="1322388"/>
          </a:xfrm>
          <a:prstGeom prst="wedgeRoundRectCallout">
            <a:avLst>
              <a:gd name="adj1" fmla="val -41671"/>
              <a:gd name="adj2" fmla="val 66667"/>
              <a:gd name="adj3" fmla="val 166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lIns="90488" tIns="44450" rIns="90488" bIns="44450" anchor="ctr"/>
          <a:lstStyle/>
          <a:p>
            <a:r>
              <a:rPr lang="en-US" sz="1800" dirty="0">
                <a:latin typeface="Arial Narrow" pitchFamily="34" charset="0"/>
              </a:rPr>
              <a:t>Traceability and congruence with requirements</a:t>
            </a:r>
          </a:p>
        </p:txBody>
      </p:sp>
      <p:sp>
        <p:nvSpPr>
          <p:cNvPr id="6149" name="Rectangle 5"/>
          <p:cNvSpPr>
            <a:spLocks noChangeArrowheads="1"/>
          </p:cNvSpPr>
          <p:nvPr/>
        </p:nvSpPr>
        <p:spPr bwMode="auto">
          <a:xfrm>
            <a:off x="1447800" y="2155825"/>
            <a:ext cx="13049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a:spcBef>
                <a:spcPct val="50000"/>
              </a:spcBef>
            </a:pPr>
            <a:r>
              <a:rPr lang="en-US" sz="1600">
                <a:latin typeface="Arial Narrow" pitchFamily="34" charset="0"/>
              </a:rPr>
              <a:t>Verification &amp; Validation (V&amp;V)</a:t>
            </a:r>
          </a:p>
        </p:txBody>
      </p:sp>
      <p:grpSp>
        <p:nvGrpSpPr>
          <p:cNvPr id="6150" name="Group 6"/>
          <p:cNvGrpSpPr>
            <a:grpSpLocks/>
          </p:cNvGrpSpPr>
          <p:nvPr/>
        </p:nvGrpSpPr>
        <p:grpSpPr bwMode="auto">
          <a:xfrm>
            <a:off x="4895850" y="1055688"/>
            <a:ext cx="1514475" cy="869950"/>
            <a:chOff x="3084" y="1035"/>
            <a:chExt cx="954" cy="548"/>
          </a:xfrm>
        </p:grpSpPr>
        <p:sp>
          <p:nvSpPr>
            <p:cNvPr id="6151" name="Freeform 7"/>
            <p:cNvSpPr>
              <a:spLocks/>
            </p:cNvSpPr>
            <p:nvPr/>
          </p:nvSpPr>
          <p:spPr bwMode="auto">
            <a:xfrm>
              <a:off x="3084" y="1035"/>
              <a:ext cx="850" cy="548"/>
            </a:xfrm>
            <a:custGeom>
              <a:avLst/>
              <a:gdLst>
                <a:gd name="T0" fmla="*/ 302 w 850"/>
                <a:gd name="T1" fmla="*/ 28 h 548"/>
                <a:gd name="T2" fmla="*/ 237 w 850"/>
                <a:gd name="T3" fmla="*/ 21 h 548"/>
                <a:gd name="T4" fmla="*/ 187 w 850"/>
                <a:gd name="T5" fmla="*/ 50 h 548"/>
                <a:gd name="T6" fmla="*/ 173 w 850"/>
                <a:gd name="T7" fmla="*/ 108 h 548"/>
                <a:gd name="T8" fmla="*/ 165 w 850"/>
                <a:gd name="T9" fmla="*/ 172 h 548"/>
                <a:gd name="T10" fmla="*/ 129 w 850"/>
                <a:gd name="T11" fmla="*/ 194 h 548"/>
                <a:gd name="T12" fmla="*/ 65 w 850"/>
                <a:gd name="T13" fmla="*/ 216 h 548"/>
                <a:gd name="T14" fmla="*/ 7 w 850"/>
                <a:gd name="T15" fmla="*/ 259 h 548"/>
                <a:gd name="T16" fmla="*/ 0 w 850"/>
                <a:gd name="T17" fmla="*/ 316 h 548"/>
                <a:gd name="T18" fmla="*/ 29 w 850"/>
                <a:gd name="T19" fmla="*/ 374 h 548"/>
                <a:gd name="T20" fmla="*/ 65 w 850"/>
                <a:gd name="T21" fmla="*/ 417 h 548"/>
                <a:gd name="T22" fmla="*/ 115 w 850"/>
                <a:gd name="T23" fmla="*/ 439 h 548"/>
                <a:gd name="T24" fmla="*/ 165 w 850"/>
                <a:gd name="T25" fmla="*/ 460 h 548"/>
                <a:gd name="T26" fmla="*/ 223 w 850"/>
                <a:gd name="T27" fmla="*/ 489 h 548"/>
                <a:gd name="T28" fmla="*/ 281 w 850"/>
                <a:gd name="T29" fmla="*/ 518 h 548"/>
                <a:gd name="T30" fmla="*/ 331 w 850"/>
                <a:gd name="T31" fmla="*/ 540 h 548"/>
                <a:gd name="T32" fmla="*/ 381 w 850"/>
                <a:gd name="T33" fmla="*/ 525 h 548"/>
                <a:gd name="T34" fmla="*/ 425 w 850"/>
                <a:gd name="T35" fmla="*/ 496 h 548"/>
                <a:gd name="T36" fmla="*/ 475 w 850"/>
                <a:gd name="T37" fmla="*/ 496 h 548"/>
                <a:gd name="T38" fmla="*/ 533 w 850"/>
                <a:gd name="T39" fmla="*/ 504 h 548"/>
                <a:gd name="T40" fmla="*/ 583 w 850"/>
                <a:gd name="T41" fmla="*/ 518 h 548"/>
                <a:gd name="T42" fmla="*/ 641 w 850"/>
                <a:gd name="T43" fmla="*/ 518 h 548"/>
                <a:gd name="T44" fmla="*/ 691 w 850"/>
                <a:gd name="T45" fmla="*/ 482 h 548"/>
                <a:gd name="T46" fmla="*/ 741 w 850"/>
                <a:gd name="T47" fmla="*/ 432 h 548"/>
                <a:gd name="T48" fmla="*/ 777 w 850"/>
                <a:gd name="T49" fmla="*/ 381 h 548"/>
                <a:gd name="T50" fmla="*/ 813 w 850"/>
                <a:gd name="T51" fmla="*/ 352 h 548"/>
                <a:gd name="T52" fmla="*/ 842 w 850"/>
                <a:gd name="T53" fmla="*/ 288 h 548"/>
                <a:gd name="T54" fmla="*/ 849 w 850"/>
                <a:gd name="T55" fmla="*/ 244 h 548"/>
                <a:gd name="T56" fmla="*/ 828 w 850"/>
                <a:gd name="T57" fmla="*/ 172 h 548"/>
                <a:gd name="T58" fmla="*/ 777 w 850"/>
                <a:gd name="T59" fmla="*/ 122 h 548"/>
                <a:gd name="T60" fmla="*/ 734 w 850"/>
                <a:gd name="T61" fmla="*/ 93 h 548"/>
                <a:gd name="T62" fmla="*/ 669 w 850"/>
                <a:gd name="T63" fmla="*/ 93 h 548"/>
                <a:gd name="T64" fmla="*/ 612 w 850"/>
                <a:gd name="T65" fmla="*/ 86 h 548"/>
                <a:gd name="T66" fmla="*/ 569 w 850"/>
                <a:gd name="T67" fmla="*/ 36 h 548"/>
                <a:gd name="T68" fmla="*/ 525 w 850"/>
                <a:gd name="T69" fmla="*/ 7 h 548"/>
                <a:gd name="T70" fmla="*/ 475 w 850"/>
                <a:gd name="T71" fmla="*/ 0 h 548"/>
                <a:gd name="T72" fmla="*/ 425 w 850"/>
                <a:gd name="T73" fmla="*/ 21 h 548"/>
                <a:gd name="T74" fmla="*/ 381 w 850"/>
                <a:gd name="T75" fmla="*/ 28 h 548"/>
                <a:gd name="T76" fmla="*/ 331 w 850"/>
                <a:gd name="T77" fmla="*/ 21 h 54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850"/>
                <a:gd name="T118" fmla="*/ 0 h 548"/>
                <a:gd name="T119" fmla="*/ 850 w 850"/>
                <a:gd name="T120" fmla="*/ 548 h 54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850" h="548">
                  <a:moveTo>
                    <a:pt x="324" y="21"/>
                  </a:moveTo>
                  <a:lnTo>
                    <a:pt x="302" y="28"/>
                  </a:lnTo>
                  <a:lnTo>
                    <a:pt x="266" y="21"/>
                  </a:lnTo>
                  <a:lnTo>
                    <a:pt x="237" y="21"/>
                  </a:lnTo>
                  <a:lnTo>
                    <a:pt x="228" y="21"/>
                  </a:lnTo>
                  <a:lnTo>
                    <a:pt x="187" y="50"/>
                  </a:lnTo>
                  <a:lnTo>
                    <a:pt x="180" y="79"/>
                  </a:lnTo>
                  <a:lnTo>
                    <a:pt x="173" y="108"/>
                  </a:lnTo>
                  <a:lnTo>
                    <a:pt x="180" y="144"/>
                  </a:lnTo>
                  <a:lnTo>
                    <a:pt x="165" y="172"/>
                  </a:lnTo>
                  <a:lnTo>
                    <a:pt x="151" y="194"/>
                  </a:lnTo>
                  <a:lnTo>
                    <a:pt x="129" y="194"/>
                  </a:lnTo>
                  <a:lnTo>
                    <a:pt x="93" y="201"/>
                  </a:lnTo>
                  <a:lnTo>
                    <a:pt x="65" y="216"/>
                  </a:lnTo>
                  <a:lnTo>
                    <a:pt x="36" y="230"/>
                  </a:lnTo>
                  <a:lnTo>
                    <a:pt x="7" y="259"/>
                  </a:lnTo>
                  <a:lnTo>
                    <a:pt x="0" y="288"/>
                  </a:lnTo>
                  <a:lnTo>
                    <a:pt x="0" y="316"/>
                  </a:lnTo>
                  <a:lnTo>
                    <a:pt x="7" y="345"/>
                  </a:lnTo>
                  <a:lnTo>
                    <a:pt x="29" y="374"/>
                  </a:lnTo>
                  <a:lnTo>
                    <a:pt x="43" y="403"/>
                  </a:lnTo>
                  <a:lnTo>
                    <a:pt x="65" y="417"/>
                  </a:lnTo>
                  <a:lnTo>
                    <a:pt x="93" y="432"/>
                  </a:lnTo>
                  <a:lnTo>
                    <a:pt x="115" y="439"/>
                  </a:lnTo>
                  <a:lnTo>
                    <a:pt x="137" y="453"/>
                  </a:lnTo>
                  <a:lnTo>
                    <a:pt x="165" y="460"/>
                  </a:lnTo>
                  <a:lnTo>
                    <a:pt x="194" y="475"/>
                  </a:lnTo>
                  <a:lnTo>
                    <a:pt x="223" y="489"/>
                  </a:lnTo>
                  <a:lnTo>
                    <a:pt x="252" y="504"/>
                  </a:lnTo>
                  <a:lnTo>
                    <a:pt x="281" y="518"/>
                  </a:lnTo>
                  <a:lnTo>
                    <a:pt x="309" y="525"/>
                  </a:lnTo>
                  <a:lnTo>
                    <a:pt x="331" y="540"/>
                  </a:lnTo>
                  <a:lnTo>
                    <a:pt x="353" y="547"/>
                  </a:lnTo>
                  <a:lnTo>
                    <a:pt x="381" y="525"/>
                  </a:lnTo>
                  <a:lnTo>
                    <a:pt x="403" y="511"/>
                  </a:lnTo>
                  <a:lnTo>
                    <a:pt x="425" y="496"/>
                  </a:lnTo>
                  <a:lnTo>
                    <a:pt x="453" y="496"/>
                  </a:lnTo>
                  <a:lnTo>
                    <a:pt x="475" y="496"/>
                  </a:lnTo>
                  <a:lnTo>
                    <a:pt x="497" y="496"/>
                  </a:lnTo>
                  <a:lnTo>
                    <a:pt x="533" y="504"/>
                  </a:lnTo>
                  <a:lnTo>
                    <a:pt x="561" y="511"/>
                  </a:lnTo>
                  <a:lnTo>
                    <a:pt x="583" y="518"/>
                  </a:lnTo>
                  <a:lnTo>
                    <a:pt x="612" y="518"/>
                  </a:lnTo>
                  <a:lnTo>
                    <a:pt x="641" y="518"/>
                  </a:lnTo>
                  <a:lnTo>
                    <a:pt x="669" y="504"/>
                  </a:lnTo>
                  <a:lnTo>
                    <a:pt x="691" y="482"/>
                  </a:lnTo>
                  <a:lnTo>
                    <a:pt x="713" y="460"/>
                  </a:lnTo>
                  <a:lnTo>
                    <a:pt x="741" y="432"/>
                  </a:lnTo>
                  <a:lnTo>
                    <a:pt x="756" y="403"/>
                  </a:lnTo>
                  <a:lnTo>
                    <a:pt x="777" y="381"/>
                  </a:lnTo>
                  <a:lnTo>
                    <a:pt x="799" y="374"/>
                  </a:lnTo>
                  <a:lnTo>
                    <a:pt x="813" y="352"/>
                  </a:lnTo>
                  <a:lnTo>
                    <a:pt x="835" y="316"/>
                  </a:lnTo>
                  <a:lnTo>
                    <a:pt x="842" y="288"/>
                  </a:lnTo>
                  <a:lnTo>
                    <a:pt x="842" y="266"/>
                  </a:lnTo>
                  <a:lnTo>
                    <a:pt x="849" y="244"/>
                  </a:lnTo>
                  <a:lnTo>
                    <a:pt x="849" y="208"/>
                  </a:lnTo>
                  <a:lnTo>
                    <a:pt x="828" y="172"/>
                  </a:lnTo>
                  <a:lnTo>
                    <a:pt x="806" y="144"/>
                  </a:lnTo>
                  <a:lnTo>
                    <a:pt x="777" y="122"/>
                  </a:lnTo>
                  <a:lnTo>
                    <a:pt x="756" y="100"/>
                  </a:lnTo>
                  <a:lnTo>
                    <a:pt x="734" y="93"/>
                  </a:lnTo>
                  <a:lnTo>
                    <a:pt x="698" y="86"/>
                  </a:lnTo>
                  <a:lnTo>
                    <a:pt x="669" y="93"/>
                  </a:lnTo>
                  <a:lnTo>
                    <a:pt x="641" y="100"/>
                  </a:lnTo>
                  <a:lnTo>
                    <a:pt x="612" y="86"/>
                  </a:lnTo>
                  <a:lnTo>
                    <a:pt x="583" y="72"/>
                  </a:lnTo>
                  <a:lnTo>
                    <a:pt x="569" y="36"/>
                  </a:lnTo>
                  <a:lnTo>
                    <a:pt x="547" y="14"/>
                  </a:lnTo>
                  <a:lnTo>
                    <a:pt x="525" y="7"/>
                  </a:lnTo>
                  <a:lnTo>
                    <a:pt x="497" y="7"/>
                  </a:lnTo>
                  <a:lnTo>
                    <a:pt x="475" y="0"/>
                  </a:lnTo>
                  <a:lnTo>
                    <a:pt x="453" y="7"/>
                  </a:lnTo>
                  <a:lnTo>
                    <a:pt x="425" y="21"/>
                  </a:lnTo>
                  <a:lnTo>
                    <a:pt x="403" y="28"/>
                  </a:lnTo>
                  <a:lnTo>
                    <a:pt x="381" y="28"/>
                  </a:lnTo>
                  <a:lnTo>
                    <a:pt x="353" y="21"/>
                  </a:lnTo>
                  <a:lnTo>
                    <a:pt x="331" y="21"/>
                  </a:lnTo>
                  <a:lnTo>
                    <a:pt x="324" y="21"/>
                  </a:lnTo>
                </a:path>
              </a:pathLst>
            </a:custGeom>
            <a:pattFill prst="lgConfetti">
              <a:fgClr>
                <a:schemeClr val="hlink"/>
              </a:fgClr>
              <a:bgClr>
                <a:schemeClr val="bg1"/>
              </a:bgClr>
            </a:pattFill>
            <a:ln w="12700" cap="rnd" cmpd="sng">
              <a:solidFill>
                <a:schemeClr val="tx1"/>
              </a:solidFill>
              <a:prstDash val="solid"/>
              <a:round/>
              <a:headEnd type="none" w="med" len="med"/>
              <a:tailEnd type="none" w="med" len="med"/>
            </a:ln>
          </p:spPr>
          <p:txBody>
            <a:bodyPr/>
            <a:lstStyle/>
            <a:p>
              <a:endParaRPr lang="en-US"/>
            </a:p>
          </p:txBody>
        </p:sp>
        <p:sp>
          <p:nvSpPr>
            <p:cNvPr id="6152" name="Rectangle 8"/>
            <p:cNvSpPr>
              <a:spLocks noChangeArrowheads="1"/>
            </p:cNvSpPr>
            <p:nvPr/>
          </p:nvSpPr>
          <p:spPr bwMode="auto">
            <a:xfrm>
              <a:off x="3216" y="1152"/>
              <a:ext cx="822"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a:spcBef>
                  <a:spcPct val="50000"/>
                </a:spcBef>
              </a:pPr>
              <a:r>
                <a:rPr lang="en-US" sz="1600" b="1">
                  <a:latin typeface="Arial Narrow" pitchFamily="34" charset="0"/>
                </a:rPr>
                <a:t>Quality Product</a:t>
              </a:r>
            </a:p>
          </p:txBody>
        </p:sp>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lIns="90488" tIns="44450" rIns="90488" bIns="44450" anchor="b"/>
          <a:lstStyle/>
          <a:p>
            <a:r>
              <a:rPr lang="en-US" smtClean="0"/>
              <a:t>First principles (con’t)</a:t>
            </a:r>
          </a:p>
        </p:txBody>
      </p:sp>
      <p:sp>
        <p:nvSpPr>
          <p:cNvPr id="7171" name="Rectangle 3"/>
          <p:cNvSpPr>
            <a:spLocks noGrp="1" noChangeArrowheads="1"/>
          </p:cNvSpPr>
          <p:nvPr>
            <p:ph type="body" idx="1"/>
          </p:nvPr>
        </p:nvSpPr>
        <p:spPr>
          <a:noFill/>
        </p:spPr>
        <p:txBody>
          <a:bodyPr lIns="90488" tIns="44450" rIns="90488" bIns="44450"/>
          <a:lstStyle/>
          <a:p>
            <a:pPr>
              <a:tabLst>
                <a:tab pos="1203325" algn="l"/>
              </a:tabLst>
            </a:pPr>
            <a:r>
              <a:rPr lang="en-US" sz="2600" smtClean="0"/>
              <a:t>V&amp;V ...</a:t>
            </a:r>
          </a:p>
          <a:p>
            <a:pPr lvl="1">
              <a:tabLst>
                <a:tab pos="1203325" algn="l"/>
              </a:tabLst>
            </a:pPr>
            <a:r>
              <a:rPr lang="en-US" sz="2400" smtClean="0"/>
              <a:t>... is a defense against error prone software 	development and maintenance process</a:t>
            </a:r>
          </a:p>
          <a:p>
            <a:pPr lvl="1">
              <a:tabLst>
                <a:tab pos="1203325" algn="l"/>
              </a:tabLst>
            </a:pPr>
            <a:r>
              <a:rPr lang="en-US" sz="2400" smtClean="0"/>
              <a:t>... is a form of testing</a:t>
            </a:r>
          </a:p>
          <a:p>
            <a:pPr lvl="1">
              <a:tabLst>
                <a:tab pos="1203325" algn="l"/>
              </a:tabLst>
            </a:pPr>
            <a:r>
              <a:rPr lang="en-US" sz="2400" smtClean="0"/>
              <a:t>... is a way of tracking a project</a:t>
            </a:r>
          </a:p>
          <a:p>
            <a:pPr lvl="1">
              <a:tabLst>
                <a:tab pos="1203325" algn="l"/>
              </a:tabLst>
            </a:pPr>
            <a:r>
              <a:rPr lang="en-US" sz="2400" smtClean="0"/>
              <a:t>... is a vehicle for educating users/sellers/buyers 	on product</a:t>
            </a:r>
          </a:p>
          <a:p>
            <a:pPr lvl="1">
              <a:tabLst>
                <a:tab pos="1203325" algn="l"/>
              </a:tabLst>
            </a:pPr>
            <a:r>
              <a:rPr lang="en-US" sz="2400" smtClean="0"/>
              <a:t>... attempts to overcome limitations on code 	testing</a:t>
            </a:r>
          </a:p>
          <a:p>
            <a:pPr lvl="1">
              <a:tabLst>
                <a:tab pos="1203325" algn="l"/>
              </a:tabLst>
            </a:pPr>
            <a:r>
              <a:rPr lang="en-US" sz="2400" smtClean="0"/>
              <a:t>... impacts maintenance</a:t>
            </a:r>
          </a:p>
          <a:p>
            <a:pPr lvl="1">
              <a:tabLst>
                <a:tab pos="1203325" algn="l"/>
              </a:tabLst>
            </a:pPr>
            <a:r>
              <a:rPr lang="en-US" sz="2400" smtClean="0"/>
              <a:t>... impacts morale</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lstStyle/>
          <a:p>
            <a:r>
              <a:rPr lang="en-US" smtClean="0"/>
              <a:t>First principles</a:t>
            </a:r>
          </a:p>
        </p:txBody>
      </p:sp>
      <p:sp>
        <p:nvSpPr>
          <p:cNvPr id="8195" name="Rectangle 5"/>
          <p:cNvSpPr>
            <a:spLocks noGrp="1" noChangeArrowheads="1"/>
          </p:cNvSpPr>
          <p:nvPr>
            <p:ph type="body" idx="1"/>
          </p:nvPr>
        </p:nvSpPr>
        <p:spPr/>
        <p:txBody>
          <a:bodyPr/>
          <a:lstStyle/>
          <a:p>
            <a:pPr>
              <a:lnSpc>
                <a:spcPct val="80000"/>
              </a:lnSpc>
            </a:pPr>
            <a:r>
              <a:rPr lang="en-US" sz="2600" smtClean="0"/>
              <a:t>V&amp;V benefits</a:t>
            </a:r>
          </a:p>
          <a:p>
            <a:pPr lvl="1">
              <a:lnSpc>
                <a:spcPct val="80000"/>
              </a:lnSpc>
            </a:pPr>
            <a:r>
              <a:rPr lang="en-US" sz="2400" smtClean="0"/>
              <a:t>Reduction in errors in the first production runs of maintenance changes (85% -&gt; 20%) [Freedman]</a:t>
            </a:r>
          </a:p>
          <a:p>
            <a:pPr lvl="1">
              <a:lnSpc>
                <a:spcPct val="80000"/>
              </a:lnSpc>
            </a:pPr>
            <a:r>
              <a:rPr lang="en-US" sz="2400" smtClean="0"/>
              <a:t>Reduction in errors in the first production run of a one-line maintenance change (55% -&gt; 2%) [Freedman]</a:t>
            </a:r>
          </a:p>
          <a:p>
            <a:pPr lvl="1">
              <a:lnSpc>
                <a:spcPct val="80000"/>
              </a:lnSpc>
            </a:pPr>
            <a:r>
              <a:rPr lang="en-US" sz="2400" smtClean="0"/>
              <a:t>77% reduction in production crashes during first six months of operation of a system [Freedman]</a:t>
            </a:r>
          </a:p>
          <a:p>
            <a:pPr lvl="1">
              <a:lnSpc>
                <a:spcPct val="80000"/>
              </a:lnSpc>
            </a:pPr>
            <a:r>
              <a:rPr lang="en-US" sz="2400" smtClean="0"/>
              <a:t>88% reduction in field trouble reports  [Freedman]</a:t>
            </a:r>
          </a:p>
          <a:p>
            <a:pPr lvl="1">
              <a:lnSpc>
                <a:spcPct val="80000"/>
              </a:lnSpc>
            </a:pPr>
            <a:r>
              <a:rPr lang="en-US" sz="2400" smtClean="0"/>
              <a:t>Reduction of errors in COBOL code (5.5 E/KLOC -&gt; 1.0 E/KLOC) [Freedman]</a:t>
            </a:r>
          </a:p>
          <a:p>
            <a:pPr lvl="1">
              <a:lnSpc>
                <a:spcPct val="80000"/>
              </a:lnSpc>
            </a:pPr>
            <a:r>
              <a:rPr lang="en-US" sz="2400" smtClean="0"/>
              <a:t>Increased productivity through early detection and removal of errors.  [Boehm]</a:t>
            </a:r>
          </a:p>
          <a:p>
            <a:pPr lvl="1">
              <a:lnSpc>
                <a:spcPct val="80000"/>
              </a:lnSpc>
            </a:pPr>
            <a:r>
              <a:rPr lang="en-US" sz="2400" smtClean="0"/>
              <a:t>Removal of  30% to 70% of logic and design errors  [Myers]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lstStyle/>
          <a:p>
            <a:r>
              <a:rPr lang="en-US" smtClean="0"/>
              <a:t>First principles</a:t>
            </a:r>
          </a:p>
        </p:txBody>
      </p:sp>
      <p:sp>
        <p:nvSpPr>
          <p:cNvPr id="9219" name="Rectangle 5"/>
          <p:cNvSpPr>
            <a:spLocks noGrp="1" noChangeArrowheads="1"/>
          </p:cNvSpPr>
          <p:nvPr>
            <p:ph type="body" idx="1"/>
          </p:nvPr>
        </p:nvSpPr>
        <p:spPr/>
        <p:txBody>
          <a:bodyPr/>
          <a:lstStyle/>
          <a:p>
            <a:pPr>
              <a:lnSpc>
                <a:spcPct val="90000"/>
              </a:lnSpc>
            </a:pPr>
            <a:r>
              <a:rPr lang="en-US" smtClean="0"/>
              <a:t>Products typically addressed by V&amp;V</a:t>
            </a:r>
          </a:p>
          <a:p>
            <a:pPr lvl="1">
              <a:lnSpc>
                <a:spcPct val="90000"/>
              </a:lnSpc>
            </a:pPr>
            <a:r>
              <a:rPr lang="en-US" smtClean="0"/>
              <a:t>requirements</a:t>
            </a:r>
          </a:p>
          <a:p>
            <a:pPr lvl="1">
              <a:lnSpc>
                <a:spcPct val="90000"/>
              </a:lnSpc>
            </a:pPr>
            <a:r>
              <a:rPr lang="en-US" smtClean="0"/>
              <a:t>specifications</a:t>
            </a:r>
          </a:p>
          <a:p>
            <a:pPr lvl="1">
              <a:lnSpc>
                <a:spcPct val="90000"/>
              </a:lnSpc>
            </a:pPr>
            <a:r>
              <a:rPr lang="en-US" smtClean="0"/>
              <a:t>designs</a:t>
            </a:r>
          </a:p>
          <a:p>
            <a:pPr lvl="1">
              <a:lnSpc>
                <a:spcPct val="90000"/>
              </a:lnSpc>
            </a:pPr>
            <a:r>
              <a:rPr lang="en-US" smtClean="0"/>
              <a:t>implementation</a:t>
            </a:r>
          </a:p>
          <a:p>
            <a:pPr lvl="1">
              <a:lnSpc>
                <a:spcPct val="90000"/>
              </a:lnSpc>
            </a:pPr>
            <a:r>
              <a:rPr lang="en-US" smtClean="0"/>
              <a:t>changes</a:t>
            </a:r>
          </a:p>
          <a:p>
            <a:pPr>
              <a:lnSpc>
                <a:spcPct val="90000"/>
              </a:lnSpc>
            </a:pPr>
            <a:r>
              <a:rPr lang="en-US" smtClean="0"/>
              <a:t>V&amp;V Objectives</a:t>
            </a:r>
          </a:p>
          <a:p>
            <a:pPr lvl="1">
              <a:lnSpc>
                <a:spcPct val="90000"/>
              </a:lnSpc>
            </a:pPr>
            <a:r>
              <a:rPr lang="en-US" smtClean="0"/>
              <a:t>correctness</a:t>
            </a:r>
          </a:p>
          <a:p>
            <a:pPr lvl="1">
              <a:lnSpc>
                <a:spcPct val="90000"/>
              </a:lnSpc>
            </a:pPr>
            <a:r>
              <a:rPr lang="en-US" smtClean="0"/>
              <a:t>consistency</a:t>
            </a:r>
          </a:p>
          <a:p>
            <a:pPr lvl="1">
              <a:lnSpc>
                <a:spcPct val="90000"/>
              </a:lnSpc>
            </a:pPr>
            <a:r>
              <a:rPr lang="en-US" smtClean="0"/>
              <a:t>necessity</a:t>
            </a:r>
          </a:p>
          <a:p>
            <a:pPr lvl="1">
              <a:lnSpc>
                <a:spcPct val="90000"/>
              </a:lnSpc>
            </a:pPr>
            <a:r>
              <a:rPr lang="en-US" smtClean="0"/>
              <a:t>sufficiency</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lIns="90488" tIns="44450" rIns="90488" bIns="44450" anchor="b"/>
          <a:lstStyle/>
          <a:p>
            <a:r>
              <a:rPr lang="en-US" smtClean="0"/>
              <a:t>Organization perspective</a:t>
            </a:r>
          </a:p>
        </p:txBody>
      </p:sp>
      <p:sp>
        <p:nvSpPr>
          <p:cNvPr id="10243" name="Rectangle 3"/>
          <p:cNvSpPr>
            <a:spLocks noGrp="1" noChangeArrowheads="1"/>
          </p:cNvSpPr>
          <p:nvPr>
            <p:ph type="body" idx="1"/>
          </p:nvPr>
        </p:nvSpPr>
        <p:spPr>
          <a:noFill/>
        </p:spPr>
        <p:txBody>
          <a:bodyPr lIns="90488" tIns="44450" rIns="90488" bIns="44450"/>
          <a:lstStyle/>
          <a:p>
            <a:r>
              <a:rPr lang="en-US" smtClean="0"/>
              <a:t>V&amp;V goals</a:t>
            </a:r>
          </a:p>
          <a:p>
            <a:pPr lvl="1"/>
            <a:r>
              <a:rPr lang="en-US" smtClean="0"/>
              <a:t>V&amp;V activities are planned</a:t>
            </a:r>
          </a:p>
          <a:p>
            <a:pPr lvl="1"/>
            <a:r>
              <a:rPr lang="en-US" smtClean="0"/>
              <a:t>adherence to V&amp;V process is verified</a:t>
            </a:r>
          </a:p>
          <a:p>
            <a:pPr lvl="1"/>
            <a:r>
              <a:rPr lang="en-US" smtClean="0"/>
              <a:t>role and results of V&amp;V function communicated to all</a:t>
            </a:r>
          </a:p>
          <a:p>
            <a:pPr lvl="1"/>
            <a:r>
              <a:rPr lang="en-US" smtClean="0"/>
              <a:t>non-compliance detected, action taken</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02_Exception_Handling_In_Java">
  <a:themeElements>
    <a:clrScheme name="02_Exception_Handling_In_Jav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02_Exception_Handling_In_Jav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sm" len="sm"/>
          <a:tailEnd type="none" w="lg" len="lg"/>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sm" len="sm"/>
          <a:tailEnd type="none" w="lg" len="lg"/>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02_Exception_Handling_In_Jav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02_Exception_Handling_In_Jav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02_Exception_Handling_In_Jav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02_Exception_Handling_In_Jav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02_Exception_Handling_In_Jav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02_Exception_Handling_In_Jav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02_Exception_Handling_In_Jav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C:\hendrix\comp2210\notes\02_Exception_Handling_In_Java.ppt</Template>
  <TotalTime>5264</TotalTime>
  <Words>3516</Words>
  <Application>Microsoft Office PowerPoint</Application>
  <PresentationFormat>On-screen Show (4:3)</PresentationFormat>
  <Paragraphs>647</Paragraphs>
  <Slides>44</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Times New Roman</vt:lpstr>
      <vt:lpstr>Arial Narrow</vt:lpstr>
      <vt:lpstr>Arial Black</vt:lpstr>
      <vt:lpstr>Verdana</vt:lpstr>
      <vt:lpstr>02_Exception_Handling_In_Java</vt:lpstr>
      <vt:lpstr>PowerPoint Presentation</vt:lpstr>
      <vt:lpstr>You are here</vt:lpstr>
      <vt:lpstr>You are here (con’t)</vt:lpstr>
      <vt:lpstr>COMP 6710 emphasis</vt:lpstr>
      <vt:lpstr>First principles</vt:lpstr>
      <vt:lpstr>First principles (con’t)</vt:lpstr>
      <vt:lpstr>First principles</vt:lpstr>
      <vt:lpstr>First principles</vt:lpstr>
      <vt:lpstr>Organization perspective</vt:lpstr>
      <vt:lpstr>Organization perspective (con’t)</vt:lpstr>
      <vt:lpstr>Concept phase V&amp;V</vt:lpstr>
      <vt:lpstr>Requirements phase V&amp;V</vt:lpstr>
      <vt:lpstr>Design phase V&amp;V</vt:lpstr>
      <vt:lpstr>Implementation phase V&amp;V</vt:lpstr>
      <vt:lpstr>Test phase V&amp;V</vt:lpstr>
      <vt:lpstr>Installation/Checkout V&amp;V</vt:lpstr>
      <vt:lpstr>Op &amp; Maint phase V&amp;V</vt:lpstr>
      <vt:lpstr>Management of V&amp;V activities</vt:lpstr>
      <vt:lpstr>V&amp;V Techniques</vt:lpstr>
      <vt:lpstr>V&amp;V Techniques (con’t)</vt:lpstr>
      <vt:lpstr>V&amp;V Techniques (con’t)</vt:lpstr>
      <vt:lpstr>V&amp;V Techniques (con’t)</vt:lpstr>
      <vt:lpstr>Formal review</vt:lpstr>
      <vt:lpstr>Formal review (con’t)</vt:lpstr>
      <vt:lpstr>Formal review (con’t)</vt:lpstr>
      <vt:lpstr>Formal review (con’t)</vt:lpstr>
      <vt:lpstr>Formal review (con’t)</vt:lpstr>
      <vt:lpstr>Formal review (con’t)</vt:lpstr>
      <vt:lpstr>Walkthrough</vt:lpstr>
      <vt:lpstr>Walkthrough (con’t)</vt:lpstr>
      <vt:lpstr>Walkthrough (con’t)</vt:lpstr>
      <vt:lpstr>Audits</vt:lpstr>
      <vt:lpstr>Inspection</vt:lpstr>
      <vt:lpstr>Inspection (con’t)</vt:lpstr>
      <vt:lpstr>Inspection (con’t)</vt:lpstr>
      <vt:lpstr>Inspection (con’t)</vt:lpstr>
      <vt:lpstr>Inspection (con’t)</vt:lpstr>
      <vt:lpstr>Inspection (con’t)</vt:lpstr>
      <vt:lpstr>Inspection (con’t)</vt:lpstr>
      <vt:lpstr>Inspection (con’t)</vt:lpstr>
      <vt:lpstr>Inspection (con’t)</vt:lpstr>
      <vt:lpstr>Comparison</vt:lpstr>
      <vt:lpstr>Assessing effectiveness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Engineering</dc:title>
  <dc:creator>DAU</dc:creator>
  <cp:lastModifiedBy>crossjh</cp:lastModifiedBy>
  <cp:revision>144</cp:revision>
  <cp:lastPrinted>1998-01-05T19:39:42Z</cp:lastPrinted>
  <dcterms:created xsi:type="dcterms:W3CDTF">1995-06-17T23:31:02Z</dcterms:created>
  <dcterms:modified xsi:type="dcterms:W3CDTF">2014-02-01T00:54:59Z</dcterms:modified>
</cp:coreProperties>
</file>