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0" r:id="rId3"/>
    <p:sldId id="320" r:id="rId4"/>
    <p:sldId id="324" r:id="rId5"/>
    <p:sldId id="309" r:id="rId6"/>
    <p:sldId id="257" r:id="rId7"/>
    <p:sldId id="314" r:id="rId8"/>
    <p:sldId id="258" r:id="rId9"/>
    <p:sldId id="321" r:id="rId10"/>
    <p:sldId id="323" r:id="rId11"/>
    <p:sldId id="260" r:id="rId12"/>
    <p:sldId id="335" r:id="rId13"/>
    <p:sldId id="342" r:id="rId14"/>
    <p:sldId id="343" r:id="rId15"/>
    <p:sldId id="344" r:id="rId16"/>
    <p:sldId id="345" r:id="rId17"/>
    <p:sldId id="346" r:id="rId18"/>
    <p:sldId id="322" r:id="rId19"/>
    <p:sldId id="325" r:id="rId20"/>
    <p:sldId id="319" r:id="rId21"/>
    <p:sldId id="311" r:id="rId22"/>
    <p:sldId id="316" r:id="rId23"/>
    <p:sldId id="317" r:id="rId24"/>
    <p:sldId id="315" r:id="rId25"/>
    <p:sldId id="312" r:id="rId26"/>
    <p:sldId id="313" r:id="rId27"/>
    <p:sldId id="326" r:id="rId28"/>
    <p:sldId id="318" r:id="rId29"/>
    <p:sldId id="259" r:id="rId30"/>
    <p:sldId id="334" r:id="rId31"/>
  </p:sldIdLst>
  <p:sldSz cx="9144000" cy="6858000" type="screen4x3"/>
  <p:notesSz cx="7010400" cy="9296400"/>
  <p:embeddedFontLst>
    <p:embeddedFont>
      <p:font typeface="Arial Black" panose="020B0A04020102020204" pitchFamily="34" charset="0"/>
      <p:bold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92658" autoAdjust="0"/>
  </p:normalViewPr>
  <p:slideViewPr>
    <p:cSldViewPr>
      <p:cViewPr>
        <p:scale>
          <a:sx n="70" d="100"/>
          <a:sy n="70" d="100"/>
        </p:scale>
        <p:origin x="-173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936" y="1464"/>
      </p:cViewPr>
      <p:guideLst>
        <p:guide orient="horz" pos="2127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398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9" tIns="0" rIns="19109" bIns="0" numCol="1" anchor="t" anchorCtr="0" compatLnSpc="1">
            <a:prstTxWarp prst="textNoShape">
              <a:avLst/>
            </a:prstTxWarp>
          </a:bodyPr>
          <a:lstStyle>
            <a:lvl1pPr defTabSz="936344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-1588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9" tIns="0" rIns="19109" bIns="0" numCol="1" anchor="t" anchorCtr="0" compatLnSpc="1">
            <a:prstTxWarp prst="textNoShape">
              <a:avLst/>
            </a:prstTxWarp>
          </a:bodyPr>
          <a:lstStyle>
            <a:lvl1pPr algn="r" defTabSz="936344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4838"/>
            <a:ext cx="51435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2" tIns="46181" rIns="93952" bIns="461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9" tIns="0" rIns="19109" bIns="0" numCol="1" anchor="b" anchorCtr="0" compatLnSpc="1">
            <a:prstTxWarp prst="textNoShape">
              <a:avLst/>
            </a:prstTxWarp>
          </a:bodyPr>
          <a:lstStyle>
            <a:lvl1pPr defTabSz="936344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9" tIns="0" rIns="19109" bIns="0" numCol="1" anchor="b" anchorCtr="0" compatLnSpc="1">
            <a:prstTxWarp prst="textNoShape">
              <a:avLst/>
            </a:prstTxWarp>
          </a:bodyPr>
          <a:lstStyle>
            <a:lvl1pPr algn="r" defTabSz="936344">
              <a:defRPr sz="1000" i="1"/>
            </a:lvl1pPr>
          </a:lstStyle>
          <a:p>
            <a:pPr>
              <a:defRPr/>
            </a:pPr>
            <a:fld id="{DB639012-DF21-494D-93F9-22369A16D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r>
              <a:rPr lang="en-US" smtClean="0"/>
              <a:t>Phase 4 – Mindset is thinking of how to test from the beginning.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578FEC-8F0A-48FF-BE3D-97E39CC13532}" type="slidenum">
              <a:rPr lang="en-US" sz="1000" smtClean="0"/>
              <a:pPr/>
              <a:t>4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3A8345-AF5D-43EE-8443-F4094B88A82E}" type="slidenum">
              <a:rPr lang="en-US" sz="1000" smtClean="0"/>
              <a:pPr/>
              <a:t>7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KC story:  NASA has over 7,000 test cases for controller for shuttle rocket engine.  Takes 18 months to run all test cases.</a:t>
            </a:r>
          </a:p>
          <a:p>
            <a:endParaRPr lang="en-US" smtClean="0"/>
          </a:p>
          <a:p>
            <a:r>
              <a:rPr lang="en-US" smtClean="0"/>
              <a:t>Test cases are expensive and an important asset.</a:t>
            </a:r>
          </a:p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61C646-381B-4FBF-86CF-A37A5F44DA48}" type="slidenum">
              <a:rPr lang="en-US" sz="1000" smtClean="0"/>
              <a:pPr/>
              <a:t>8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CC935F-536B-4F2F-896D-2D4424167CD5}" type="slidenum">
              <a:rPr lang="en-US" sz="1000" smtClean="0"/>
              <a:pPr/>
              <a:t>11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Star the definition of “test case”.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1F10C2-639B-47F5-92C4-55E099E99B42}" type="slidenum">
              <a:rPr lang="en-US" sz="1000" smtClean="0"/>
              <a:pPr/>
              <a:t>17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Pareto principle: 80% of failures can be traced to 20% of the all faults.</a:t>
            </a:r>
          </a:p>
          <a:p>
            <a:r>
              <a:rPr lang="en-US" smtClean="0"/>
              <a:t>The “20%” are called the “vital few”.  We would like to remove these first.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8809FE-C273-4C3C-B66D-8DD9453C0C4B}" type="slidenum">
              <a:rPr lang="en-US" sz="1000" smtClean="0"/>
              <a:pPr/>
              <a:t>20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B3B7FA-152A-439C-99A2-02637CDDA6FA}" type="slidenum">
              <a:rPr lang="en-US" sz="1000" smtClean="0"/>
              <a:pPr/>
              <a:t>21</a:t>
            </a:fld>
            <a:endParaRPr 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6225B-BA39-451B-99E7-906D3669AD3C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3DE38-AF5F-4761-8AE2-765768F1E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AC306-209F-47FE-994B-2C92C5035136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3556F-2B79-4979-85B7-BA39880EC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08B7-DB8A-4B6F-89DC-944FF37C8C73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794BE-66D2-4BAB-89B2-F5997773E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C67B-C355-4F34-A0EC-C2468B1D7CEB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201CF-64D5-4996-9F68-F95F09C5C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CAA6D-98DC-4A05-ACC2-F1B1D40B089D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92D45-2A8E-4045-9DF5-3732B29EF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8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0B1D8-8062-494A-97D0-A66046F1DB80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2A9EB-960D-4D21-860E-48B61807B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69F43-7C5A-45A4-8D9B-FBB10CF60651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37CB2-FF45-4166-9289-AA0F7B172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6B011-A86D-4BC3-8496-0D0A3A9DD041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15FA0-8865-4726-A426-994D0635A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25AA-54BC-455B-AD98-4CA5B0C64450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F0607-B81D-45DB-9CEA-549E323B8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074DE-A3EC-40DA-B524-CF654EF5F3C7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01E9-F833-4171-A2AA-0837BC3C3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3E1DB-0466-475F-A2F1-10AAFAA6B6AB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E2FB-2458-48A4-80B4-C5C9EEF2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9C4F837-3320-40FC-A9C9-FA2EDF7F5D3D}" type="datetime5">
              <a:rPr lang="en-US"/>
              <a:pPr>
                <a:defRPr/>
              </a:pPr>
              <a:t>12-Feb-14</a:t>
            </a:fld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A00CEBE-A6F9-4219-AC80-CA4D9B59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COMP 6710 Course Notes	Slide 8-</a:t>
            </a:r>
            <a:fld id="{13F91E3E-5B87-4C4E-BCFE-22BEC340C2D2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7650" y="1987550"/>
            <a:ext cx="8712200" cy="1106488"/>
          </a:xfrm>
          <a:noFill/>
        </p:spPr>
        <p:txBody>
          <a:bodyPr lIns="92075" tIns="46038" rIns="92075" bIns="46038"/>
          <a:lstStyle/>
          <a:p>
            <a:r>
              <a:rPr lang="en-US" sz="2400" b="0" dirty="0" smtClean="0">
                <a:latin typeface="Arial Black" pitchFamily="34" charset="0"/>
              </a:rPr>
              <a:t>Course Notes Set 8:</a:t>
            </a:r>
            <a:r>
              <a:rPr lang="en-US" b="0" dirty="0" smtClean="0">
                <a:latin typeface="Arial Black" pitchFamily="34" charset="0"/>
              </a:rPr>
              <a:t/>
            </a:r>
            <a:br>
              <a:rPr lang="en-US" b="0" dirty="0" smtClean="0">
                <a:latin typeface="Arial Black" pitchFamily="34" charset="0"/>
              </a:rPr>
            </a:br>
            <a:r>
              <a:rPr lang="en-US" b="0" dirty="0" smtClean="0">
                <a:latin typeface="Arial Black" pitchFamily="34" charset="0"/>
              </a:rPr>
              <a:t>Software Testing Overview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Life Cycle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67200" y="6172200"/>
            <a:ext cx="4737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572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Requirements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Specification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15240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895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Coding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343400" y="52578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Testing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562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Fault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Classification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6553200" y="32004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Fault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Isolation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7620000" y="22098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Fault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Resolution</a:t>
            </a:r>
          </a:p>
        </p:txBody>
      </p:sp>
      <p:cxnSp>
        <p:nvCxnSpPr>
          <p:cNvPr id="11275" name="AutoShape 11"/>
          <p:cNvCxnSpPr>
            <a:cxnSpLocks noChangeShapeType="1"/>
            <a:stCxn id="11268" idx="3"/>
            <a:endCxn id="11269" idx="0"/>
          </p:cNvCxnSpPr>
          <p:nvPr/>
        </p:nvCxnSpPr>
        <p:spPr bwMode="auto">
          <a:xfrm>
            <a:off x="1538288" y="2438400"/>
            <a:ext cx="519112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2"/>
          <p:cNvCxnSpPr>
            <a:cxnSpLocks noChangeShapeType="1"/>
            <a:stCxn id="11269" idx="3"/>
            <a:endCxn id="11270" idx="0"/>
          </p:cNvCxnSpPr>
          <p:nvPr/>
        </p:nvCxnSpPr>
        <p:spPr bwMode="auto">
          <a:xfrm>
            <a:off x="2605088" y="3429000"/>
            <a:ext cx="8239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3"/>
          <p:cNvCxnSpPr>
            <a:cxnSpLocks noChangeShapeType="1"/>
            <a:stCxn id="11270" idx="3"/>
            <a:endCxn id="11271" idx="0"/>
          </p:cNvCxnSpPr>
          <p:nvPr/>
        </p:nvCxnSpPr>
        <p:spPr bwMode="auto">
          <a:xfrm>
            <a:off x="3976688" y="4495800"/>
            <a:ext cx="9001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71" idx="0"/>
            <a:endCxn id="11272" idx="1"/>
          </p:cNvCxnSpPr>
          <p:nvPr/>
        </p:nvCxnSpPr>
        <p:spPr bwMode="auto">
          <a:xfrm rot="-5400000">
            <a:off x="4838700" y="4533900"/>
            <a:ext cx="747713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2" idx="0"/>
            <a:endCxn id="11273" idx="1"/>
          </p:cNvCxnSpPr>
          <p:nvPr/>
        </p:nvCxnSpPr>
        <p:spPr bwMode="auto">
          <a:xfrm rot="-5400000">
            <a:off x="5981700" y="3619500"/>
            <a:ext cx="671513" cy="442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73" idx="0"/>
            <a:endCxn id="11274" idx="1"/>
          </p:cNvCxnSpPr>
          <p:nvPr/>
        </p:nvCxnSpPr>
        <p:spPr bwMode="auto">
          <a:xfrm rot="-5400000">
            <a:off x="7010400" y="2590800"/>
            <a:ext cx="671513" cy="519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23"/>
          <p:cNvCxnSpPr>
            <a:cxnSpLocks noChangeShapeType="1"/>
            <a:endCxn id="11268" idx="0"/>
          </p:cNvCxnSpPr>
          <p:nvPr/>
        </p:nvCxnSpPr>
        <p:spPr bwMode="auto">
          <a:xfrm rot="-5400000" flipH="1" flipV="1">
            <a:off x="1035844" y="1718469"/>
            <a:ext cx="355600" cy="446088"/>
          </a:xfrm>
          <a:prstGeom prst="curvedConnector3">
            <a:avLst>
              <a:gd name="adj1" fmla="val -67412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24"/>
          <p:cNvCxnSpPr>
            <a:cxnSpLocks noChangeShapeType="1"/>
          </p:cNvCxnSpPr>
          <p:nvPr/>
        </p:nvCxnSpPr>
        <p:spPr bwMode="auto">
          <a:xfrm rot="-5400000" flipH="1" flipV="1">
            <a:off x="2540000" y="2641600"/>
            <a:ext cx="290513" cy="646113"/>
          </a:xfrm>
          <a:prstGeom prst="curvedConnector3">
            <a:avLst>
              <a:gd name="adj1" fmla="val -7869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25"/>
          <p:cNvCxnSpPr>
            <a:cxnSpLocks noChangeShapeType="1"/>
          </p:cNvCxnSpPr>
          <p:nvPr/>
        </p:nvCxnSpPr>
        <p:spPr bwMode="auto">
          <a:xfrm rot="-5400000" flipH="1" flipV="1">
            <a:off x="3835400" y="3708400"/>
            <a:ext cx="290513" cy="646113"/>
          </a:xfrm>
          <a:prstGeom prst="curvedConnector3">
            <a:avLst>
              <a:gd name="adj1" fmla="val -7869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8"/>
          <p:cNvCxnSpPr>
            <a:cxnSpLocks noChangeShapeType="1"/>
            <a:stCxn id="11274" idx="0"/>
          </p:cNvCxnSpPr>
          <p:nvPr/>
        </p:nvCxnSpPr>
        <p:spPr bwMode="auto">
          <a:xfrm rot="5400000" flipH="1">
            <a:off x="7608093" y="1650207"/>
            <a:ext cx="519113" cy="571500"/>
          </a:xfrm>
          <a:prstGeom prst="curvedConnector3">
            <a:avLst>
              <a:gd name="adj1" fmla="val 127519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Text Box 29"/>
          <p:cNvSpPr txBox="1">
            <a:spLocks noChangeArrowheads="1"/>
          </p:cNvSpPr>
          <p:nvPr/>
        </p:nvSpPr>
        <p:spPr bwMode="auto">
          <a:xfrm>
            <a:off x="1295400" y="1752600"/>
            <a:ext cx="561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Verdana" pitchFamily="34" charset="0"/>
              </a:rPr>
              <a:t>error</a:t>
            </a:r>
          </a:p>
        </p:txBody>
      </p:sp>
      <p:sp>
        <p:nvSpPr>
          <p:cNvPr id="11286" name="Text Box 30"/>
          <p:cNvSpPr txBox="1">
            <a:spLocks noChangeArrowheads="1"/>
          </p:cNvSpPr>
          <p:nvPr/>
        </p:nvSpPr>
        <p:spPr bwMode="auto">
          <a:xfrm>
            <a:off x="2895600" y="2743200"/>
            <a:ext cx="561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Verdana" pitchFamily="34" charset="0"/>
              </a:rPr>
              <a:t>error</a:t>
            </a:r>
          </a:p>
        </p:txBody>
      </p:sp>
      <p:sp>
        <p:nvSpPr>
          <p:cNvPr id="11287" name="Text Box 31"/>
          <p:cNvSpPr txBox="1">
            <a:spLocks noChangeArrowheads="1"/>
          </p:cNvSpPr>
          <p:nvPr/>
        </p:nvSpPr>
        <p:spPr bwMode="auto">
          <a:xfrm>
            <a:off x="4114800" y="3810000"/>
            <a:ext cx="561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Verdana" pitchFamily="34" charset="0"/>
              </a:rPr>
              <a:t>error</a:t>
            </a:r>
          </a:p>
        </p:txBody>
      </p:sp>
      <p:sp>
        <p:nvSpPr>
          <p:cNvPr id="11288" name="Text Box 32"/>
          <p:cNvSpPr txBox="1">
            <a:spLocks noChangeArrowheads="1"/>
          </p:cNvSpPr>
          <p:nvPr/>
        </p:nvSpPr>
        <p:spPr bwMode="auto">
          <a:xfrm>
            <a:off x="1676400" y="2286000"/>
            <a:ext cx="528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Verdana" pitchFamily="34" charset="0"/>
              </a:rPr>
              <a:t>fault</a:t>
            </a:r>
          </a:p>
        </p:txBody>
      </p:sp>
      <p:sp>
        <p:nvSpPr>
          <p:cNvPr id="11289" name="Text Box 33"/>
          <p:cNvSpPr txBox="1">
            <a:spLocks noChangeArrowheads="1"/>
          </p:cNvSpPr>
          <p:nvPr/>
        </p:nvSpPr>
        <p:spPr bwMode="auto">
          <a:xfrm>
            <a:off x="2895600" y="3352800"/>
            <a:ext cx="528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Verdana" pitchFamily="34" charset="0"/>
              </a:rPr>
              <a:t>fault</a:t>
            </a:r>
          </a:p>
        </p:txBody>
      </p:sp>
      <p:sp>
        <p:nvSpPr>
          <p:cNvPr id="11290" name="Text Box 34"/>
          <p:cNvSpPr txBox="1">
            <a:spLocks noChangeArrowheads="1"/>
          </p:cNvSpPr>
          <p:nvPr/>
        </p:nvSpPr>
        <p:spPr bwMode="auto">
          <a:xfrm>
            <a:off x="4114800" y="4648200"/>
            <a:ext cx="528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Verdana" pitchFamily="34" charset="0"/>
              </a:rPr>
              <a:t>fault</a:t>
            </a:r>
          </a:p>
        </p:txBody>
      </p:sp>
      <p:sp>
        <p:nvSpPr>
          <p:cNvPr id="11291" name="Text Box 35"/>
          <p:cNvSpPr txBox="1">
            <a:spLocks noChangeArrowheads="1"/>
          </p:cNvSpPr>
          <p:nvPr/>
        </p:nvSpPr>
        <p:spPr bwMode="auto">
          <a:xfrm>
            <a:off x="4648200" y="4267200"/>
            <a:ext cx="785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Verdana" pitchFamily="34" charset="0"/>
              </a:rPr>
              <a:t>incident</a:t>
            </a:r>
          </a:p>
        </p:txBody>
      </p:sp>
      <p:sp>
        <p:nvSpPr>
          <p:cNvPr id="11292" name="Text Box 36"/>
          <p:cNvSpPr txBox="1">
            <a:spLocks noChangeArrowheads="1"/>
          </p:cNvSpPr>
          <p:nvPr/>
        </p:nvSpPr>
        <p:spPr bwMode="auto">
          <a:xfrm>
            <a:off x="7239000" y="1676400"/>
            <a:ext cx="369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Verdana" pitchFamily="34" charset="0"/>
              </a:rPr>
              <a:t>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Test Information Flow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36700" y="3644900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Testing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0" y="2971800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Evaluation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086600" y="2362200"/>
            <a:ext cx="838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Debug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943600" y="4343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Reliability Model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873750" y="4044950"/>
            <a:ext cx="10541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816350" y="2597150"/>
            <a:ext cx="10541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1454150" y="3282950"/>
            <a:ext cx="10541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6940550" y="1987550"/>
            <a:ext cx="10541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 flipV="1">
            <a:off x="838200" y="2819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914400" y="41910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2514600" y="320040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3733800" y="3657600"/>
            <a:ext cx="381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4953000" y="2667000"/>
            <a:ext cx="1981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800600" y="35052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04800" y="2286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Software Configuration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28600" y="4953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Test Configuration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Test Results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971800" y="4648200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Expected Results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105400" y="22860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Errors (defects/failures)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105400" y="3581400"/>
            <a:ext cx="160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Error Rate Data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7772400" y="2971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858000" y="495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467600" y="3429000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Corrections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6705600" y="5562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Predicted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Fault Classifications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It can be useful to classify faults in several ways.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Development phase in which the fault was introduced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Severity of their consequences (when a corresponding failure occurs)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Difficulty to solve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Risk of leaving unresolved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For example: Beizer’s severity classification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10 levels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Mild, moderate, annoying, disturbing, serious, very serious, extreme, intolerable, catastrophic, infectious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smtClean="0"/>
              <a:t>1044-2009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IEEE Standard Classification for Software Anomalies (IEEE </a:t>
            </a:r>
            <a:r>
              <a:rPr lang="en-US" sz="2800" dirty="0" err="1" smtClean="0"/>
              <a:t>Std</a:t>
            </a:r>
            <a:r>
              <a:rPr lang="en-US" sz="2800" dirty="0" smtClean="0"/>
              <a:t> </a:t>
            </a:r>
            <a:r>
              <a:rPr lang="en-US" sz="2800" dirty="0" smtClean="0"/>
              <a:t>1044-2009) </a:t>
            </a:r>
            <a:r>
              <a:rPr lang="en-US" sz="2800" dirty="0" smtClean="0"/>
              <a:t>provides a highly detailed </a:t>
            </a:r>
            <a:r>
              <a:rPr lang="en-US" sz="2800" dirty="0" smtClean="0"/>
              <a:t>classification.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provides for the core set of attributes for classification of failures and defects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Provides valuable info across projects, organizations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Better communication among developers, managers, etc.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establish </a:t>
            </a:r>
            <a:r>
              <a:rPr lang="en-US" sz="2400" dirty="0"/>
              <a:t>a common set </a:t>
            </a:r>
            <a:r>
              <a:rPr lang="en-US" sz="2400" dirty="0"/>
              <a:t>of attributes </a:t>
            </a:r>
            <a:r>
              <a:rPr lang="en-US" sz="2400" dirty="0"/>
              <a:t>that support industry techniques for analyzing software defect and failure </a:t>
            </a:r>
            <a:r>
              <a:rPr lang="en-US" sz="2400" dirty="0" smtClean="0"/>
              <a:t>data (tools)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789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Std</a:t>
            </a:r>
            <a:r>
              <a:rPr lang="en-US" dirty="0"/>
              <a:t> 1044-2009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5218320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60912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,Bold"/>
              </a:rPr>
              <a:t>Figure 1 —Relationships modeled as an entity relationship diagram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8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Std</a:t>
            </a:r>
            <a:r>
              <a:rPr lang="en-US" dirty="0"/>
              <a:t> 1044-2009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0912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,Bold"/>
              </a:rPr>
              <a:t>Figure 2 —Relationships modeled as a UML class diagram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36" y="1595437"/>
            <a:ext cx="419072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0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Std</a:t>
            </a:r>
            <a:r>
              <a:rPr lang="en-US" dirty="0"/>
              <a:t> 1044-2009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5" y="1752600"/>
            <a:ext cx="8818055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81600"/>
            <a:ext cx="597758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4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smtClean="0"/>
              <a:t>1044-2009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details and examples, </a:t>
            </a:r>
            <a:r>
              <a:rPr lang="en-US" sz="2800" dirty="0" smtClean="0"/>
              <a:t>see PDF file in </a:t>
            </a:r>
            <a:r>
              <a:rPr lang="en-US" sz="2800" dirty="0" err="1" smtClean="0"/>
              <a:t>Course_Notes</a:t>
            </a:r>
            <a:r>
              <a:rPr lang="en-US" sz="2800" dirty="0" smtClean="0"/>
              <a:t> folder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</a:t>
            </a:r>
            <a:r>
              <a:rPr lang="en-US" sz="2400" b="1" dirty="0" smtClean="0"/>
              <a:t>08p_IEEE </a:t>
            </a:r>
            <a:r>
              <a:rPr lang="en-US" sz="2400" b="1" dirty="0" err="1"/>
              <a:t>Std</a:t>
            </a:r>
            <a:r>
              <a:rPr lang="en-US" sz="2400" b="1" dirty="0"/>
              <a:t> </a:t>
            </a:r>
            <a:r>
              <a:rPr lang="en-US" sz="2400" b="1" dirty="0" smtClean="0"/>
              <a:t>1044-2009.pdf </a:t>
            </a:r>
            <a:endParaRPr lang="en-US" sz="2400" b="1" dirty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77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Test cases are valuable – just as valuable as the source code.</a:t>
            </a:r>
          </a:p>
          <a:p>
            <a:r>
              <a:rPr lang="en-US" sz="2800" dirty="0" smtClean="0"/>
              <a:t>Test cases need to be developed, reviewed, used, managed, and saved.</a:t>
            </a:r>
          </a:p>
          <a:p>
            <a:r>
              <a:rPr lang="en-US" sz="2800" dirty="0" smtClean="0"/>
              <a:t>Information to include: Test case ID, purpose, pre-conditions, inputs, expected outputs, post-conditions, and execution history (date, result, version, run by)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Cases, Specs, and Programmed Behaviors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411843" y="2362200"/>
            <a:ext cx="28956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935843" y="2362200"/>
            <a:ext cx="28956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250043" y="3429000"/>
            <a:ext cx="28956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622925" y="2470150"/>
            <a:ext cx="3368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Verdana" pitchFamily="34" charset="0"/>
              </a:rPr>
              <a:t>S</a:t>
            </a:r>
            <a:r>
              <a:rPr lang="en-US" sz="1800">
                <a:latin typeface="Verdana" pitchFamily="34" charset="0"/>
              </a:rPr>
              <a:t> = Specified behaviors</a:t>
            </a:r>
          </a:p>
          <a:p>
            <a:r>
              <a:rPr lang="en-US" sz="1800" b="1">
                <a:latin typeface="Verdana" pitchFamily="34" charset="0"/>
              </a:rPr>
              <a:t>P</a:t>
            </a:r>
            <a:r>
              <a:rPr lang="en-US" sz="1800">
                <a:latin typeface="Verdana" pitchFamily="34" charset="0"/>
              </a:rPr>
              <a:t> = Programmed behaviors</a:t>
            </a:r>
          </a:p>
          <a:p>
            <a:r>
              <a:rPr lang="en-US" sz="1800" b="1">
                <a:latin typeface="Verdana" pitchFamily="34" charset="0"/>
              </a:rPr>
              <a:t>T</a:t>
            </a:r>
            <a:r>
              <a:rPr lang="en-US" sz="1800">
                <a:latin typeface="Verdana" pitchFamily="34" charset="0"/>
              </a:rPr>
              <a:t> = Tested behavior</a:t>
            </a:r>
          </a:p>
          <a:p>
            <a:r>
              <a:rPr lang="en-US" sz="1800" b="1">
                <a:latin typeface="Verdana" pitchFamily="34" charset="0"/>
              </a:rPr>
              <a:t>U</a:t>
            </a:r>
            <a:r>
              <a:rPr lang="en-US" sz="1800">
                <a:latin typeface="Verdana" pitchFamily="34" charset="0"/>
              </a:rPr>
              <a:t> = All possible behaviors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02443" y="2438400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Verdana" pitchFamily="34" charset="0"/>
              </a:rPr>
              <a:t>S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536043" y="2438400"/>
            <a:ext cx="40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Verdana" pitchFamily="34" charset="0"/>
              </a:rPr>
              <a:t>P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35643" y="2133600"/>
            <a:ext cx="4724400" cy="403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545443" y="55626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Verdana" pitchFamily="34" charset="0"/>
              </a:rPr>
              <a:t>T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35643" y="21336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latin typeface="Verdana" pitchFamily="34" charset="0"/>
              </a:rPr>
              <a:t>U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469243" y="381000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solidFill>
                  <a:schemeClr val="accent2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469243" y="281940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383643" y="426720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478643" y="426720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869043" y="327660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145643" y="335280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6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545443" y="502920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715000" y="4267200"/>
            <a:ext cx="24336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Verdana" pitchFamily="34" charset="0"/>
              </a:rPr>
              <a:t>We want to make</a:t>
            </a:r>
            <a:br>
              <a:rPr lang="en-US" sz="1800" b="1">
                <a:latin typeface="Verdana" pitchFamily="34" charset="0"/>
              </a:rPr>
            </a:br>
            <a:r>
              <a:rPr lang="en-US" sz="1800" b="1">
                <a:latin typeface="Verdana" pitchFamily="34" charset="0"/>
              </a:rPr>
              <a:t>region 1 as large</a:t>
            </a:r>
            <a:br>
              <a:rPr lang="en-US" sz="1800" b="1">
                <a:latin typeface="Verdana" pitchFamily="34" charset="0"/>
              </a:rPr>
            </a:br>
            <a:r>
              <a:rPr lang="en-US" sz="1800" b="1">
                <a:latin typeface="Verdana" pitchFamily="34" charset="0"/>
              </a:rPr>
              <a:t>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Test?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Bad dog! No biscuit! You must test, test, test!</a:t>
            </a:r>
          </a:p>
          <a:p>
            <a:endParaRPr lang="en-US" dirty="0" smtClean="0"/>
          </a:p>
          <a:p>
            <a:r>
              <a:rPr lang="en-US" dirty="0" err="1" smtClean="0"/>
              <a:t>Beizer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Parnas</a:t>
            </a:r>
            <a:r>
              <a:rPr lang="en-US" dirty="0" smtClean="0"/>
              <a:t> have insightful comments on the inevitability of errors and the necessity of constructive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4913" y="396875"/>
            <a:ext cx="44958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Test Case Design</a:t>
            </a:r>
          </a:p>
        </p:txBody>
      </p:sp>
      <p:sp>
        <p:nvSpPr>
          <p:cNvPr id="22531" name="Freeform 3"/>
          <p:cNvSpPr>
            <a:spLocks/>
          </p:cNvSpPr>
          <p:nvPr/>
        </p:nvSpPr>
        <p:spPr bwMode="auto">
          <a:xfrm>
            <a:off x="5003800" y="1914525"/>
            <a:ext cx="1347788" cy="1258888"/>
          </a:xfrm>
          <a:custGeom>
            <a:avLst/>
            <a:gdLst>
              <a:gd name="T0" fmla="*/ 0 w 849"/>
              <a:gd name="T1" fmla="*/ 1862125503 h 705"/>
              <a:gd name="T2" fmla="*/ 322580126 w 849"/>
              <a:gd name="T3" fmla="*/ 2040684419 h 705"/>
              <a:gd name="T4" fmla="*/ 705644007 w 849"/>
              <a:gd name="T5" fmla="*/ 1836615620 h 705"/>
              <a:gd name="T6" fmla="*/ 1471771770 w 849"/>
              <a:gd name="T7" fmla="*/ 2147483647 h 705"/>
              <a:gd name="T8" fmla="*/ 1713707187 w 849"/>
              <a:gd name="T9" fmla="*/ 1683565248 h 705"/>
              <a:gd name="T10" fmla="*/ 2056448465 w 849"/>
              <a:gd name="T11" fmla="*/ 1556021189 h 705"/>
              <a:gd name="T12" fmla="*/ 2056448465 w 849"/>
              <a:gd name="T13" fmla="*/ 1351952836 h 705"/>
              <a:gd name="T14" fmla="*/ 2137093472 w 849"/>
              <a:gd name="T15" fmla="*/ 1071360190 h 705"/>
              <a:gd name="T16" fmla="*/ 2016125962 w 849"/>
              <a:gd name="T17" fmla="*/ 816273634 h 705"/>
              <a:gd name="T18" fmla="*/ 1713707187 w 849"/>
              <a:gd name="T19" fmla="*/ 561189086 h 705"/>
              <a:gd name="T20" fmla="*/ 1794352193 w 849"/>
              <a:gd name="T21" fmla="*/ 306102641 h 705"/>
              <a:gd name="T22" fmla="*/ 1491933021 w 849"/>
              <a:gd name="T23" fmla="*/ 153052213 h 705"/>
              <a:gd name="T24" fmla="*/ 1149191743 w 849"/>
              <a:gd name="T25" fmla="*/ 229576506 h 705"/>
              <a:gd name="T26" fmla="*/ 806450266 w 849"/>
              <a:gd name="T27" fmla="*/ 0 h 705"/>
              <a:gd name="T28" fmla="*/ 524192742 w 849"/>
              <a:gd name="T29" fmla="*/ 331610738 h 705"/>
              <a:gd name="T30" fmla="*/ 483870239 w 849"/>
              <a:gd name="T31" fmla="*/ 663223262 h 705"/>
              <a:gd name="T32" fmla="*/ 241935119 w 849"/>
              <a:gd name="T33" fmla="*/ 663223262 h 705"/>
              <a:gd name="T34" fmla="*/ 60483780 w 849"/>
              <a:gd name="T35" fmla="*/ 1045850307 h 705"/>
              <a:gd name="T36" fmla="*/ 60483780 w 849"/>
              <a:gd name="T37" fmla="*/ 1428478915 h 705"/>
              <a:gd name="T38" fmla="*/ 20161258 w 849"/>
              <a:gd name="T39" fmla="*/ 1862125503 h 705"/>
              <a:gd name="T40" fmla="*/ 0 w 849"/>
              <a:gd name="T41" fmla="*/ 1862125503 h 7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49"/>
              <a:gd name="T64" fmla="*/ 0 h 705"/>
              <a:gd name="T65" fmla="*/ 849 w 849"/>
              <a:gd name="T66" fmla="*/ 705 h 7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  <a:lnTo>
                  <a:pt x="0" y="584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5003800" y="1914525"/>
            <a:ext cx="1347788" cy="1258888"/>
          </a:xfrm>
          <a:custGeom>
            <a:avLst/>
            <a:gdLst>
              <a:gd name="T0" fmla="*/ 0 w 849"/>
              <a:gd name="T1" fmla="*/ 1862125503 h 705"/>
              <a:gd name="T2" fmla="*/ 322580126 w 849"/>
              <a:gd name="T3" fmla="*/ 2040684419 h 705"/>
              <a:gd name="T4" fmla="*/ 705644007 w 849"/>
              <a:gd name="T5" fmla="*/ 1836615620 h 705"/>
              <a:gd name="T6" fmla="*/ 1471771770 w 849"/>
              <a:gd name="T7" fmla="*/ 2147483647 h 705"/>
              <a:gd name="T8" fmla="*/ 1713707187 w 849"/>
              <a:gd name="T9" fmla="*/ 1683565248 h 705"/>
              <a:gd name="T10" fmla="*/ 2056448465 w 849"/>
              <a:gd name="T11" fmla="*/ 1556021189 h 705"/>
              <a:gd name="T12" fmla="*/ 2056448465 w 849"/>
              <a:gd name="T13" fmla="*/ 1351952836 h 705"/>
              <a:gd name="T14" fmla="*/ 2137093472 w 849"/>
              <a:gd name="T15" fmla="*/ 1071360190 h 705"/>
              <a:gd name="T16" fmla="*/ 2016125962 w 849"/>
              <a:gd name="T17" fmla="*/ 816273634 h 705"/>
              <a:gd name="T18" fmla="*/ 1713707187 w 849"/>
              <a:gd name="T19" fmla="*/ 561189086 h 705"/>
              <a:gd name="T20" fmla="*/ 1794352193 w 849"/>
              <a:gd name="T21" fmla="*/ 306102641 h 705"/>
              <a:gd name="T22" fmla="*/ 1491933021 w 849"/>
              <a:gd name="T23" fmla="*/ 153052213 h 705"/>
              <a:gd name="T24" fmla="*/ 1149191743 w 849"/>
              <a:gd name="T25" fmla="*/ 229576506 h 705"/>
              <a:gd name="T26" fmla="*/ 806450266 w 849"/>
              <a:gd name="T27" fmla="*/ 0 h 705"/>
              <a:gd name="T28" fmla="*/ 524192742 w 849"/>
              <a:gd name="T29" fmla="*/ 331610738 h 705"/>
              <a:gd name="T30" fmla="*/ 483870239 w 849"/>
              <a:gd name="T31" fmla="*/ 663223262 h 705"/>
              <a:gd name="T32" fmla="*/ 241935119 w 849"/>
              <a:gd name="T33" fmla="*/ 663223262 h 705"/>
              <a:gd name="T34" fmla="*/ 60483780 w 849"/>
              <a:gd name="T35" fmla="*/ 1045850307 h 705"/>
              <a:gd name="T36" fmla="*/ 60483780 w 849"/>
              <a:gd name="T37" fmla="*/ 1428478915 h 705"/>
              <a:gd name="T38" fmla="*/ 20161258 w 849"/>
              <a:gd name="T39" fmla="*/ 1862125503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49"/>
              <a:gd name="T61" fmla="*/ 0 h 705"/>
              <a:gd name="T62" fmla="*/ 849 w 849"/>
              <a:gd name="T63" fmla="*/ 705 h 70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4660900" y="1028700"/>
            <a:ext cx="852488" cy="2201863"/>
          </a:xfrm>
          <a:custGeom>
            <a:avLst/>
            <a:gdLst>
              <a:gd name="T0" fmla="*/ 1350804325 w 537"/>
              <a:gd name="T1" fmla="*/ 0 h 1233"/>
              <a:gd name="T2" fmla="*/ 1350804325 w 537"/>
              <a:gd name="T3" fmla="*/ 2147483647 h 1233"/>
              <a:gd name="T4" fmla="*/ 0 w 537"/>
              <a:gd name="T5" fmla="*/ 2147483647 h 1233"/>
              <a:gd name="T6" fmla="*/ 0 60000 65536"/>
              <a:gd name="T7" fmla="*/ 0 60000 65536"/>
              <a:gd name="T8" fmla="*/ 0 60000 65536"/>
              <a:gd name="T9" fmla="*/ 0 w 537"/>
              <a:gd name="T10" fmla="*/ 0 h 1233"/>
              <a:gd name="T11" fmla="*/ 537 w 537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7" h="1233">
                <a:moveTo>
                  <a:pt x="536" y="0"/>
                </a:moveTo>
                <a:lnTo>
                  <a:pt x="536" y="840"/>
                </a:lnTo>
                <a:lnTo>
                  <a:pt x="0" y="12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511800" y="2543175"/>
            <a:ext cx="124460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 descr="50%"/>
          <p:cNvSpPr>
            <a:spLocks noChangeArrowheads="1"/>
          </p:cNvSpPr>
          <p:nvPr/>
        </p:nvSpPr>
        <p:spPr bwMode="auto">
          <a:xfrm>
            <a:off x="5943600" y="2971800"/>
            <a:ext cx="495300" cy="114300"/>
          </a:xfrm>
          <a:prstGeom prst="ellipse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930900" y="2957513"/>
            <a:ext cx="520700" cy="14287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5943600" y="3128963"/>
            <a:ext cx="103188" cy="230187"/>
          </a:xfrm>
          <a:custGeom>
            <a:avLst/>
            <a:gdLst>
              <a:gd name="T0" fmla="*/ 161290755 w 65"/>
              <a:gd name="T1" fmla="*/ 0 h 129"/>
              <a:gd name="T2" fmla="*/ 0 w 65"/>
              <a:gd name="T3" fmla="*/ 152835229 h 129"/>
              <a:gd name="T4" fmla="*/ 100806716 w 65"/>
              <a:gd name="T5" fmla="*/ 407561170 h 129"/>
              <a:gd name="T6" fmla="*/ 100806716 w 65"/>
              <a:gd name="T7" fmla="*/ 356614922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129"/>
              <a:gd name="T14" fmla="*/ 65 w 65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10"/>
          <p:cNvSpPr>
            <a:spLocks/>
          </p:cNvSpPr>
          <p:nvPr/>
        </p:nvSpPr>
        <p:spPr bwMode="auto">
          <a:xfrm>
            <a:off x="5930900" y="3114675"/>
            <a:ext cx="103188" cy="230188"/>
          </a:xfrm>
          <a:custGeom>
            <a:avLst/>
            <a:gdLst>
              <a:gd name="T0" fmla="*/ 161290755 w 65"/>
              <a:gd name="T1" fmla="*/ 0 h 129"/>
              <a:gd name="T2" fmla="*/ 0 w 65"/>
              <a:gd name="T3" fmla="*/ 152835893 h 129"/>
              <a:gd name="T4" fmla="*/ 100806716 w 65"/>
              <a:gd name="T5" fmla="*/ 407564725 h 129"/>
              <a:gd name="T6" fmla="*/ 100806716 w 65"/>
              <a:gd name="T7" fmla="*/ 356618256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129"/>
              <a:gd name="T14" fmla="*/ 65 w 65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6210300" y="3157538"/>
            <a:ext cx="65088" cy="230187"/>
          </a:xfrm>
          <a:custGeom>
            <a:avLst/>
            <a:gdLst>
              <a:gd name="T0" fmla="*/ 0 w 41"/>
              <a:gd name="T1" fmla="*/ 0 h 129"/>
              <a:gd name="T2" fmla="*/ 40322807 w 41"/>
              <a:gd name="T3" fmla="*/ 203779693 h 129"/>
              <a:gd name="T4" fmla="*/ 100807012 w 41"/>
              <a:gd name="T5" fmla="*/ 407561170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6197600" y="3143250"/>
            <a:ext cx="65088" cy="230188"/>
          </a:xfrm>
          <a:custGeom>
            <a:avLst/>
            <a:gdLst>
              <a:gd name="T0" fmla="*/ 0 w 41"/>
              <a:gd name="T1" fmla="*/ 0 h 129"/>
              <a:gd name="T2" fmla="*/ 40322807 w 41"/>
              <a:gd name="T3" fmla="*/ 203782362 h 129"/>
              <a:gd name="T4" fmla="*/ 100807012 w 41"/>
              <a:gd name="T5" fmla="*/ 407564725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>
            <a:off x="6413500" y="3086100"/>
            <a:ext cx="65088" cy="230188"/>
          </a:xfrm>
          <a:custGeom>
            <a:avLst/>
            <a:gdLst>
              <a:gd name="T0" fmla="*/ 0 w 41"/>
              <a:gd name="T1" fmla="*/ 0 h 129"/>
              <a:gd name="T2" fmla="*/ 100807012 w 41"/>
              <a:gd name="T3" fmla="*/ 152835893 h 129"/>
              <a:gd name="T4" fmla="*/ 0 w 41"/>
              <a:gd name="T5" fmla="*/ 407564725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4"/>
          <p:cNvSpPr>
            <a:spLocks/>
          </p:cNvSpPr>
          <p:nvPr/>
        </p:nvSpPr>
        <p:spPr bwMode="auto">
          <a:xfrm>
            <a:off x="6400800" y="3071813"/>
            <a:ext cx="65088" cy="230187"/>
          </a:xfrm>
          <a:custGeom>
            <a:avLst/>
            <a:gdLst>
              <a:gd name="T0" fmla="*/ 0 w 41"/>
              <a:gd name="T1" fmla="*/ 0 h 129"/>
              <a:gd name="T2" fmla="*/ 100807012 w 41"/>
              <a:gd name="T3" fmla="*/ 152835229 h 129"/>
              <a:gd name="T4" fmla="*/ 0 w 41"/>
              <a:gd name="T5" fmla="*/ 407561170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324600" y="3100388"/>
            <a:ext cx="0" cy="10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5880100" y="3100388"/>
            <a:ext cx="103188" cy="173037"/>
          </a:xfrm>
          <a:custGeom>
            <a:avLst/>
            <a:gdLst>
              <a:gd name="T0" fmla="*/ 161290755 w 65"/>
              <a:gd name="T1" fmla="*/ 0 h 97"/>
              <a:gd name="T2" fmla="*/ 0 w 65"/>
              <a:gd name="T3" fmla="*/ 50915689 h 97"/>
              <a:gd name="T4" fmla="*/ 0 w 65"/>
              <a:gd name="T5" fmla="*/ 305495947 h 97"/>
              <a:gd name="T6" fmla="*/ 0 60000 65536"/>
              <a:gd name="T7" fmla="*/ 0 60000 65536"/>
              <a:gd name="T8" fmla="*/ 0 60000 65536"/>
              <a:gd name="T9" fmla="*/ 0 w 65"/>
              <a:gd name="T10" fmla="*/ 0 h 97"/>
              <a:gd name="T11" fmla="*/ 65 w 6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Freeform 17"/>
          <p:cNvSpPr>
            <a:spLocks/>
          </p:cNvSpPr>
          <p:nvPr/>
        </p:nvSpPr>
        <p:spPr bwMode="auto">
          <a:xfrm>
            <a:off x="5867400" y="3086100"/>
            <a:ext cx="103188" cy="173038"/>
          </a:xfrm>
          <a:custGeom>
            <a:avLst/>
            <a:gdLst>
              <a:gd name="T0" fmla="*/ 161290755 w 65"/>
              <a:gd name="T1" fmla="*/ 0 h 97"/>
              <a:gd name="T2" fmla="*/ 0 w 65"/>
              <a:gd name="T3" fmla="*/ 50915983 h 97"/>
              <a:gd name="T4" fmla="*/ 0 w 65"/>
              <a:gd name="T5" fmla="*/ 305499496 h 97"/>
              <a:gd name="T6" fmla="*/ 0 60000 65536"/>
              <a:gd name="T7" fmla="*/ 0 60000 65536"/>
              <a:gd name="T8" fmla="*/ 0 60000 65536"/>
              <a:gd name="T9" fmla="*/ 0 w 65"/>
              <a:gd name="T10" fmla="*/ 0 h 97"/>
              <a:gd name="T11" fmla="*/ 65 w 6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867400" y="3228975"/>
            <a:ext cx="0" cy="1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Freeform 19"/>
          <p:cNvSpPr>
            <a:spLocks/>
          </p:cNvSpPr>
          <p:nvPr/>
        </p:nvSpPr>
        <p:spPr bwMode="auto">
          <a:xfrm>
            <a:off x="6108700" y="3157538"/>
            <a:ext cx="39688" cy="144462"/>
          </a:xfrm>
          <a:custGeom>
            <a:avLst/>
            <a:gdLst>
              <a:gd name="T0" fmla="*/ 60484518 w 25"/>
              <a:gd name="T1" fmla="*/ 0 h 81"/>
              <a:gd name="T2" fmla="*/ 0 w 25"/>
              <a:gd name="T3" fmla="*/ 152678497 h 81"/>
              <a:gd name="T4" fmla="*/ 0 w 25"/>
              <a:gd name="T5" fmla="*/ 254465370 h 81"/>
              <a:gd name="T6" fmla="*/ 0 60000 65536"/>
              <a:gd name="T7" fmla="*/ 0 60000 65536"/>
              <a:gd name="T8" fmla="*/ 0 60000 65536"/>
              <a:gd name="T9" fmla="*/ 0 w 25"/>
              <a:gd name="T10" fmla="*/ 0 h 81"/>
              <a:gd name="T11" fmla="*/ 25 w 2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>
            <a:off x="6096000" y="3143250"/>
            <a:ext cx="39688" cy="144463"/>
          </a:xfrm>
          <a:custGeom>
            <a:avLst/>
            <a:gdLst>
              <a:gd name="T0" fmla="*/ 60484518 w 25"/>
              <a:gd name="T1" fmla="*/ 0 h 81"/>
              <a:gd name="T2" fmla="*/ 0 w 25"/>
              <a:gd name="T3" fmla="*/ 152681338 h 81"/>
              <a:gd name="T4" fmla="*/ 0 w 25"/>
              <a:gd name="T5" fmla="*/ 254468915 h 81"/>
              <a:gd name="T6" fmla="*/ 0 60000 65536"/>
              <a:gd name="T7" fmla="*/ 0 60000 65536"/>
              <a:gd name="T8" fmla="*/ 0 60000 65536"/>
              <a:gd name="T9" fmla="*/ 0 w 25"/>
              <a:gd name="T10" fmla="*/ 0 h 81"/>
              <a:gd name="T11" fmla="*/ 25 w 2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5842000" y="2857500"/>
            <a:ext cx="101600" cy="128588"/>
          </a:xfrm>
          <a:prstGeom prst="ellipse">
            <a:avLst/>
          </a:prstGeom>
          <a:solidFill>
            <a:srgbClr val="51DC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5829300" y="2843213"/>
            <a:ext cx="127000" cy="15716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Freeform 23"/>
          <p:cNvSpPr>
            <a:spLocks/>
          </p:cNvSpPr>
          <p:nvPr/>
        </p:nvSpPr>
        <p:spPr bwMode="auto">
          <a:xfrm>
            <a:off x="5626100" y="2586038"/>
            <a:ext cx="242888" cy="258762"/>
          </a:xfrm>
          <a:custGeom>
            <a:avLst/>
            <a:gdLst>
              <a:gd name="T0" fmla="*/ 383064485 w 153"/>
              <a:gd name="T1" fmla="*/ 458592211 h 145"/>
              <a:gd name="T2" fmla="*/ 221774217 w 153"/>
              <a:gd name="T3" fmla="*/ 101909383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  <a:gd name="T9" fmla="*/ 0 w 153"/>
              <a:gd name="T10" fmla="*/ 0 h 145"/>
              <a:gd name="T11" fmla="*/ 153 w 153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5626100" y="2586038"/>
            <a:ext cx="242888" cy="258762"/>
          </a:xfrm>
          <a:custGeom>
            <a:avLst/>
            <a:gdLst>
              <a:gd name="T0" fmla="*/ 383064485 w 153"/>
              <a:gd name="T1" fmla="*/ 458592211 h 145"/>
              <a:gd name="T2" fmla="*/ 221774217 w 153"/>
              <a:gd name="T3" fmla="*/ 101909383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  <a:gd name="T9" fmla="*/ 0 w 153"/>
              <a:gd name="T10" fmla="*/ 0 h 145"/>
              <a:gd name="T11" fmla="*/ 153 w 153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5568950" y="2536825"/>
            <a:ext cx="50800" cy="714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>
            <a:off x="5765800" y="2471738"/>
            <a:ext cx="166688" cy="373062"/>
          </a:xfrm>
          <a:custGeom>
            <a:avLst/>
            <a:gdLst>
              <a:gd name="T0" fmla="*/ 262097059 w 105"/>
              <a:gd name="T1" fmla="*/ 662724145 h 209"/>
              <a:gd name="T2" fmla="*/ 201613096 w 105"/>
              <a:gd name="T3" fmla="*/ 254894202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  <a:gd name="T9" fmla="*/ 0 w 105"/>
              <a:gd name="T10" fmla="*/ 0 h 209"/>
              <a:gd name="T11" fmla="*/ 105 w 105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27"/>
          <p:cNvSpPr>
            <a:spLocks/>
          </p:cNvSpPr>
          <p:nvPr/>
        </p:nvSpPr>
        <p:spPr bwMode="auto">
          <a:xfrm>
            <a:off x="5765800" y="2471738"/>
            <a:ext cx="166688" cy="373062"/>
          </a:xfrm>
          <a:custGeom>
            <a:avLst/>
            <a:gdLst>
              <a:gd name="T0" fmla="*/ 262097059 w 105"/>
              <a:gd name="T1" fmla="*/ 662724145 h 209"/>
              <a:gd name="T2" fmla="*/ 201613096 w 105"/>
              <a:gd name="T3" fmla="*/ 254894202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  <a:gd name="T9" fmla="*/ 0 w 105"/>
              <a:gd name="T10" fmla="*/ 0 h 209"/>
              <a:gd name="T11" fmla="*/ 105 w 105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5708650" y="2422525"/>
            <a:ext cx="88900" cy="714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1382713" y="1484313"/>
            <a:ext cx="3914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"Bugs lurk in corners 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1382713" y="1841500"/>
            <a:ext cx="34004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and congregate at 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1382713" y="2198688"/>
            <a:ext cx="27066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boundaries ..."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2373313" y="2713038"/>
            <a:ext cx="22399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Boris Beizer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457200" y="3657600"/>
            <a:ext cx="2085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OBJECTIVE</a:t>
            </a:r>
          </a:p>
          <a:p>
            <a:endParaRPr lang="en-US" b="1" i="1">
              <a:latin typeface="Verdana" pitchFamily="34" charset="0"/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57200" y="4014788"/>
            <a:ext cx="18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b="1" i="1">
              <a:latin typeface="Verdana" pitchFamily="34" charset="0"/>
            </a:endParaRPr>
          </a:p>
          <a:p>
            <a:endParaRPr lang="en-US" b="1" i="1">
              <a:latin typeface="Verdana" pitchFamily="34" charset="0"/>
            </a:endParaRP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57200" y="4371975"/>
            <a:ext cx="1863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CRITERIA</a:t>
            </a:r>
          </a:p>
          <a:p>
            <a:endParaRPr lang="en-US" b="1" i="1">
              <a:latin typeface="Verdana" pitchFamily="34" charset="0"/>
            </a:endParaRP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457200" y="4729163"/>
            <a:ext cx="18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b="1" i="1">
              <a:latin typeface="Verdana" pitchFamily="34" charset="0"/>
            </a:endParaRPr>
          </a:p>
          <a:p>
            <a:endParaRPr lang="en-US" b="1" i="1">
              <a:latin typeface="Verdana" pitchFamily="34" charset="0"/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457200" y="5086350"/>
            <a:ext cx="24511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CONSTRAINT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3062288" y="3657600"/>
            <a:ext cx="31607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to uncover errors</a:t>
            </a:r>
          </a:p>
          <a:p>
            <a:endParaRPr lang="en-US" b="1">
              <a:latin typeface="Verdana" pitchFamily="34" charset="0"/>
            </a:endParaRP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2654300" y="4014788"/>
            <a:ext cx="18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b="1">
              <a:latin typeface="Verdana" pitchFamily="34" charset="0"/>
            </a:endParaRPr>
          </a:p>
          <a:p>
            <a:endParaRPr lang="en-US" b="1">
              <a:latin typeface="Verdana" pitchFamily="34" charset="0"/>
            </a:endParaRP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3062288" y="4371975"/>
            <a:ext cx="390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in a complete manner</a:t>
            </a:r>
          </a:p>
          <a:p>
            <a:endParaRPr lang="en-US" b="1">
              <a:latin typeface="Verdana" pitchFamily="34" charset="0"/>
            </a:endParaRP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2654300" y="4729163"/>
            <a:ext cx="18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b="1">
              <a:latin typeface="Verdana" pitchFamily="34" charset="0"/>
            </a:endParaRPr>
          </a:p>
          <a:p>
            <a:endParaRPr lang="en-US" b="1">
              <a:latin typeface="Verdana" pitchFamily="34" charset="0"/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3062288" y="5086350"/>
            <a:ext cx="6081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with a minimum of effort and time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Principles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z="2800" dirty="0" smtClean="0"/>
              <a:t>Tests should be traceable to requirements.</a:t>
            </a:r>
          </a:p>
          <a:p>
            <a:r>
              <a:rPr lang="en-US" sz="2800" dirty="0" smtClean="0"/>
              <a:t>Tests should be planned early.</a:t>
            </a:r>
          </a:p>
          <a:p>
            <a:r>
              <a:rPr lang="en-US" sz="2800" dirty="0" smtClean="0"/>
              <a:t>The Pareto principle applies.</a:t>
            </a:r>
          </a:p>
          <a:p>
            <a:r>
              <a:rPr lang="en-US" sz="2800" dirty="0" smtClean="0"/>
              <a:t>Testing should start small and then ramp up.</a:t>
            </a:r>
          </a:p>
          <a:p>
            <a:r>
              <a:rPr lang="en-US" sz="2800" dirty="0" smtClean="0"/>
              <a:t>You can’t test everything.</a:t>
            </a:r>
          </a:p>
          <a:p>
            <a:r>
              <a:rPr lang="en-US" sz="2800" dirty="0" smtClean="0"/>
              <a:t>Testing should be done by an independent party.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419600" y="6248400"/>
            <a:ext cx="4641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201 Principles of Software Development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A. Davis, McGraw-Hill,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0525" y="409575"/>
            <a:ext cx="6010275" cy="301625"/>
          </a:xfrm>
          <a:noFill/>
        </p:spPr>
        <p:txBody>
          <a:bodyPr lIns="90487" tIns="44450" rIns="90487" bIns="44450"/>
          <a:lstStyle/>
          <a:p>
            <a:r>
              <a:rPr lang="en-US" smtClean="0"/>
              <a:t>Exhaustive Testing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787650" y="37147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457700" y="1143000"/>
            <a:ext cx="65088" cy="201613"/>
            <a:chOff x="2808" y="640"/>
            <a:chExt cx="41" cy="113"/>
          </a:xfrm>
        </p:grpSpPr>
        <p:sp>
          <p:nvSpPr>
            <p:cNvPr id="24656" name="Freeform 5"/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Line 6"/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4502150" y="1114425"/>
            <a:ext cx="0" cy="100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4229100" y="1371600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3" name="Group 9"/>
          <p:cNvGrpSpPr>
            <a:grpSpLocks/>
          </p:cNvGrpSpPr>
          <p:nvPr/>
        </p:nvGrpSpPr>
        <p:grpSpPr bwMode="auto">
          <a:xfrm>
            <a:off x="4787900" y="1443038"/>
            <a:ext cx="1524000" cy="73025"/>
            <a:chOff x="3016" y="808"/>
            <a:chExt cx="960" cy="41"/>
          </a:xfrm>
        </p:grpSpPr>
        <p:sp>
          <p:nvSpPr>
            <p:cNvPr id="24654" name="Freeform 10"/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Line 11"/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4" name="Line 12"/>
          <p:cNvSpPr>
            <a:spLocks noChangeShapeType="1"/>
          </p:cNvSpPr>
          <p:nvPr/>
        </p:nvSpPr>
        <p:spPr bwMode="auto">
          <a:xfrm>
            <a:off x="4502150" y="1657350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13"/>
          <p:cNvSpPr>
            <a:spLocks/>
          </p:cNvSpPr>
          <p:nvPr/>
        </p:nvSpPr>
        <p:spPr bwMode="auto">
          <a:xfrm>
            <a:off x="4330700" y="1843088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14"/>
          <p:cNvSpPr>
            <a:spLocks/>
          </p:cNvSpPr>
          <p:nvPr/>
        </p:nvSpPr>
        <p:spPr bwMode="auto">
          <a:xfrm>
            <a:off x="4330700" y="1843088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5"/>
          <p:cNvSpPr>
            <a:spLocks noChangeShapeType="1"/>
          </p:cNvSpPr>
          <p:nvPr/>
        </p:nvSpPr>
        <p:spPr bwMode="auto">
          <a:xfrm flipH="1">
            <a:off x="3619500" y="2036763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6"/>
          <p:cNvSpPr>
            <a:spLocks/>
          </p:cNvSpPr>
          <p:nvPr/>
        </p:nvSpPr>
        <p:spPr bwMode="auto">
          <a:xfrm>
            <a:off x="3441700" y="22288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17"/>
          <p:cNvSpPr>
            <a:spLocks/>
          </p:cNvSpPr>
          <p:nvPr/>
        </p:nvSpPr>
        <p:spPr bwMode="auto">
          <a:xfrm>
            <a:off x="3441700" y="22288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 flipH="1">
            <a:off x="2844800" y="2422525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9"/>
          <p:cNvSpPr>
            <a:spLocks noChangeShapeType="1"/>
          </p:cNvSpPr>
          <p:nvPr/>
        </p:nvSpPr>
        <p:spPr bwMode="auto">
          <a:xfrm>
            <a:off x="4686300" y="2036763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20"/>
          <p:cNvSpPr>
            <a:spLocks noChangeShapeType="1"/>
          </p:cNvSpPr>
          <p:nvPr/>
        </p:nvSpPr>
        <p:spPr bwMode="auto">
          <a:xfrm flipV="1">
            <a:off x="3613150" y="202882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5422900" y="2343150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 flipV="1">
            <a:off x="5708650" y="2028825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23"/>
          <p:cNvSpPr>
            <a:spLocks noChangeShapeType="1"/>
          </p:cNvSpPr>
          <p:nvPr/>
        </p:nvSpPr>
        <p:spPr bwMode="auto">
          <a:xfrm>
            <a:off x="2851150" y="242887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Freeform 24"/>
          <p:cNvSpPr>
            <a:spLocks/>
          </p:cNvSpPr>
          <p:nvPr/>
        </p:nvSpPr>
        <p:spPr bwMode="auto">
          <a:xfrm>
            <a:off x="2667000" y="26431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82257930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25"/>
          <p:cNvSpPr>
            <a:spLocks/>
          </p:cNvSpPr>
          <p:nvPr/>
        </p:nvSpPr>
        <p:spPr bwMode="auto">
          <a:xfrm>
            <a:off x="2667000" y="2643188"/>
            <a:ext cx="522288" cy="201612"/>
          </a:xfrm>
          <a:custGeom>
            <a:avLst/>
            <a:gdLst>
              <a:gd name="T0" fmla="*/ 0 w 329"/>
              <a:gd name="T1" fmla="*/ 356528535 h 113"/>
              <a:gd name="T2" fmla="*/ 282257765 w 329"/>
              <a:gd name="T3" fmla="*/ 0 h 113"/>
              <a:gd name="T4" fmla="*/ 544354268 w 329"/>
              <a:gd name="T5" fmla="*/ 356528535 h 113"/>
              <a:gd name="T6" fmla="*/ 826611933 w 329"/>
              <a:gd name="T7" fmla="*/ 356528535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Freeform 26"/>
          <p:cNvSpPr>
            <a:spLocks/>
          </p:cNvSpPr>
          <p:nvPr/>
        </p:nvSpPr>
        <p:spPr bwMode="auto">
          <a:xfrm>
            <a:off x="2413000" y="2843213"/>
            <a:ext cx="230188" cy="315912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5815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7"/>
          <p:cNvSpPr>
            <a:spLocks noChangeShapeType="1"/>
          </p:cNvSpPr>
          <p:nvPr/>
        </p:nvSpPr>
        <p:spPr bwMode="auto">
          <a:xfrm>
            <a:off x="3194050" y="28575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28"/>
          <p:cNvSpPr>
            <a:spLocks noChangeArrowheads="1"/>
          </p:cNvSpPr>
          <p:nvPr/>
        </p:nvSpPr>
        <p:spPr bwMode="auto">
          <a:xfrm>
            <a:off x="2908300" y="32004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29"/>
          <p:cNvSpPr>
            <a:spLocks noChangeArrowheads="1"/>
          </p:cNvSpPr>
          <p:nvPr/>
        </p:nvSpPr>
        <p:spPr bwMode="auto">
          <a:xfrm>
            <a:off x="2146300" y="3200400"/>
            <a:ext cx="5334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30"/>
          <p:cNvSpPr>
            <a:spLocks noChangeShapeType="1"/>
          </p:cNvSpPr>
          <p:nvPr/>
        </p:nvSpPr>
        <p:spPr bwMode="auto">
          <a:xfrm>
            <a:off x="2419350" y="35004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1"/>
          <p:cNvSpPr>
            <a:spLocks noChangeShapeType="1"/>
          </p:cNvSpPr>
          <p:nvPr/>
        </p:nvSpPr>
        <p:spPr bwMode="auto">
          <a:xfrm>
            <a:off x="3194050" y="35004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32"/>
          <p:cNvSpPr>
            <a:spLocks noChangeShapeType="1"/>
          </p:cNvSpPr>
          <p:nvPr/>
        </p:nvSpPr>
        <p:spPr bwMode="auto">
          <a:xfrm>
            <a:off x="2425700" y="37084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33"/>
          <p:cNvSpPr>
            <a:spLocks noChangeShapeType="1"/>
          </p:cNvSpPr>
          <p:nvPr/>
        </p:nvSpPr>
        <p:spPr bwMode="auto">
          <a:xfrm>
            <a:off x="3797300" y="2422525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Freeform 34"/>
          <p:cNvSpPr>
            <a:spLocks/>
          </p:cNvSpPr>
          <p:nvPr/>
        </p:nvSpPr>
        <p:spPr bwMode="auto">
          <a:xfrm>
            <a:off x="4216400" y="26431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Freeform 35"/>
          <p:cNvSpPr>
            <a:spLocks/>
          </p:cNvSpPr>
          <p:nvPr/>
        </p:nvSpPr>
        <p:spPr bwMode="auto">
          <a:xfrm>
            <a:off x="4216400" y="26431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36"/>
          <p:cNvSpPr>
            <a:spLocks/>
          </p:cNvSpPr>
          <p:nvPr/>
        </p:nvSpPr>
        <p:spPr bwMode="auto">
          <a:xfrm>
            <a:off x="3949700" y="2843213"/>
            <a:ext cx="230188" cy="315912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5815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Line 37"/>
          <p:cNvSpPr>
            <a:spLocks noChangeShapeType="1"/>
          </p:cNvSpPr>
          <p:nvPr/>
        </p:nvSpPr>
        <p:spPr bwMode="auto">
          <a:xfrm>
            <a:off x="4730750" y="28575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Rectangle 38"/>
          <p:cNvSpPr>
            <a:spLocks noChangeArrowheads="1"/>
          </p:cNvSpPr>
          <p:nvPr/>
        </p:nvSpPr>
        <p:spPr bwMode="auto">
          <a:xfrm>
            <a:off x="4457700" y="32004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Rectangle 39"/>
          <p:cNvSpPr>
            <a:spLocks noChangeArrowheads="1"/>
          </p:cNvSpPr>
          <p:nvPr/>
        </p:nvSpPr>
        <p:spPr bwMode="auto">
          <a:xfrm>
            <a:off x="3683000" y="32004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40"/>
          <p:cNvSpPr>
            <a:spLocks noChangeShapeType="1"/>
          </p:cNvSpPr>
          <p:nvPr/>
        </p:nvSpPr>
        <p:spPr bwMode="auto">
          <a:xfrm>
            <a:off x="3956050" y="35004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4730750" y="35004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Line 42"/>
          <p:cNvSpPr>
            <a:spLocks noChangeShapeType="1"/>
          </p:cNvSpPr>
          <p:nvPr/>
        </p:nvSpPr>
        <p:spPr bwMode="auto">
          <a:xfrm>
            <a:off x="4368800" y="37084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Line 43"/>
          <p:cNvSpPr>
            <a:spLocks noChangeShapeType="1"/>
          </p:cNvSpPr>
          <p:nvPr/>
        </p:nvSpPr>
        <p:spPr bwMode="auto">
          <a:xfrm>
            <a:off x="4387850" y="242887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3962400" y="3708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Oval 45"/>
          <p:cNvSpPr>
            <a:spLocks noChangeArrowheads="1"/>
          </p:cNvSpPr>
          <p:nvPr/>
        </p:nvSpPr>
        <p:spPr bwMode="auto">
          <a:xfrm>
            <a:off x="4305300" y="3686175"/>
            <a:ext cx="381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Oval 46"/>
          <p:cNvSpPr>
            <a:spLocks noChangeArrowheads="1"/>
          </p:cNvSpPr>
          <p:nvPr/>
        </p:nvSpPr>
        <p:spPr bwMode="auto">
          <a:xfrm>
            <a:off x="2768600" y="3686175"/>
            <a:ext cx="254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7"/>
          <p:cNvSpPr>
            <a:spLocks noChangeShapeType="1"/>
          </p:cNvSpPr>
          <p:nvPr/>
        </p:nvSpPr>
        <p:spPr bwMode="auto">
          <a:xfrm>
            <a:off x="4337050" y="37147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8"/>
          <p:cNvSpPr>
            <a:spLocks noChangeShapeType="1"/>
          </p:cNvSpPr>
          <p:nvPr/>
        </p:nvSpPr>
        <p:spPr bwMode="auto">
          <a:xfrm flipH="1">
            <a:off x="3670300" y="393700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9"/>
          <p:cNvSpPr>
            <a:spLocks noChangeShapeType="1"/>
          </p:cNvSpPr>
          <p:nvPr/>
        </p:nvSpPr>
        <p:spPr bwMode="auto">
          <a:xfrm>
            <a:off x="2794000" y="39370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Oval 50"/>
          <p:cNvSpPr>
            <a:spLocks noChangeArrowheads="1"/>
          </p:cNvSpPr>
          <p:nvPr/>
        </p:nvSpPr>
        <p:spPr bwMode="auto">
          <a:xfrm>
            <a:off x="3619500" y="3914775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Freeform 51"/>
          <p:cNvSpPr>
            <a:spLocks/>
          </p:cNvSpPr>
          <p:nvPr/>
        </p:nvSpPr>
        <p:spPr bwMode="auto">
          <a:xfrm>
            <a:off x="3644900" y="3957638"/>
            <a:ext cx="534988" cy="2301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407561170 h 129"/>
              <a:gd name="T4" fmla="*/ 846773382 w 337"/>
              <a:gd name="T5" fmla="*/ 407561170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Oval 52"/>
          <p:cNvSpPr>
            <a:spLocks noChangeArrowheads="1"/>
          </p:cNvSpPr>
          <p:nvPr/>
        </p:nvSpPr>
        <p:spPr bwMode="auto">
          <a:xfrm>
            <a:off x="4165600" y="4171950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3"/>
          <p:cNvSpPr>
            <a:spLocks noChangeShapeType="1"/>
          </p:cNvSpPr>
          <p:nvPr/>
        </p:nvSpPr>
        <p:spPr bwMode="auto">
          <a:xfrm>
            <a:off x="5708650" y="2628900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6" name="Line 54"/>
          <p:cNvSpPr>
            <a:spLocks noChangeShapeType="1"/>
          </p:cNvSpPr>
          <p:nvPr/>
        </p:nvSpPr>
        <p:spPr bwMode="auto">
          <a:xfrm>
            <a:off x="4229100" y="4194175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Freeform 55"/>
          <p:cNvSpPr>
            <a:spLocks/>
          </p:cNvSpPr>
          <p:nvPr/>
        </p:nvSpPr>
        <p:spPr bwMode="auto">
          <a:xfrm>
            <a:off x="4013200" y="4443413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Freeform 56"/>
          <p:cNvSpPr>
            <a:spLocks/>
          </p:cNvSpPr>
          <p:nvPr/>
        </p:nvSpPr>
        <p:spPr bwMode="auto">
          <a:xfrm>
            <a:off x="4013200" y="4443413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Line 57"/>
          <p:cNvSpPr>
            <a:spLocks noChangeShapeType="1"/>
          </p:cNvSpPr>
          <p:nvPr/>
        </p:nvSpPr>
        <p:spPr bwMode="auto">
          <a:xfrm flipV="1">
            <a:off x="4184650" y="4186238"/>
            <a:ext cx="0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Freeform 58"/>
          <p:cNvSpPr>
            <a:spLocks/>
          </p:cNvSpPr>
          <p:nvPr/>
        </p:nvSpPr>
        <p:spPr bwMode="auto">
          <a:xfrm>
            <a:off x="4356100" y="1485900"/>
            <a:ext cx="1970088" cy="3159125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31" name="Group 59"/>
          <p:cNvGrpSpPr>
            <a:grpSpLocks/>
          </p:cNvGrpSpPr>
          <p:nvPr/>
        </p:nvGrpSpPr>
        <p:grpSpPr bwMode="auto">
          <a:xfrm>
            <a:off x="4140200" y="4843463"/>
            <a:ext cx="65088" cy="230187"/>
            <a:chOff x="2608" y="2712"/>
            <a:chExt cx="41" cy="129"/>
          </a:xfrm>
        </p:grpSpPr>
        <p:sp>
          <p:nvSpPr>
            <p:cNvPr id="24652" name="Freeform 60"/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61"/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32" name="Line 62"/>
          <p:cNvSpPr>
            <a:spLocks noChangeShapeType="1"/>
          </p:cNvSpPr>
          <p:nvPr/>
        </p:nvSpPr>
        <p:spPr bwMode="auto">
          <a:xfrm flipV="1">
            <a:off x="4184650" y="4829175"/>
            <a:ext cx="0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63"/>
          <p:cNvSpPr>
            <a:spLocks noChangeArrowheads="1"/>
          </p:cNvSpPr>
          <p:nvPr/>
        </p:nvSpPr>
        <p:spPr bwMode="auto">
          <a:xfrm>
            <a:off x="6310313" y="3589338"/>
            <a:ext cx="16637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loop &lt; 20 X</a:t>
            </a:r>
          </a:p>
        </p:txBody>
      </p:sp>
      <p:sp>
        <p:nvSpPr>
          <p:cNvPr id="24634" name="Freeform 64"/>
          <p:cNvSpPr>
            <a:spLocks/>
          </p:cNvSpPr>
          <p:nvPr/>
        </p:nvSpPr>
        <p:spPr bwMode="auto">
          <a:xfrm>
            <a:off x="4330700" y="2028825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Freeform 65"/>
          <p:cNvSpPr>
            <a:spLocks/>
          </p:cNvSpPr>
          <p:nvPr/>
        </p:nvSpPr>
        <p:spPr bwMode="auto">
          <a:xfrm>
            <a:off x="4330700" y="2028825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Freeform 66"/>
          <p:cNvSpPr>
            <a:spLocks/>
          </p:cNvSpPr>
          <p:nvPr/>
        </p:nvSpPr>
        <p:spPr bwMode="auto">
          <a:xfrm>
            <a:off x="3441700" y="24145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Freeform 67"/>
          <p:cNvSpPr>
            <a:spLocks/>
          </p:cNvSpPr>
          <p:nvPr/>
        </p:nvSpPr>
        <p:spPr bwMode="auto">
          <a:xfrm>
            <a:off x="3441700" y="24145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Freeform 68"/>
          <p:cNvSpPr>
            <a:spLocks/>
          </p:cNvSpPr>
          <p:nvPr/>
        </p:nvSpPr>
        <p:spPr bwMode="auto">
          <a:xfrm>
            <a:off x="2667000" y="2843213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Freeform 69"/>
          <p:cNvSpPr>
            <a:spLocks/>
          </p:cNvSpPr>
          <p:nvPr/>
        </p:nvSpPr>
        <p:spPr bwMode="auto">
          <a:xfrm>
            <a:off x="2667000" y="2843213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Freeform 70"/>
          <p:cNvSpPr>
            <a:spLocks/>
          </p:cNvSpPr>
          <p:nvPr/>
        </p:nvSpPr>
        <p:spPr bwMode="auto">
          <a:xfrm>
            <a:off x="4216400" y="2843213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Freeform 71"/>
          <p:cNvSpPr>
            <a:spLocks/>
          </p:cNvSpPr>
          <p:nvPr/>
        </p:nvSpPr>
        <p:spPr bwMode="auto">
          <a:xfrm>
            <a:off x="4216400" y="2843213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Freeform 72"/>
          <p:cNvSpPr>
            <a:spLocks/>
          </p:cNvSpPr>
          <p:nvPr/>
        </p:nvSpPr>
        <p:spPr bwMode="auto">
          <a:xfrm>
            <a:off x="4013200" y="4643438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Freeform 73"/>
          <p:cNvSpPr>
            <a:spLocks/>
          </p:cNvSpPr>
          <p:nvPr/>
        </p:nvSpPr>
        <p:spPr bwMode="auto">
          <a:xfrm>
            <a:off x="4013200" y="4643438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Line 74"/>
          <p:cNvSpPr>
            <a:spLocks noChangeShapeType="1"/>
          </p:cNvSpPr>
          <p:nvPr/>
        </p:nvSpPr>
        <p:spPr bwMode="auto">
          <a:xfrm>
            <a:off x="4572000" y="28511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AutoShape 79"/>
          <p:cNvSpPr>
            <a:spLocks noChangeArrowheads="1"/>
          </p:cNvSpPr>
          <p:nvPr/>
        </p:nvSpPr>
        <p:spPr bwMode="auto">
          <a:xfrm>
            <a:off x="4279900" y="1800225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6" name="AutoShape 80"/>
          <p:cNvSpPr>
            <a:spLocks noChangeArrowheads="1"/>
          </p:cNvSpPr>
          <p:nvPr/>
        </p:nvSpPr>
        <p:spPr bwMode="auto">
          <a:xfrm>
            <a:off x="3390900" y="2200275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AutoShape 81"/>
          <p:cNvSpPr>
            <a:spLocks noChangeArrowheads="1"/>
          </p:cNvSpPr>
          <p:nvPr/>
        </p:nvSpPr>
        <p:spPr bwMode="auto">
          <a:xfrm>
            <a:off x="2616200" y="2614613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AutoShape 82"/>
          <p:cNvSpPr>
            <a:spLocks noChangeArrowheads="1"/>
          </p:cNvSpPr>
          <p:nvPr/>
        </p:nvSpPr>
        <p:spPr bwMode="auto">
          <a:xfrm>
            <a:off x="4165600" y="2614613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AutoShape 83"/>
          <p:cNvSpPr>
            <a:spLocks noChangeArrowheads="1"/>
          </p:cNvSpPr>
          <p:nvPr/>
        </p:nvSpPr>
        <p:spPr bwMode="auto">
          <a:xfrm>
            <a:off x="3949700" y="4414838"/>
            <a:ext cx="419100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84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  <p:sp>
        <p:nvSpPr>
          <p:cNvPr id="24651" name="Text Box 85"/>
          <p:cNvSpPr txBox="1">
            <a:spLocks noChangeArrowheads="1"/>
          </p:cNvSpPr>
          <p:nvPr/>
        </p:nvSpPr>
        <p:spPr bwMode="auto">
          <a:xfrm>
            <a:off x="533400" y="5257800"/>
            <a:ext cx="7807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latin typeface="Verdana" pitchFamily="34" charset="0"/>
              </a:rPr>
              <a:t>There are 10</a:t>
            </a:r>
            <a:r>
              <a:rPr lang="en-US" sz="1800" b="1" baseline="30000" dirty="0">
                <a:latin typeface="Verdana" pitchFamily="34" charset="0"/>
              </a:rPr>
              <a:t>14</a:t>
            </a:r>
            <a:r>
              <a:rPr lang="en-US" sz="1800" b="1" dirty="0">
                <a:latin typeface="Verdana" pitchFamily="34" charset="0"/>
              </a:rPr>
              <a:t> possible paths. If we execute one test per</a:t>
            </a:r>
          </a:p>
          <a:p>
            <a:r>
              <a:rPr lang="en-US" sz="1800" b="1" dirty="0">
                <a:latin typeface="Verdana" pitchFamily="34" charset="0"/>
              </a:rPr>
              <a:t>millisecond, it would take 3,170 years to test this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58813"/>
            <a:ext cx="7112000" cy="301625"/>
          </a:xfrm>
          <a:noFill/>
        </p:spPr>
        <p:txBody>
          <a:bodyPr lIns="90487" tIns="44450" rIns="90487" bIns="44450"/>
          <a:lstStyle/>
          <a:p>
            <a:r>
              <a:rPr lang="en-US" smtClean="0"/>
              <a:t>Selective Testing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2724150" y="4343400"/>
            <a:ext cx="0" cy="17145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448175" y="1654175"/>
            <a:ext cx="0" cy="261938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165600" y="1985963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4724400" y="2057400"/>
            <a:ext cx="1524000" cy="73025"/>
            <a:chOff x="2976" y="1152"/>
            <a:chExt cx="960" cy="41"/>
          </a:xfrm>
        </p:grpSpPr>
        <p:sp>
          <p:nvSpPr>
            <p:cNvPr id="25679" name="Freeform 7"/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8"/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4438650" y="2286000"/>
            <a:ext cx="0" cy="142875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Freeform 10"/>
          <p:cNvSpPr>
            <a:spLocks/>
          </p:cNvSpPr>
          <p:nvPr/>
        </p:nvSpPr>
        <p:spPr bwMode="auto">
          <a:xfrm>
            <a:off x="4267200" y="24574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Freeform 11"/>
          <p:cNvSpPr>
            <a:spLocks/>
          </p:cNvSpPr>
          <p:nvPr/>
        </p:nvSpPr>
        <p:spPr bwMode="auto">
          <a:xfrm>
            <a:off x="4267200" y="24574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H="1">
            <a:off x="3556000" y="2651125"/>
            <a:ext cx="6731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Freeform 13"/>
          <p:cNvSpPr>
            <a:spLocks/>
          </p:cNvSpPr>
          <p:nvPr/>
        </p:nvSpPr>
        <p:spPr bwMode="auto">
          <a:xfrm>
            <a:off x="3378200" y="2843213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Freeform 14"/>
          <p:cNvSpPr>
            <a:spLocks/>
          </p:cNvSpPr>
          <p:nvPr/>
        </p:nvSpPr>
        <p:spPr bwMode="auto">
          <a:xfrm>
            <a:off x="3378200" y="2843213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 flipH="1">
            <a:off x="2781300" y="3036888"/>
            <a:ext cx="5969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4622800" y="2651125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V="1">
            <a:off x="3549650" y="2643188"/>
            <a:ext cx="0" cy="200025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8"/>
          <p:cNvSpPr>
            <a:spLocks noChangeArrowheads="1"/>
          </p:cNvSpPr>
          <p:nvPr/>
        </p:nvSpPr>
        <p:spPr bwMode="auto">
          <a:xfrm>
            <a:off x="5359400" y="2957513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 flipV="1">
            <a:off x="5645150" y="2643188"/>
            <a:ext cx="0" cy="300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>
            <a:off x="2787650" y="3057525"/>
            <a:ext cx="0" cy="17145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2603500" y="3257550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82257930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Freeform 22"/>
          <p:cNvSpPr>
            <a:spLocks/>
          </p:cNvSpPr>
          <p:nvPr/>
        </p:nvSpPr>
        <p:spPr bwMode="auto">
          <a:xfrm>
            <a:off x="2603500" y="3257550"/>
            <a:ext cx="522288" cy="201613"/>
          </a:xfrm>
          <a:custGeom>
            <a:avLst/>
            <a:gdLst>
              <a:gd name="T0" fmla="*/ 0 w 329"/>
              <a:gd name="T1" fmla="*/ 356532088 h 113"/>
              <a:gd name="T2" fmla="*/ 282257765 w 329"/>
              <a:gd name="T3" fmla="*/ 0 h 113"/>
              <a:gd name="T4" fmla="*/ 544354268 w 329"/>
              <a:gd name="T5" fmla="*/ 356532088 h 113"/>
              <a:gd name="T6" fmla="*/ 826611933 w 329"/>
              <a:gd name="T7" fmla="*/ 356532088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Freeform 23"/>
          <p:cNvSpPr>
            <a:spLocks/>
          </p:cNvSpPr>
          <p:nvPr/>
        </p:nvSpPr>
        <p:spPr bwMode="auto">
          <a:xfrm>
            <a:off x="2349500" y="3457575"/>
            <a:ext cx="230188" cy="315913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61718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4"/>
          <p:cNvSpPr>
            <a:spLocks noChangeShapeType="1"/>
          </p:cNvSpPr>
          <p:nvPr/>
        </p:nvSpPr>
        <p:spPr bwMode="auto">
          <a:xfrm>
            <a:off x="3130550" y="3471863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Rectangle 25"/>
          <p:cNvSpPr>
            <a:spLocks noChangeArrowheads="1"/>
          </p:cNvSpPr>
          <p:nvPr/>
        </p:nvSpPr>
        <p:spPr bwMode="auto">
          <a:xfrm>
            <a:off x="2844800" y="3814763"/>
            <a:ext cx="54610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2082800" y="3814763"/>
            <a:ext cx="53340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2355850" y="4114800"/>
            <a:ext cx="0" cy="185738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8"/>
          <p:cNvSpPr>
            <a:spLocks noChangeShapeType="1"/>
          </p:cNvSpPr>
          <p:nvPr/>
        </p:nvSpPr>
        <p:spPr bwMode="auto">
          <a:xfrm>
            <a:off x="3130550" y="4114800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3733800" y="3036888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Freeform 30"/>
          <p:cNvSpPr>
            <a:spLocks/>
          </p:cNvSpPr>
          <p:nvPr/>
        </p:nvSpPr>
        <p:spPr bwMode="auto">
          <a:xfrm>
            <a:off x="4152900" y="3257550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62096656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Freeform 31"/>
          <p:cNvSpPr>
            <a:spLocks/>
          </p:cNvSpPr>
          <p:nvPr/>
        </p:nvSpPr>
        <p:spPr bwMode="auto">
          <a:xfrm>
            <a:off x="4152900" y="3257550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62096656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Freeform 32"/>
          <p:cNvSpPr>
            <a:spLocks/>
          </p:cNvSpPr>
          <p:nvPr/>
        </p:nvSpPr>
        <p:spPr bwMode="auto">
          <a:xfrm>
            <a:off x="3886200" y="3457575"/>
            <a:ext cx="230188" cy="315913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61718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>
            <a:off x="4667250" y="3471863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Rectangle 34"/>
          <p:cNvSpPr>
            <a:spLocks noChangeArrowheads="1"/>
          </p:cNvSpPr>
          <p:nvPr/>
        </p:nvSpPr>
        <p:spPr bwMode="auto">
          <a:xfrm>
            <a:off x="4394200" y="3814763"/>
            <a:ext cx="54610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Rectangle 35"/>
          <p:cNvSpPr>
            <a:spLocks noChangeArrowheads="1"/>
          </p:cNvSpPr>
          <p:nvPr/>
        </p:nvSpPr>
        <p:spPr bwMode="auto">
          <a:xfrm>
            <a:off x="3619500" y="3814763"/>
            <a:ext cx="54610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36"/>
          <p:cNvSpPr>
            <a:spLocks noChangeShapeType="1"/>
          </p:cNvSpPr>
          <p:nvPr/>
        </p:nvSpPr>
        <p:spPr bwMode="auto">
          <a:xfrm>
            <a:off x="3892550" y="4114800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37"/>
          <p:cNvSpPr>
            <a:spLocks noChangeShapeType="1"/>
          </p:cNvSpPr>
          <p:nvPr/>
        </p:nvSpPr>
        <p:spPr bwMode="auto">
          <a:xfrm>
            <a:off x="4667250" y="4114800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38"/>
          <p:cNvSpPr>
            <a:spLocks noChangeShapeType="1"/>
          </p:cNvSpPr>
          <p:nvPr/>
        </p:nvSpPr>
        <p:spPr bwMode="auto">
          <a:xfrm>
            <a:off x="4305300" y="4322763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39"/>
          <p:cNvSpPr>
            <a:spLocks noChangeShapeType="1"/>
          </p:cNvSpPr>
          <p:nvPr/>
        </p:nvSpPr>
        <p:spPr bwMode="auto">
          <a:xfrm>
            <a:off x="4324350" y="3043238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40"/>
          <p:cNvSpPr>
            <a:spLocks noChangeShapeType="1"/>
          </p:cNvSpPr>
          <p:nvPr/>
        </p:nvSpPr>
        <p:spPr bwMode="auto">
          <a:xfrm>
            <a:off x="3898900" y="432276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Oval 41"/>
          <p:cNvSpPr>
            <a:spLocks noChangeArrowheads="1"/>
          </p:cNvSpPr>
          <p:nvPr/>
        </p:nvSpPr>
        <p:spPr bwMode="auto">
          <a:xfrm>
            <a:off x="4241800" y="4300538"/>
            <a:ext cx="381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Oval 42"/>
          <p:cNvSpPr>
            <a:spLocks noChangeArrowheads="1"/>
          </p:cNvSpPr>
          <p:nvPr/>
        </p:nvSpPr>
        <p:spPr bwMode="auto">
          <a:xfrm>
            <a:off x="2705100" y="4300538"/>
            <a:ext cx="254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43"/>
          <p:cNvSpPr>
            <a:spLocks noChangeShapeType="1"/>
          </p:cNvSpPr>
          <p:nvPr/>
        </p:nvSpPr>
        <p:spPr bwMode="auto">
          <a:xfrm>
            <a:off x="4273550" y="4329113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 flipH="1">
            <a:off x="3606800" y="4551363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5"/>
          <p:cNvSpPr>
            <a:spLocks noChangeShapeType="1"/>
          </p:cNvSpPr>
          <p:nvPr/>
        </p:nvSpPr>
        <p:spPr bwMode="auto">
          <a:xfrm>
            <a:off x="2743200" y="4551363"/>
            <a:ext cx="8128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Oval 46"/>
          <p:cNvSpPr>
            <a:spLocks noChangeArrowheads="1"/>
          </p:cNvSpPr>
          <p:nvPr/>
        </p:nvSpPr>
        <p:spPr bwMode="auto">
          <a:xfrm>
            <a:off x="3556000" y="4529138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Freeform 47"/>
          <p:cNvSpPr>
            <a:spLocks/>
          </p:cNvSpPr>
          <p:nvPr/>
        </p:nvSpPr>
        <p:spPr bwMode="auto">
          <a:xfrm>
            <a:off x="3581400" y="4572000"/>
            <a:ext cx="534988" cy="2301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407564725 h 129"/>
              <a:gd name="T4" fmla="*/ 846773382 w 337"/>
              <a:gd name="T5" fmla="*/ 407564725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Oval 48"/>
          <p:cNvSpPr>
            <a:spLocks noChangeArrowheads="1"/>
          </p:cNvSpPr>
          <p:nvPr/>
        </p:nvSpPr>
        <p:spPr bwMode="auto">
          <a:xfrm>
            <a:off x="4102100" y="4786313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Line 49"/>
          <p:cNvSpPr>
            <a:spLocks noChangeShapeType="1"/>
          </p:cNvSpPr>
          <p:nvPr/>
        </p:nvSpPr>
        <p:spPr bwMode="auto">
          <a:xfrm>
            <a:off x="5645150" y="3243263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Line 50"/>
          <p:cNvSpPr>
            <a:spLocks noChangeShapeType="1"/>
          </p:cNvSpPr>
          <p:nvPr/>
        </p:nvSpPr>
        <p:spPr bwMode="auto">
          <a:xfrm>
            <a:off x="4165600" y="4808538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Freeform 51"/>
          <p:cNvSpPr>
            <a:spLocks/>
          </p:cNvSpPr>
          <p:nvPr/>
        </p:nvSpPr>
        <p:spPr bwMode="auto">
          <a:xfrm>
            <a:off x="3949700" y="5057775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62096656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Freeform 52"/>
          <p:cNvSpPr>
            <a:spLocks/>
          </p:cNvSpPr>
          <p:nvPr/>
        </p:nvSpPr>
        <p:spPr bwMode="auto">
          <a:xfrm>
            <a:off x="3949700" y="5057775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62096656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53"/>
          <p:cNvSpPr>
            <a:spLocks noChangeShapeType="1"/>
          </p:cNvSpPr>
          <p:nvPr/>
        </p:nvSpPr>
        <p:spPr bwMode="auto">
          <a:xfrm flipV="1">
            <a:off x="4121150" y="4800600"/>
            <a:ext cx="0" cy="257175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Freeform 54"/>
          <p:cNvSpPr>
            <a:spLocks/>
          </p:cNvSpPr>
          <p:nvPr/>
        </p:nvSpPr>
        <p:spPr bwMode="auto">
          <a:xfrm>
            <a:off x="4292600" y="2100263"/>
            <a:ext cx="1970088" cy="3159125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53" name="Group 55"/>
          <p:cNvGrpSpPr>
            <a:grpSpLocks/>
          </p:cNvGrpSpPr>
          <p:nvPr/>
        </p:nvGrpSpPr>
        <p:grpSpPr bwMode="auto">
          <a:xfrm>
            <a:off x="4076700" y="5457825"/>
            <a:ext cx="65088" cy="230188"/>
            <a:chOff x="2568" y="3056"/>
            <a:chExt cx="41" cy="129"/>
          </a:xfrm>
        </p:grpSpPr>
        <p:sp>
          <p:nvSpPr>
            <p:cNvPr id="25677" name="Freeform 56"/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57"/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54" name="Line 58"/>
          <p:cNvSpPr>
            <a:spLocks noChangeShapeType="1"/>
          </p:cNvSpPr>
          <p:nvPr/>
        </p:nvSpPr>
        <p:spPr bwMode="auto">
          <a:xfrm flipV="1">
            <a:off x="4121150" y="5443538"/>
            <a:ext cx="0" cy="128587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Rectangle 59"/>
          <p:cNvSpPr>
            <a:spLocks noChangeArrowheads="1"/>
          </p:cNvSpPr>
          <p:nvPr/>
        </p:nvSpPr>
        <p:spPr bwMode="auto">
          <a:xfrm>
            <a:off x="6246813" y="4203700"/>
            <a:ext cx="16637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loop &lt; 20 X</a:t>
            </a:r>
          </a:p>
        </p:txBody>
      </p:sp>
      <p:sp>
        <p:nvSpPr>
          <p:cNvPr id="25656" name="Freeform 60"/>
          <p:cNvSpPr>
            <a:spLocks/>
          </p:cNvSpPr>
          <p:nvPr/>
        </p:nvSpPr>
        <p:spPr bwMode="auto">
          <a:xfrm>
            <a:off x="4267200" y="26431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Freeform 61"/>
          <p:cNvSpPr>
            <a:spLocks/>
          </p:cNvSpPr>
          <p:nvPr/>
        </p:nvSpPr>
        <p:spPr bwMode="auto">
          <a:xfrm>
            <a:off x="4267200" y="26431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8" name="Freeform 62"/>
          <p:cNvSpPr>
            <a:spLocks/>
          </p:cNvSpPr>
          <p:nvPr/>
        </p:nvSpPr>
        <p:spPr bwMode="auto">
          <a:xfrm>
            <a:off x="3378200" y="3028950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Freeform 63"/>
          <p:cNvSpPr>
            <a:spLocks/>
          </p:cNvSpPr>
          <p:nvPr/>
        </p:nvSpPr>
        <p:spPr bwMode="auto">
          <a:xfrm>
            <a:off x="3378200" y="3028950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Freeform 64"/>
          <p:cNvSpPr>
            <a:spLocks/>
          </p:cNvSpPr>
          <p:nvPr/>
        </p:nvSpPr>
        <p:spPr bwMode="auto">
          <a:xfrm>
            <a:off x="2603500" y="3457575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Freeform 65"/>
          <p:cNvSpPr>
            <a:spLocks/>
          </p:cNvSpPr>
          <p:nvPr/>
        </p:nvSpPr>
        <p:spPr bwMode="auto">
          <a:xfrm>
            <a:off x="2603500" y="3457575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Freeform 66"/>
          <p:cNvSpPr>
            <a:spLocks/>
          </p:cNvSpPr>
          <p:nvPr/>
        </p:nvSpPr>
        <p:spPr bwMode="auto">
          <a:xfrm>
            <a:off x="4152900" y="3457575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3" name="Freeform 67"/>
          <p:cNvSpPr>
            <a:spLocks/>
          </p:cNvSpPr>
          <p:nvPr/>
        </p:nvSpPr>
        <p:spPr bwMode="auto">
          <a:xfrm>
            <a:off x="4152900" y="3457575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Freeform 68"/>
          <p:cNvSpPr>
            <a:spLocks/>
          </p:cNvSpPr>
          <p:nvPr/>
        </p:nvSpPr>
        <p:spPr bwMode="auto">
          <a:xfrm>
            <a:off x="3949700" y="5257800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5" name="Freeform 69"/>
          <p:cNvSpPr>
            <a:spLocks/>
          </p:cNvSpPr>
          <p:nvPr/>
        </p:nvSpPr>
        <p:spPr bwMode="auto">
          <a:xfrm>
            <a:off x="3949700" y="5257800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6" name="Line 70"/>
          <p:cNvSpPr>
            <a:spLocks noChangeShapeType="1"/>
          </p:cNvSpPr>
          <p:nvPr/>
        </p:nvSpPr>
        <p:spPr bwMode="auto">
          <a:xfrm>
            <a:off x="4508500" y="3465513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AutoShape 71"/>
          <p:cNvSpPr>
            <a:spLocks noChangeArrowheads="1"/>
          </p:cNvSpPr>
          <p:nvPr/>
        </p:nvSpPr>
        <p:spPr bwMode="auto">
          <a:xfrm>
            <a:off x="4216400" y="2414588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AutoShape 72"/>
          <p:cNvSpPr>
            <a:spLocks noChangeArrowheads="1"/>
          </p:cNvSpPr>
          <p:nvPr/>
        </p:nvSpPr>
        <p:spPr bwMode="auto">
          <a:xfrm>
            <a:off x="3327400" y="2814638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AutoShape 73"/>
          <p:cNvSpPr>
            <a:spLocks noChangeArrowheads="1"/>
          </p:cNvSpPr>
          <p:nvPr/>
        </p:nvSpPr>
        <p:spPr bwMode="auto">
          <a:xfrm>
            <a:off x="2552700" y="322897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AutoShape 74"/>
          <p:cNvSpPr>
            <a:spLocks noChangeArrowheads="1"/>
          </p:cNvSpPr>
          <p:nvPr/>
        </p:nvSpPr>
        <p:spPr bwMode="auto">
          <a:xfrm>
            <a:off x="4102100" y="322897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AutoShape 75"/>
          <p:cNvSpPr>
            <a:spLocks noChangeArrowheads="1"/>
          </p:cNvSpPr>
          <p:nvPr/>
        </p:nvSpPr>
        <p:spPr bwMode="auto">
          <a:xfrm>
            <a:off x="3886200" y="5029200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Line 76"/>
          <p:cNvSpPr>
            <a:spLocks noChangeShapeType="1"/>
          </p:cNvSpPr>
          <p:nvPr/>
        </p:nvSpPr>
        <p:spPr bwMode="auto">
          <a:xfrm>
            <a:off x="2374900" y="4329113"/>
            <a:ext cx="3048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Line 77"/>
          <p:cNvSpPr>
            <a:spLocks noChangeShapeType="1"/>
          </p:cNvSpPr>
          <p:nvPr/>
        </p:nvSpPr>
        <p:spPr bwMode="auto">
          <a:xfrm>
            <a:off x="2768600" y="4329113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Rectangle 78"/>
          <p:cNvSpPr>
            <a:spLocks noChangeArrowheads="1"/>
          </p:cNvSpPr>
          <p:nvPr/>
        </p:nvSpPr>
        <p:spPr bwMode="auto">
          <a:xfrm>
            <a:off x="1143000" y="1905000"/>
            <a:ext cx="2517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solidFill>
                  <a:srgbClr val="FF9900"/>
                </a:solidFill>
                <a:latin typeface="Verdana" pitchFamily="34" charset="0"/>
              </a:rPr>
              <a:t>Selected path</a:t>
            </a:r>
          </a:p>
        </p:txBody>
      </p:sp>
      <p:sp>
        <p:nvSpPr>
          <p:cNvPr id="25675" name="Line 79"/>
          <p:cNvSpPr>
            <a:spLocks noChangeShapeType="1"/>
          </p:cNvSpPr>
          <p:nvPr/>
        </p:nvSpPr>
        <p:spPr bwMode="auto">
          <a:xfrm>
            <a:off x="2452688" y="2347913"/>
            <a:ext cx="568325" cy="5842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Rectangle 80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69900"/>
            <a:ext cx="8915400" cy="288925"/>
          </a:xfrm>
          <a:noFill/>
        </p:spPr>
        <p:txBody>
          <a:bodyPr lIns="90487" tIns="44450" rIns="90487" bIns="44450"/>
          <a:lstStyle/>
          <a:p>
            <a:r>
              <a:rPr lang="en-US" smtClean="0">
                <a:solidFill>
                  <a:schemeClr val="tx1"/>
                </a:solidFill>
              </a:rPr>
              <a:t>Who Tests the Software?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24013" y="3584575"/>
            <a:ext cx="1879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developer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710113" y="3598863"/>
            <a:ext cx="3443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 i="1" dirty="0">
                <a:latin typeface="Verdana" pitchFamily="34" charset="0"/>
              </a:rPr>
              <a:t>independent tester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90613" y="4189413"/>
            <a:ext cx="33797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Understands the system </a:t>
            </a: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06413" y="4603750"/>
            <a:ext cx="180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sz="1800" b="1">
              <a:latin typeface="Verdana" pitchFamily="34" charset="0"/>
            </a:endParaRP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103313" y="4575175"/>
            <a:ext cx="2957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but, will test "gently"</a:t>
            </a: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06413" y="5318125"/>
            <a:ext cx="180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sz="1800" b="1">
              <a:latin typeface="Verdana" pitchFamily="34" charset="0"/>
            </a:endParaRP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103313" y="4932363"/>
            <a:ext cx="369411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and, is driven by "delivery"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773613" y="4246563"/>
            <a:ext cx="3930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Must learn about the system,</a:t>
            </a: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773613" y="4603750"/>
            <a:ext cx="180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sz="1800" b="1">
              <a:latin typeface="Verdana" pitchFamily="34" charset="0"/>
            </a:endParaRP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786313" y="4575175"/>
            <a:ext cx="3736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but, will attempt to break it</a:t>
            </a: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443413" y="5318125"/>
            <a:ext cx="180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US" sz="1800" b="1">
              <a:latin typeface="Verdana" pitchFamily="34" charset="0"/>
            </a:endParaRP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799013" y="4918075"/>
            <a:ext cx="3276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and, is driven by quality</a:t>
            </a:r>
          </a:p>
        </p:txBody>
      </p:sp>
      <p:pic>
        <p:nvPicPr>
          <p:cNvPr id="26639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327150"/>
            <a:ext cx="21209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1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454150"/>
            <a:ext cx="20193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Testability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Software should be designed to be readily tested.</a:t>
            </a:r>
          </a:p>
          <a:p>
            <a:r>
              <a:rPr lang="en-US" smtClean="0"/>
              <a:t>Software testability refers to a measure of how easily a program can be tested.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788" y="471488"/>
            <a:ext cx="5999162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Elements of Testability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5059363"/>
          </a:xfrm>
          <a:noFill/>
        </p:spPr>
        <p:txBody>
          <a:bodyPr lIns="90487" tIns="44450" rIns="90487" bIns="44450"/>
          <a:lstStyle/>
          <a:p>
            <a:r>
              <a:rPr lang="en-US" sz="2400" b="1" smtClean="0"/>
              <a:t>Operability</a:t>
            </a:r>
            <a:r>
              <a:rPr lang="en-US" sz="2400" smtClean="0"/>
              <a:t>—it operates cleanly</a:t>
            </a:r>
          </a:p>
          <a:p>
            <a:r>
              <a:rPr lang="en-US" sz="2400" b="1" smtClean="0"/>
              <a:t>Observability</a:t>
            </a:r>
            <a:r>
              <a:rPr lang="en-US" sz="2400" smtClean="0"/>
              <a:t>—the results of each test case are readily observed</a:t>
            </a:r>
          </a:p>
          <a:p>
            <a:r>
              <a:rPr lang="en-US" sz="2400" b="1" smtClean="0"/>
              <a:t>Controlability</a:t>
            </a:r>
            <a:r>
              <a:rPr lang="en-US" sz="2400" smtClean="0"/>
              <a:t>—the degree to which testing can be automated and optimized</a:t>
            </a:r>
          </a:p>
          <a:p>
            <a:r>
              <a:rPr lang="en-US" sz="2400" b="1" smtClean="0"/>
              <a:t>Decomposability</a:t>
            </a:r>
            <a:r>
              <a:rPr lang="en-US" sz="2400" smtClean="0"/>
              <a:t>—testing can be targeted</a:t>
            </a:r>
          </a:p>
          <a:p>
            <a:r>
              <a:rPr lang="en-US" sz="2400" b="1" smtClean="0"/>
              <a:t>Simplicity</a:t>
            </a:r>
            <a:r>
              <a:rPr lang="en-US" sz="2400" smtClean="0"/>
              <a:t>—reduce complex architecture and logic to simplify tests</a:t>
            </a:r>
          </a:p>
          <a:p>
            <a:r>
              <a:rPr lang="en-US" sz="2400" b="1" smtClean="0"/>
              <a:t>Stability</a:t>
            </a:r>
            <a:r>
              <a:rPr lang="en-US" sz="2400" smtClean="0"/>
              <a:t>—few changes are requested during testing</a:t>
            </a:r>
          </a:p>
          <a:p>
            <a:r>
              <a:rPr lang="en-US" sz="2400" b="1" smtClean="0"/>
              <a:t>Understandability</a:t>
            </a:r>
            <a:r>
              <a:rPr lang="en-US" sz="2400" smtClean="0"/>
              <a:t>—of the design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248400" y="6172200"/>
            <a:ext cx="2622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comments made by James Bach]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Approaches to Software Testing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will apply different testing </a:t>
            </a:r>
            <a:r>
              <a:rPr lang="en-US" b="1" smtClean="0"/>
              <a:t>methods</a:t>
            </a:r>
            <a:r>
              <a:rPr lang="en-US" smtClean="0"/>
              <a:t> to tell us </a:t>
            </a:r>
            <a:r>
              <a:rPr lang="en-US" b="1" smtClean="0"/>
              <a:t>how</a:t>
            </a:r>
            <a:r>
              <a:rPr lang="en-US" smtClean="0"/>
              <a:t> to design test cases.</a:t>
            </a:r>
          </a:p>
          <a:p>
            <a:r>
              <a:rPr lang="en-US" smtClean="0"/>
              <a:t>We will apply different testing </a:t>
            </a:r>
            <a:r>
              <a:rPr lang="en-US" b="1" smtClean="0"/>
              <a:t>strategies</a:t>
            </a:r>
            <a:r>
              <a:rPr lang="en-US" smtClean="0"/>
              <a:t> to tell us </a:t>
            </a:r>
            <a:r>
              <a:rPr lang="en-US" b="1" smtClean="0"/>
              <a:t>when</a:t>
            </a:r>
            <a:r>
              <a:rPr lang="en-US" smtClean="0"/>
              <a:t> and in what </a:t>
            </a:r>
            <a:r>
              <a:rPr lang="en-US" b="1" smtClean="0"/>
              <a:t>context</a:t>
            </a:r>
            <a:r>
              <a:rPr lang="en-US" smtClean="0"/>
              <a:t> to perform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400050"/>
            <a:ext cx="6442075" cy="600075"/>
          </a:xfrm>
          <a:noFill/>
        </p:spPr>
        <p:txBody>
          <a:bodyPr lIns="90487" tIns="44450" rIns="90487" bIns="44450"/>
          <a:lstStyle/>
          <a:p>
            <a:r>
              <a:rPr lang="en-US" smtClean="0"/>
              <a:t>Software Testing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701800" y="4171950"/>
            <a:ext cx="5638800" cy="1028700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260600" y="4057650"/>
            <a:ext cx="4559300" cy="642938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folHlink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1511300" y="1914525"/>
            <a:ext cx="2224088" cy="2516188"/>
            <a:chOff x="952" y="1072"/>
            <a:chExt cx="1401" cy="1409"/>
          </a:xfrm>
        </p:grpSpPr>
        <p:sp>
          <p:nvSpPr>
            <p:cNvPr id="30735" name="Freeform 6"/>
            <p:cNvSpPr>
              <a:spLocks/>
            </p:cNvSpPr>
            <p:nvPr/>
          </p:nvSpPr>
          <p:spPr bwMode="auto">
            <a:xfrm>
              <a:off x="960" y="1072"/>
              <a:ext cx="1297" cy="537"/>
            </a:xfrm>
            <a:custGeom>
              <a:avLst/>
              <a:gdLst>
                <a:gd name="T0" fmla="*/ 1296 w 1297"/>
                <a:gd name="T1" fmla="*/ 0 h 537"/>
                <a:gd name="T2" fmla="*/ 384 w 1297"/>
                <a:gd name="T3" fmla="*/ 0 h 537"/>
                <a:gd name="T4" fmla="*/ 0 w 1297"/>
                <a:gd name="T5" fmla="*/ 536 h 537"/>
                <a:gd name="T6" fmla="*/ 936 w 1297"/>
                <a:gd name="T7" fmla="*/ 536 h 537"/>
                <a:gd name="T8" fmla="*/ 1296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537"/>
                <a:gd name="T17" fmla="*/ 1297 w 1297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537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7"/>
            <p:cNvSpPr>
              <a:spLocks/>
            </p:cNvSpPr>
            <p:nvPr/>
          </p:nvSpPr>
          <p:spPr bwMode="auto">
            <a:xfrm>
              <a:off x="952" y="1592"/>
              <a:ext cx="1401" cy="889"/>
            </a:xfrm>
            <a:custGeom>
              <a:avLst/>
              <a:gdLst>
                <a:gd name="T0" fmla="*/ 0 w 1401"/>
                <a:gd name="T1" fmla="*/ 8 h 889"/>
                <a:gd name="T2" fmla="*/ 1400 w 1401"/>
                <a:gd name="T3" fmla="*/ 888 h 889"/>
                <a:gd name="T4" fmla="*/ 928 w 1401"/>
                <a:gd name="T5" fmla="*/ 0 h 889"/>
                <a:gd name="T6" fmla="*/ 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1"/>
                <a:gd name="T13" fmla="*/ 0 h 889"/>
                <a:gd name="T14" fmla="*/ 1401 w 1401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1" h="889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Freeform 8"/>
            <p:cNvSpPr>
              <a:spLocks/>
            </p:cNvSpPr>
            <p:nvPr/>
          </p:nvSpPr>
          <p:spPr bwMode="auto">
            <a:xfrm>
              <a:off x="1880" y="1072"/>
              <a:ext cx="465" cy="1409"/>
            </a:xfrm>
            <a:custGeom>
              <a:avLst/>
              <a:gdLst>
                <a:gd name="T0" fmla="*/ 464 w 465"/>
                <a:gd name="T1" fmla="*/ 1408 h 1409"/>
                <a:gd name="T2" fmla="*/ 0 w 465"/>
                <a:gd name="T3" fmla="*/ 528 h 1409"/>
                <a:gd name="T4" fmla="*/ 360 w 465"/>
                <a:gd name="T5" fmla="*/ 0 h 1409"/>
                <a:gd name="T6" fmla="*/ 464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1409"/>
                <a:gd name="T14" fmla="*/ 465 w 465"/>
                <a:gd name="T15" fmla="*/ 1409 h 1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1409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219700" y="1885950"/>
            <a:ext cx="2224088" cy="2516188"/>
            <a:chOff x="3288" y="1056"/>
            <a:chExt cx="1401" cy="1409"/>
          </a:xfrm>
        </p:grpSpPr>
        <p:sp>
          <p:nvSpPr>
            <p:cNvPr id="30732" name="Freeform 10"/>
            <p:cNvSpPr>
              <a:spLocks/>
            </p:cNvSpPr>
            <p:nvPr/>
          </p:nvSpPr>
          <p:spPr bwMode="auto">
            <a:xfrm>
              <a:off x="3384" y="1056"/>
              <a:ext cx="1297" cy="537"/>
            </a:xfrm>
            <a:custGeom>
              <a:avLst/>
              <a:gdLst>
                <a:gd name="T0" fmla="*/ 0 w 1297"/>
                <a:gd name="T1" fmla="*/ 0 h 537"/>
                <a:gd name="T2" fmla="*/ 912 w 1297"/>
                <a:gd name="T3" fmla="*/ 0 h 537"/>
                <a:gd name="T4" fmla="*/ 1296 w 1297"/>
                <a:gd name="T5" fmla="*/ 536 h 537"/>
                <a:gd name="T6" fmla="*/ 360 w 1297"/>
                <a:gd name="T7" fmla="*/ 536 h 537"/>
                <a:gd name="T8" fmla="*/ 0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537"/>
                <a:gd name="T17" fmla="*/ 1297 w 1297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537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Freeform 11"/>
            <p:cNvSpPr>
              <a:spLocks/>
            </p:cNvSpPr>
            <p:nvPr/>
          </p:nvSpPr>
          <p:spPr bwMode="auto">
            <a:xfrm>
              <a:off x="3288" y="1576"/>
              <a:ext cx="1401" cy="889"/>
            </a:xfrm>
            <a:custGeom>
              <a:avLst/>
              <a:gdLst>
                <a:gd name="T0" fmla="*/ 1400 w 1401"/>
                <a:gd name="T1" fmla="*/ 8 h 889"/>
                <a:gd name="T2" fmla="*/ 0 w 1401"/>
                <a:gd name="T3" fmla="*/ 888 h 889"/>
                <a:gd name="T4" fmla="*/ 472 w 1401"/>
                <a:gd name="T5" fmla="*/ 0 h 889"/>
                <a:gd name="T6" fmla="*/ 140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1"/>
                <a:gd name="T13" fmla="*/ 0 h 889"/>
                <a:gd name="T14" fmla="*/ 1401 w 1401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1" h="889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12"/>
            <p:cNvSpPr>
              <a:spLocks/>
            </p:cNvSpPr>
            <p:nvPr/>
          </p:nvSpPr>
          <p:spPr bwMode="auto">
            <a:xfrm>
              <a:off x="3296" y="1056"/>
              <a:ext cx="465" cy="1409"/>
            </a:xfrm>
            <a:custGeom>
              <a:avLst/>
              <a:gdLst>
                <a:gd name="T0" fmla="*/ 0 w 465"/>
                <a:gd name="T1" fmla="*/ 1408 h 1409"/>
                <a:gd name="T2" fmla="*/ 464 w 465"/>
                <a:gd name="T3" fmla="*/ 528 h 1409"/>
                <a:gd name="T4" fmla="*/ 104 w 465"/>
                <a:gd name="T5" fmla="*/ 0 h 1409"/>
                <a:gd name="T6" fmla="*/ 0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1409"/>
                <a:gd name="T14" fmla="*/ 465 w 465"/>
                <a:gd name="T15" fmla="*/ 1409 h 1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1409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3948113" y="4189413"/>
            <a:ext cx="1038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Methods</a:t>
            </a:r>
            <a:endParaRPr lang="en-US" sz="1600">
              <a:solidFill>
                <a:srgbClr val="6E0043"/>
              </a:solidFill>
              <a:latin typeface="Verdana" pitchFamily="34" charset="0"/>
            </a:endParaRPr>
          </a:p>
        </p:txBody>
      </p:sp>
      <p:sp>
        <p:nvSpPr>
          <p:cNvPr id="30728" name="Rectangle 14"/>
          <p:cNvSpPr>
            <a:spLocks noChangeArrowheads="1"/>
          </p:cNvSpPr>
          <p:nvPr/>
        </p:nvSpPr>
        <p:spPr bwMode="auto">
          <a:xfrm>
            <a:off x="3897313" y="4789488"/>
            <a:ext cx="1219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Strategies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30729" name="Rectangle 15"/>
          <p:cNvSpPr>
            <a:spLocks noChangeArrowheads="1"/>
          </p:cNvSpPr>
          <p:nvPr/>
        </p:nvSpPr>
        <p:spPr bwMode="auto">
          <a:xfrm>
            <a:off x="1941513" y="2017713"/>
            <a:ext cx="13747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white-box</a:t>
            </a:r>
          </a:p>
          <a:p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methods</a:t>
            </a:r>
            <a:r>
              <a:rPr lang="en-US" sz="1600">
                <a:latin typeface="Verdana" pitchFamily="34" charset="0"/>
              </a:rPr>
              <a:t>      </a:t>
            </a:r>
          </a:p>
        </p:txBody>
      </p:sp>
      <p:sp>
        <p:nvSpPr>
          <p:cNvPr id="30730" name="Rectangle 16"/>
          <p:cNvSpPr>
            <a:spLocks noChangeArrowheads="1"/>
          </p:cNvSpPr>
          <p:nvPr/>
        </p:nvSpPr>
        <p:spPr bwMode="auto">
          <a:xfrm>
            <a:off x="5675313" y="1989138"/>
            <a:ext cx="13747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black-box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    methods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30731" name="Rectangle 17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Testing Methods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Structural (White Box) Testing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Knowing the internal workings of a program, tests can be conducted to assure that the internal operation performs according to specification, and all internal components have been exercised.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Test cases are based on internal structure of the program and a specific level of coverage.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Functional (Black Box) Testing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Knowing the specified functions that a product has been designed to perform, tests can be conducted to demonstrate that each function is fully operational.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Test cases are based on external behavior rather than internal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Test?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2251075"/>
            <a:ext cx="86407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latin typeface="Verdana" pitchFamily="34" charset="0"/>
              </a:rPr>
              <a:t>We huddled around the door … Inside, a recently hired software</a:t>
            </a:r>
          </a:p>
          <a:p>
            <a:r>
              <a:rPr lang="en-US" sz="2000">
                <a:latin typeface="Verdana" pitchFamily="34" charset="0"/>
              </a:rPr>
              <a:t>designer had spread out source listings on the table, and carefully</a:t>
            </a:r>
          </a:p>
          <a:p>
            <a:r>
              <a:rPr lang="en-US" sz="2000">
                <a:latin typeface="Verdana" pitchFamily="34" charset="0"/>
              </a:rPr>
              <a:t>passed a crystal hanging from a long chain over the source code.</a:t>
            </a:r>
          </a:p>
          <a:p>
            <a:r>
              <a:rPr lang="en-US" sz="2000">
                <a:latin typeface="Verdana" pitchFamily="34" charset="0"/>
              </a:rPr>
              <a:t>Every so often the designer marked a circle in red on the listing.</a:t>
            </a:r>
          </a:p>
          <a:p>
            <a:endParaRPr lang="en-US" sz="2000">
              <a:latin typeface="Verdana" pitchFamily="34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048000" y="3810000"/>
            <a:ext cx="5087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>
                <a:latin typeface="Verdana" pitchFamily="34" charset="0"/>
              </a:rPr>
              <a:t>(From a true story told by Paul Jorgensen)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Strategies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4572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Requirements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Specification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5240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Preliminary</a:t>
            </a:r>
          </a:p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895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Detailed</a:t>
            </a:r>
          </a:p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4343400" y="52578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Coding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5562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Unit Testing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65532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Integration</a:t>
            </a:r>
          </a:p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Testing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76200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System</a:t>
            </a:r>
          </a:p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Testing</a:t>
            </a:r>
          </a:p>
        </p:txBody>
      </p:sp>
      <p:cxnSp>
        <p:nvCxnSpPr>
          <p:cNvPr id="32778" name="AutoShape 10"/>
          <p:cNvCxnSpPr>
            <a:cxnSpLocks noChangeShapeType="1"/>
            <a:stCxn id="32771" idx="3"/>
            <a:endCxn id="32772" idx="0"/>
          </p:cNvCxnSpPr>
          <p:nvPr/>
        </p:nvCxnSpPr>
        <p:spPr bwMode="auto">
          <a:xfrm>
            <a:off x="1538288" y="2438400"/>
            <a:ext cx="519112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1"/>
          <p:cNvCxnSpPr>
            <a:cxnSpLocks noChangeShapeType="1"/>
            <a:stCxn id="32772" idx="3"/>
            <a:endCxn id="32773" idx="0"/>
          </p:cNvCxnSpPr>
          <p:nvPr/>
        </p:nvCxnSpPr>
        <p:spPr bwMode="auto">
          <a:xfrm>
            <a:off x="2605088" y="3429000"/>
            <a:ext cx="8239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2"/>
          <p:cNvCxnSpPr>
            <a:cxnSpLocks noChangeShapeType="1"/>
            <a:stCxn id="32773" idx="3"/>
            <a:endCxn id="32774" idx="0"/>
          </p:cNvCxnSpPr>
          <p:nvPr/>
        </p:nvCxnSpPr>
        <p:spPr bwMode="auto">
          <a:xfrm>
            <a:off x="3976688" y="4495800"/>
            <a:ext cx="9001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3"/>
          <p:cNvCxnSpPr>
            <a:cxnSpLocks noChangeShapeType="1"/>
            <a:stCxn id="32774" idx="0"/>
            <a:endCxn id="32775" idx="1"/>
          </p:cNvCxnSpPr>
          <p:nvPr/>
        </p:nvCxnSpPr>
        <p:spPr bwMode="auto">
          <a:xfrm rot="-5400000">
            <a:off x="4838700" y="4533900"/>
            <a:ext cx="747713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AutoShape 14"/>
          <p:cNvCxnSpPr>
            <a:cxnSpLocks noChangeShapeType="1"/>
            <a:stCxn id="32775" idx="0"/>
            <a:endCxn id="32776" idx="1"/>
          </p:cNvCxnSpPr>
          <p:nvPr/>
        </p:nvCxnSpPr>
        <p:spPr bwMode="auto">
          <a:xfrm rot="-5400000">
            <a:off x="5943600" y="3581400"/>
            <a:ext cx="747713" cy="442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15"/>
          <p:cNvCxnSpPr>
            <a:cxnSpLocks noChangeShapeType="1"/>
            <a:stCxn id="32776" idx="0"/>
            <a:endCxn id="32777" idx="1"/>
          </p:cNvCxnSpPr>
          <p:nvPr/>
        </p:nvCxnSpPr>
        <p:spPr bwMode="auto">
          <a:xfrm rot="-5400000">
            <a:off x="7010400" y="2514600"/>
            <a:ext cx="671513" cy="519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AutoShape 28"/>
          <p:cNvCxnSpPr>
            <a:cxnSpLocks noChangeShapeType="1"/>
            <a:stCxn id="32771" idx="3"/>
            <a:endCxn id="32777" idx="1"/>
          </p:cNvCxnSpPr>
          <p:nvPr/>
        </p:nvCxnSpPr>
        <p:spPr bwMode="auto">
          <a:xfrm>
            <a:off x="1538288" y="2438400"/>
            <a:ext cx="60674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AutoShape 29"/>
          <p:cNvCxnSpPr>
            <a:cxnSpLocks noChangeShapeType="1"/>
            <a:stCxn id="32772" idx="3"/>
            <a:endCxn id="32776" idx="1"/>
          </p:cNvCxnSpPr>
          <p:nvPr/>
        </p:nvCxnSpPr>
        <p:spPr bwMode="auto">
          <a:xfrm>
            <a:off x="2605088" y="3429000"/>
            <a:ext cx="39338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30"/>
          <p:cNvCxnSpPr>
            <a:cxnSpLocks noChangeShapeType="1"/>
            <a:stCxn id="32773" idx="3"/>
            <a:endCxn id="32775" idx="1"/>
          </p:cNvCxnSpPr>
          <p:nvPr/>
        </p:nvCxnSpPr>
        <p:spPr bwMode="auto">
          <a:xfrm>
            <a:off x="3976688" y="4495800"/>
            <a:ext cx="15716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Rectangle 31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Testing So Hard?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The magnitude of a thorough test suite can be overwhelming.</a:t>
            </a:r>
          </a:p>
          <a:p>
            <a:r>
              <a:rPr lang="en-US" sz="2400" smtClean="0"/>
              <a:t>Testing is highly detailed.</a:t>
            </a:r>
          </a:p>
          <a:p>
            <a:r>
              <a:rPr lang="en-US" sz="2400" smtClean="0"/>
              <a:t>Testing is time consuming.</a:t>
            </a:r>
          </a:p>
          <a:p>
            <a:r>
              <a:rPr lang="en-US" sz="2400" smtClean="0"/>
              <a:t>Testing requires technical sophistication.</a:t>
            </a:r>
          </a:p>
          <a:p>
            <a:pPr lvl="1"/>
            <a:r>
              <a:rPr lang="en-US" sz="2000" smtClean="0"/>
              <a:t>Testers must be good developers.</a:t>
            </a:r>
          </a:p>
          <a:p>
            <a:pPr lvl="1"/>
            <a:r>
              <a:rPr lang="en-US" sz="2000" smtClean="0"/>
              <a:t>Testers must have a solid understanding of formal languages, graph theory, and algorithms (at least).</a:t>
            </a:r>
          </a:p>
          <a:p>
            <a:r>
              <a:rPr lang="en-US" sz="2400" smtClean="0"/>
              <a:t>Testing should be treated as a craft.</a:t>
            </a:r>
          </a:p>
          <a:p>
            <a:r>
              <a:rPr lang="en-US" sz="2400" smtClean="0"/>
              <a:t>Testing requires up front planning.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Thinking About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b="1" u="sng" smtClean="0"/>
              <a:t>Phase 0:</a:t>
            </a:r>
            <a:r>
              <a:rPr lang="en-US" sz="2000" smtClean="0"/>
              <a:t> Testing = Debugging</a:t>
            </a:r>
          </a:p>
          <a:p>
            <a:r>
              <a:rPr lang="en-US" sz="2000" b="1" u="sng" smtClean="0"/>
              <a:t>Phase 1:</a:t>
            </a:r>
            <a:r>
              <a:rPr lang="en-US" sz="2000" smtClean="0"/>
              <a:t> Testing is an act whose purpose is to show that the software works.</a:t>
            </a:r>
          </a:p>
          <a:p>
            <a:r>
              <a:rPr lang="en-US" sz="2000" b="1" u="sng" smtClean="0"/>
              <a:t>Phase 2:</a:t>
            </a:r>
            <a:r>
              <a:rPr lang="en-US" sz="2000" smtClean="0"/>
              <a:t> Testing is an act whose purpose is to show that the software does not work.</a:t>
            </a:r>
          </a:p>
          <a:p>
            <a:r>
              <a:rPr lang="en-US" sz="2000" b="1" u="sng" smtClean="0"/>
              <a:t>Phase 3:</a:t>
            </a:r>
            <a:r>
              <a:rPr lang="en-US" sz="2000" smtClean="0"/>
              <a:t> Testing is an act whose purpose is not to prove anything, but to reduce the perceived risk of failure to an acceptable level.</a:t>
            </a:r>
          </a:p>
          <a:p>
            <a:r>
              <a:rPr lang="en-US" sz="2000" b="1" u="sng" smtClean="0"/>
              <a:t>Phase 4:</a:t>
            </a:r>
            <a:r>
              <a:rPr lang="en-US" sz="2000" smtClean="0"/>
              <a:t> Testing is not an act; rather, it is a mindset that involves development and coding practices along with a systematic approach to exercising the software.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05200" y="6248400"/>
            <a:ext cx="5473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Techniques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2nd Edition, by Boris Beizer, Van Nostrand Reinhold, 1990]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General Testing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The fundamental intent of a testing process is to uncover an error.</a:t>
            </a:r>
          </a:p>
          <a:p>
            <a:r>
              <a:rPr lang="en-US" sz="2800" smtClean="0"/>
              <a:t>A good test case is one with a high probability of finding an as-yet undiscovered error.</a:t>
            </a:r>
          </a:p>
          <a:p>
            <a:r>
              <a:rPr lang="en-US" sz="2800" smtClean="0"/>
              <a:t>A successful test is one that uncovers an as-yet undiscovered error.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419600" y="6248400"/>
            <a:ext cx="4559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The Art of Software Testing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Glenn Myers, John Wiley &amp; Sons, 1979]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163" y="479425"/>
            <a:ext cx="6457950" cy="301625"/>
          </a:xfrm>
          <a:noFill/>
        </p:spPr>
        <p:txBody>
          <a:bodyPr lIns="90487" tIns="44450" rIns="90487" bIns="44450"/>
          <a:lstStyle/>
          <a:p>
            <a:r>
              <a:rPr lang="en-US" smtClean="0"/>
              <a:t>What Testing Shows</a:t>
            </a:r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431925"/>
            <a:ext cx="56007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170113" y="1270000"/>
            <a:ext cx="10556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latin typeface="Verdana" pitchFamily="34" charset="0"/>
              </a:rPr>
              <a:t>errors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338513" y="1884363"/>
            <a:ext cx="4040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latin typeface="Verdana" pitchFamily="34" charset="0"/>
              </a:rPr>
              <a:t>requirements conformance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748213" y="2670175"/>
            <a:ext cx="20002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latin typeface="Verdana" pitchFamily="34" charset="0"/>
              </a:rPr>
              <a:t>performance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91200" y="3846513"/>
            <a:ext cx="2030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latin typeface="Verdana" pitchFamily="34" charset="0"/>
              </a:rPr>
              <a:t>an indication</a:t>
            </a:r>
          </a:p>
          <a:p>
            <a:r>
              <a:rPr lang="en-US" sz="2000" b="1">
                <a:latin typeface="Verdana" pitchFamily="34" charset="0"/>
              </a:rPr>
              <a:t>of quality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381000" y="4191000"/>
            <a:ext cx="27701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1" dirty="0">
                <a:latin typeface="Verdana" pitchFamily="34" charset="0"/>
              </a:rPr>
              <a:t>Testing can never</a:t>
            </a:r>
            <a:br>
              <a:rPr lang="en-US" sz="2000" i="1" dirty="0">
                <a:latin typeface="Verdana" pitchFamily="34" charset="0"/>
              </a:rPr>
            </a:br>
            <a:r>
              <a:rPr lang="en-US" sz="2000" i="1" dirty="0">
                <a:latin typeface="Verdana" pitchFamily="34" charset="0"/>
              </a:rPr>
              <a:t>be used to show the</a:t>
            </a:r>
            <a:br>
              <a:rPr lang="en-US" sz="2000" i="1" dirty="0">
                <a:latin typeface="Verdana" pitchFamily="34" charset="0"/>
              </a:rPr>
            </a:br>
            <a:r>
              <a:rPr lang="en-US" sz="2000" i="1" dirty="0">
                <a:latin typeface="Verdana" pitchFamily="34" charset="0"/>
              </a:rPr>
              <a:t>absence of errors, </a:t>
            </a:r>
            <a:br>
              <a:rPr lang="en-US" sz="2000" i="1" dirty="0">
                <a:latin typeface="Verdana" pitchFamily="34" charset="0"/>
              </a:rPr>
            </a:br>
            <a:r>
              <a:rPr lang="en-US" sz="2000" i="1" dirty="0">
                <a:latin typeface="Verdana" pitchFamily="34" charset="0"/>
              </a:rPr>
              <a:t>only their presence.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Indications Based on the Results of 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Severe errors discovered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Indicates software quality and reliability are suspect.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Design modification is perhaps required.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Further testing is needed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Basic software functions are working properly and errors discovered are easily corrected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Software quality and reliability are acceptable </a:t>
            </a:r>
            <a:r>
              <a:rPr lang="en-US" sz="2000" b="1" i="1" smtClean="0"/>
              <a:t>OR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Tests are inadequate to uncover severe errors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No errors discovered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Suggests that the test configuration may be inadequate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perfect software has been written!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/>
              <a:t>Error</a:t>
            </a:r>
            <a:r>
              <a:rPr lang="en-US" sz="2400" smtClean="0"/>
              <a:t> – a mistake.</a:t>
            </a:r>
          </a:p>
          <a:p>
            <a:r>
              <a:rPr lang="en-US" sz="2400" b="1" smtClean="0"/>
              <a:t>Fault</a:t>
            </a:r>
            <a:r>
              <a:rPr lang="en-US" sz="2400" smtClean="0"/>
              <a:t> – the result of an error. </a:t>
            </a:r>
            <a:r>
              <a:rPr lang="en-US" sz="2400" b="1" smtClean="0"/>
              <a:t>Defect</a:t>
            </a:r>
            <a:r>
              <a:rPr lang="en-US" sz="2400" smtClean="0"/>
              <a:t> is a synonym.</a:t>
            </a:r>
          </a:p>
          <a:p>
            <a:r>
              <a:rPr lang="en-US" sz="2400" b="1" smtClean="0"/>
              <a:t>Failure</a:t>
            </a:r>
            <a:r>
              <a:rPr lang="en-US" sz="2400" smtClean="0"/>
              <a:t> – occurs when a fault executes.</a:t>
            </a:r>
          </a:p>
          <a:p>
            <a:r>
              <a:rPr lang="en-US" sz="2400" b="1" smtClean="0"/>
              <a:t>Incident</a:t>
            </a:r>
            <a:r>
              <a:rPr lang="en-US" sz="2400" smtClean="0"/>
              <a:t> – symptom associated with a failure that alerts a user to its occurrence.</a:t>
            </a:r>
          </a:p>
          <a:p>
            <a:r>
              <a:rPr lang="en-US" sz="2400" b="1" smtClean="0"/>
              <a:t>Test</a:t>
            </a:r>
            <a:r>
              <a:rPr lang="en-US" sz="2400" smtClean="0"/>
              <a:t> –exercising software with test cases.</a:t>
            </a:r>
          </a:p>
          <a:p>
            <a:r>
              <a:rPr lang="en-US" sz="2400" b="1" smtClean="0"/>
              <a:t>Test case</a:t>
            </a:r>
            <a:r>
              <a:rPr lang="en-US" sz="2400" smtClean="0"/>
              <a:t> – has an identity, associated with program behavior, has a set of inputs, has a list of expected outputs.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419600" y="6248400"/>
            <a:ext cx="4737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2643</TotalTime>
  <Words>1590</Words>
  <Application>Microsoft Office PowerPoint</Application>
  <PresentationFormat>On-screen Show (4:3)</PresentationFormat>
  <Paragraphs>234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Arial,Bold</vt:lpstr>
      <vt:lpstr>Verdana</vt:lpstr>
      <vt:lpstr>Times New Roman</vt:lpstr>
      <vt:lpstr>01_Introduction_To_Software_Engineering</vt:lpstr>
      <vt:lpstr>Course Notes Set 8: Software Testing Overview</vt:lpstr>
      <vt:lpstr>Why Do We Test?</vt:lpstr>
      <vt:lpstr>How Do We Test?</vt:lpstr>
      <vt:lpstr>Why is Testing So Hard?</vt:lpstr>
      <vt:lpstr>Thinking About Testing</vt:lpstr>
      <vt:lpstr>General Testing Objectives</vt:lpstr>
      <vt:lpstr>What Testing Shows</vt:lpstr>
      <vt:lpstr>Indications Based on the Results of Testing</vt:lpstr>
      <vt:lpstr>Basic Definitions</vt:lpstr>
      <vt:lpstr>Testing Life Cycle</vt:lpstr>
      <vt:lpstr>Test Information Flow</vt:lpstr>
      <vt:lpstr>Fault Classifications</vt:lpstr>
      <vt:lpstr>IEEE Std 1044-2009</vt:lpstr>
      <vt:lpstr>IEEE Std 1044-2009</vt:lpstr>
      <vt:lpstr>IEEE Std 1044-2009</vt:lpstr>
      <vt:lpstr>IEEE Std 1044-2009</vt:lpstr>
      <vt:lpstr>IEEE Std 1044-2009</vt:lpstr>
      <vt:lpstr>Test Cases</vt:lpstr>
      <vt:lpstr>Test Cases, Specs, and Programmed Behaviors</vt:lpstr>
      <vt:lpstr>Test Case Design</vt:lpstr>
      <vt:lpstr>Testing Principles</vt:lpstr>
      <vt:lpstr>Exhaustive Testing</vt:lpstr>
      <vt:lpstr>Selective Testing</vt:lpstr>
      <vt:lpstr>Who Tests the Software?</vt:lpstr>
      <vt:lpstr>Software Testability</vt:lpstr>
      <vt:lpstr>Elements of Testability</vt:lpstr>
      <vt:lpstr>Approaches to Software Testing</vt:lpstr>
      <vt:lpstr>Software Testing</vt:lpstr>
      <vt:lpstr>Testing Methods</vt:lpstr>
      <vt:lpstr>Testing Strategies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CSE</dc:creator>
  <cp:lastModifiedBy>crossjh</cp:lastModifiedBy>
  <cp:revision>226</cp:revision>
  <cp:lastPrinted>2000-02-09T16:50:53Z</cp:lastPrinted>
  <dcterms:created xsi:type="dcterms:W3CDTF">1995-06-17T23:31:02Z</dcterms:created>
  <dcterms:modified xsi:type="dcterms:W3CDTF">2014-02-12T20:16:12Z</dcterms:modified>
</cp:coreProperties>
</file>