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9" r:id="rId3"/>
    <p:sldId id="310" r:id="rId4"/>
    <p:sldId id="311" r:id="rId5"/>
    <p:sldId id="292" r:id="rId6"/>
    <p:sldId id="293" r:id="rId7"/>
    <p:sldId id="294" r:id="rId8"/>
    <p:sldId id="295" r:id="rId9"/>
    <p:sldId id="313" r:id="rId10"/>
    <p:sldId id="314" r:id="rId11"/>
    <p:sldId id="312" r:id="rId12"/>
    <p:sldId id="296" r:id="rId13"/>
    <p:sldId id="301" r:id="rId14"/>
    <p:sldId id="316" r:id="rId15"/>
    <p:sldId id="317" r:id="rId16"/>
    <p:sldId id="318" r:id="rId17"/>
    <p:sldId id="319" r:id="rId18"/>
    <p:sldId id="321" r:id="rId19"/>
    <p:sldId id="322" r:id="rId20"/>
    <p:sldId id="323" r:id="rId21"/>
    <p:sldId id="315" r:id="rId22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1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413" autoAdjust="0"/>
  </p:normalViewPr>
  <p:slideViewPr>
    <p:cSldViewPr snapToGrid="0">
      <p:cViewPr varScale="1">
        <p:scale>
          <a:sx n="86" d="100"/>
          <a:sy n="86" d="100"/>
        </p:scale>
        <p:origin x="224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26" y="1489"/>
      </p:cViewPr>
      <p:guideLst>
        <p:guide orient="horz" pos="2121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87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1675"/>
            <a:ext cx="4619625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2138"/>
            <a:ext cx="51244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58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/>
            </a:lvl1pPr>
          </a:lstStyle>
          <a:p>
            <a:pPr>
              <a:defRPr/>
            </a:pPr>
            <a:fld id="{DE28A7AB-D0E1-430C-BF09-969FF11E2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5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28A7AB-D0E1-430C-BF09-969FF11E2928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Why does the first equivalence partition include 15?</a:t>
            </a:r>
          </a:p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F2C6DE-6FD8-461C-9067-0A83C68200B9}" type="slidenum">
              <a:rPr lang="en-US" sz="1000" smtClean="0"/>
              <a:pPr/>
              <a:t>7</a:t>
            </a:fld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165752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Most control over input values and boundaries.  Designing input to cover output boundaries is more difficult.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33A2F9-FFB2-4238-B2A0-B02C995CC9DA}" type="slidenum">
              <a:rPr lang="en-US" sz="1000" smtClean="0"/>
              <a:pPr/>
              <a:t>11</a:t>
            </a:fld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65434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429163-1D2D-4B35-AF1E-651382B662F6}" type="slidenum">
              <a:rPr lang="en-US" sz="1000" smtClean="0"/>
              <a:pPr/>
              <a:t>12</a:t>
            </a:fld>
            <a:endParaRPr lang="en-US" sz="10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000" smtClean="0"/>
              <a:t>Boundary Cond. for Legit. Tri:</a:t>
            </a:r>
          </a:p>
          <a:p>
            <a:r>
              <a:rPr lang="en-US" sz="1000" smtClean="0"/>
              <a:t>   1 1 2 : straight line - NAT</a:t>
            </a:r>
          </a:p>
          <a:p>
            <a:r>
              <a:rPr lang="en-US" sz="1000" smtClean="0"/>
              <a:t>   0 0 0 : point - NAT</a:t>
            </a:r>
          </a:p>
          <a:p>
            <a:r>
              <a:rPr lang="en-US" sz="1000" smtClean="0"/>
              <a:t>   4 0 3 : 0 length side - NAT</a:t>
            </a:r>
          </a:p>
          <a:p>
            <a:r>
              <a:rPr lang="en-US" sz="1000" smtClean="0"/>
              <a:t>   2 1 3.00001 : close to tri, but still NAT</a:t>
            </a:r>
          </a:p>
          <a:p>
            <a:r>
              <a:rPr lang="en-US" sz="1000" smtClean="0"/>
              <a:t>   8942.5 942 1 : very small angle : scalene acute</a:t>
            </a:r>
          </a:p>
          <a:p>
            <a:r>
              <a:rPr lang="en-US" sz="1000" smtClean="0"/>
              <a:t>   .0001 .0001 .0001 : very small triangle : equilateral acute</a:t>
            </a:r>
          </a:p>
          <a:p>
            <a:r>
              <a:rPr lang="en-US" sz="1000" smtClean="0"/>
              <a:t>Boundary Cond. for Side Classification</a:t>
            </a:r>
          </a:p>
          <a:p>
            <a:r>
              <a:rPr lang="en-US" sz="1000" smtClean="0"/>
              <a:t>   3.000001 3 3 : close to equilateral : isosceles acute</a:t>
            </a:r>
          </a:p>
          <a:p>
            <a:r>
              <a:rPr lang="en-US" sz="1000" smtClean="0"/>
              <a:t>   2.999999 3 4 : close to isosceles : scalene acute</a:t>
            </a:r>
          </a:p>
          <a:p>
            <a:r>
              <a:rPr lang="en-US" sz="1000" smtClean="0"/>
              <a:t>Boundary Cond. for Angle Classification</a:t>
            </a:r>
          </a:p>
          <a:p>
            <a:r>
              <a:rPr lang="en-US" sz="1000" smtClean="0"/>
              <a:t>   3 4 5.00000001 : close to right triangle : scalene obtuse</a:t>
            </a:r>
          </a:p>
          <a:p>
            <a:r>
              <a:rPr lang="en-US" sz="1000" smtClean="0"/>
              <a:t>   1 1 1.414141414 : close to right triangle : isosceles acute</a:t>
            </a:r>
          </a:p>
          <a:p>
            <a:r>
              <a:rPr lang="en-US" sz="1000" smtClean="0"/>
              <a:t>Valid input/extremes</a:t>
            </a:r>
          </a:p>
          <a:p>
            <a:r>
              <a:rPr lang="en-US" sz="1000" smtClean="0"/>
              <a:t>   -3 -3 -3</a:t>
            </a:r>
          </a:p>
          <a:p>
            <a:r>
              <a:rPr lang="en-US" sz="1000" smtClean="0"/>
              <a:t>   6 -4 6</a:t>
            </a:r>
          </a:p>
        </p:txBody>
      </p:sp>
    </p:spTree>
    <p:extLst>
      <p:ext uri="{BB962C8B-B14F-4D97-AF65-F5344CB8AC3E}">
        <p14:creationId xmlns:p14="http://schemas.microsoft.com/office/powerpoint/2010/main" val="22864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A3AFAE-A752-4669-8400-01C37D8642BF}" type="slidenum">
              <a:rPr lang="en-US" sz="1000" smtClean="0"/>
              <a:pPr/>
              <a:t>13</a:t>
            </a:fld>
            <a:endParaRPr lang="en-US" sz="10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000" smtClean="0"/>
              <a:t>Boundary Cond. for Legit. Tri:</a:t>
            </a:r>
          </a:p>
          <a:p>
            <a:r>
              <a:rPr lang="en-US" sz="1000" smtClean="0"/>
              <a:t>   1 1 2 : straight line - NAT</a:t>
            </a:r>
          </a:p>
          <a:p>
            <a:r>
              <a:rPr lang="en-US" sz="1000" smtClean="0"/>
              <a:t>   0 0 0 : point - NAT</a:t>
            </a:r>
          </a:p>
          <a:p>
            <a:r>
              <a:rPr lang="en-US" sz="1000" smtClean="0"/>
              <a:t>   4 0 3 : 0 length side - NAT</a:t>
            </a:r>
          </a:p>
          <a:p>
            <a:r>
              <a:rPr lang="en-US" sz="1000" smtClean="0"/>
              <a:t>   2 1 3.00001 : close to tri, but still NAT</a:t>
            </a:r>
          </a:p>
          <a:p>
            <a:r>
              <a:rPr lang="en-US" sz="1000" smtClean="0"/>
              <a:t>   8942.5 942 1 : very small angle : scalene acute</a:t>
            </a:r>
          </a:p>
          <a:p>
            <a:r>
              <a:rPr lang="en-US" sz="1000" smtClean="0"/>
              <a:t>   .0001 .0001 .0001 : very small triangle : equilateral acute</a:t>
            </a:r>
          </a:p>
          <a:p>
            <a:r>
              <a:rPr lang="en-US" sz="1000" smtClean="0"/>
              <a:t>Boundary Cond. for Side Classification</a:t>
            </a:r>
          </a:p>
          <a:p>
            <a:r>
              <a:rPr lang="en-US" sz="1000" smtClean="0"/>
              <a:t>   3.000001 3 3 : close to equilateral : isosceles acute</a:t>
            </a:r>
          </a:p>
          <a:p>
            <a:r>
              <a:rPr lang="en-US" sz="1000" smtClean="0"/>
              <a:t>   2.999999 3 4 : close to isosceles : scalene acute</a:t>
            </a:r>
          </a:p>
          <a:p>
            <a:r>
              <a:rPr lang="en-US" sz="1000" smtClean="0"/>
              <a:t>Boundary Cond. for Angle Classification</a:t>
            </a:r>
          </a:p>
          <a:p>
            <a:r>
              <a:rPr lang="en-US" sz="1000" smtClean="0"/>
              <a:t>   3 4 5.00000001 : close to right triangle : scalene obtuse</a:t>
            </a:r>
          </a:p>
          <a:p>
            <a:r>
              <a:rPr lang="en-US" sz="1000" smtClean="0"/>
              <a:t>   1 1 1.414141414 : close to right triangle : isosceles acute</a:t>
            </a:r>
          </a:p>
          <a:p>
            <a:r>
              <a:rPr lang="en-US" sz="1000" smtClean="0"/>
              <a:t>Valid input/extremes</a:t>
            </a:r>
          </a:p>
          <a:p>
            <a:r>
              <a:rPr lang="en-US" sz="1000" smtClean="0"/>
              <a:t>   -3 -3 -3</a:t>
            </a:r>
          </a:p>
          <a:p>
            <a:r>
              <a:rPr lang="en-US" sz="1000" smtClean="0"/>
              <a:t>   6 -4 6</a:t>
            </a:r>
          </a:p>
        </p:txBody>
      </p:sp>
    </p:spTree>
    <p:extLst>
      <p:ext uri="{BB962C8B-B14F-4D97-AF65-F5344CB8AC3E}">
        <p14:creationId xmlns:p14="http://schemas.microsoft.com/office/powerpoint/2010/main" val="912975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673E8E-5A31-4853-8C4B-21B7F0067AC6}" type="slidenum">
              <a:rPr lang="en-US" sz="1000" smtClean="0"/>
              <a:pPr/>
              <a:t>14</a:t>
            </a:fld>
            <a:endParaRPr lang="en-US" sz="10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000" smtClean="0"/>
              <a:t>Boundary Cond. for Legit. Tri:</a:t>
            </a:r>
          </a:p>
          <a:p>
            <a:r>
              <a:rPr lang="en-US" sz="1000" smtClean="0"/>
              <a:t>   1 1 2 : straight line - NAT</a:t>
            </a:r>
          </a:p>
          <a:p>
            <a:r>
              <a:rPr lang="en-US" sz="1000" smtClean="0"/>
              <a:t>   0 0 0 : point - NAT</a:t>
            </a:r>
          </a:p>
          <a:p>
            <a:r>
              <a:rPr lang="en-US" sz="1000" smtClean="0"/>
              <a:t>   4 0 3 : 0 length side - NAT</a:t>
            </a:r>
          </a:p>
          <a:p>
            <a:r>
              <a:rPr lang="en-US" sz="1000" smtClean="0"/>
              <a:t>   2 1 3.00001 : close to tri, but still NAT</a:t>
            </a:r>
          </a:p>
          <a:p>
            <a:r>
              <a:rPr lang="en-US" sz="1000" smtClean="0"/>
              <a:t>   8942.5 942 1 : very small angle : scalene acute</a:t>
            </a:r>
          </a:p>
          <a:p>
            <a:r>
              <a:rPr lang="en-US" sz="1000" smtClean="0"/>
              <a:t>   .0001 .0001 .0001 : very small triangle : equilateral acute</a:t>
            </a:r>
          </a:p>
          <a:p>
            <a:r>
              <a:rPr lang="en-US" sz="1000" smtClean="0"/>
              <a:t>Boundary Cond. for Side Classification</a:t>
            </a:r>
          </a:p>
          <a:p>
            <a:r>
              <a:rPr lang="en-US" sz="1000" smtClean="0"/>
              <a:t>   3.000001 3 3 : close to equilateral : isosceles acute</a:t>
            </a:r>
          </a:p>
          <a:p>
            <a:r>
              <a:rPr lang="en-US" sz="1000" smtClean="0"/>
              <a:t>   2.999999 3 4 : close to isosceles : scalene acute</a:t>
            </a:r>
          </a:p>
          <a:p>
            <a:r>
              <a:rPr lang="en-US" sz="1000" smtClean="0"/>
              <a:t>Boundary Cond. for Angle Classification</a:t>
            </a:r>
          </a:p>
          <a:p>
            <a:r>
              <a:rPr lang="en-US" sz="1000" smtClean="0"/>
              <a:t>   3 4 5.00000001 : close to right triangle : scalene obtuse</a:t>
            </a:r>
          </a:p>
          <a:p>
            <a:r>
              <a:rPr lang="en-US" sz="1000" smtClean="0"/>
              <a:t>   1 1 1.414141414 : close to right triangle : isosceles acute</a:t>
            </a:r>
          </a:p>
          <a:p>
            <a:r>
              <a:rPr lang="en-US" sz="1000" smtClean="0"/>
              <a:t>Valid input/extremes</a:t>
            </a:r>
          </a:p>
          <a:p>
            <a:r>
              <a:rPr lang="en-US" sz="1000" smtClean="0"/>
              <a:t>   -3 -3 -3</a:t>
            </a:r>
          </a:p>
          <a:p>
            <a:r>
              <a:rPr lang="en-US" sz="1000" smtClean="0"/>
              <a:t>   6 -4 6</a:t>
            </a:r>
          </a:p>
        </p:txBody>
      </p:sp>
    </p:spTree>
    <p:extLst>
      <p:ext uri="{BB962C8B-B14F-4D97-AF65-F5344CB8AC3E}">
        <p14:creationId xmlns:p14="http://schemas.microsoft.com/office/powerpoint/2010/main" val="60280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511A7D-B399-4B79-9E5A-0B978AD06C95}" type="slidenum">
              <a:rPr lang="en-US" sz="1000" smtClean="0"/>
              <a:pPr/>
              <a:t>15</a:t>
            </a:fld>
            <a:endParaRPr lang="en-US" sz="10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000" smtClean="0"/>
              <a:t>Boundary Cond. for Legit. Tri:</a:t>
            </a:r>
          </a:p>
          <a:p>
            <a:r>
              <a:rPr lang="en-US" sz="1000" smtClean="0"/>
              <a:t>   1 1 2 : straight line - NAT</a:t>
            </a:r>
          </a:p>
          <a:p>
            <a:r>
              <a:rPr lang="en-US" sz="1000" smtClean="0"/>
              <a:t>   0 0 0 : point - NAT</a:t>
            </a:r>
          </a:p>
          <a:p>
            <a:r>
              <a:rPr lang="en-US" sz="1000" smtClean="0"/>
              <a:t>   4 0 3 : 0 length side - NAT</a:t>
            </a:r>
          </a:p>
          <a:p>
            <a:r>
              <a:rPr lang="en-US" sz="1000" smtClean="0"/>
              <a:t>   2 1 3.00001 : close to tri, but still NAT</a:t>
            </a:r>
          </a:p>
          <a:p>
            <a:r>
              <a:rPr lang="en-US" sz="1000" smtClean="0"/>
              <a:t>   8942.5 942 1 : very small angle : scalene acute</a:t>
            </a:r>
          </a:p>
          <a:p>
            <a:r>
              <a:rPr lang="en-US" sz="1000" smtClean="0"/>
              <a:t>   .0001 .0001 .0001 : very small triangle : equilateral acute</a:t>
            </a:r>
          </a:p>
          <a:p>
            <a:r>
              <a:rPr lang="en-US" sz="1000" smtClean="0"/>
              <a:t>Boundary Cond. for Side Classification</a:t>
            </a:r>
          </a:p>
          <a:p>
            <a:r>
              <a:rPr lang="en-US" sz="1000" smtClean="0"/>
              <a:t>   3.000001 3 3 : close to equilateral : isosceles acute</a:t>
            </a:r>
          </a:p>
          <a:p>
            <a:r>
              <a:rPr lang="en-US" sz="1000" smtClean="0"/>
              <a:t>   2.999999 3 4 : close to isosceles : scalene acute</a:t>
            </a:r>
          </a:p>
          <a:p>
            <a:r>
              <a:rPr lang="en-US" sz="1000" smtClean="0"/>
              <a:t>Boundary Cond. for Angle Classification</a:t>
            </a:r>
          </a:p>
          <a:p>
            <a:r>
              <a:rPr lang="en-US" sz="1000" smtClean="0"/>
              <a:t>   3 4 5.00000001 : close to right triangle : scalene obtuse</a:t>
            </a:r>
          </a:p>
          <a:p>
            <a:r>
              <a:rPr lang="en-US" sz="1000" smtClean="0"/>
              <a:t>   1 1 1.414141414 : close to right triangle : isosceles acute</a:t>
            </a:r>
          </a:p>
          <a:p>
            <a:r>
              <a:rPr lang="en-US" sz="1000" smtClean="0"/>
              <a:t>Valid input/extremes</a:t>
            </a:r>
          </a:p>
          <a:p>
            <a:r>
              <a:rPr lang="en-US" sz="1000" smtClean="0"/>
              <a:t>   -3 -3 -3</a:t>
            </a:r>
          </a:p>
          <a:p>
            <a:r>
              <a:rPr lang="en-US" sz="1000" smtClean="0"/>
              <a:t>   6 -4 6</a:t>
            </a:r>
          </a:p>
        </p:txBody>
      </p:sp>
    </p:spTree>
    <p:extLst>
      <p:ext uri="{BB962C8B-B14F-4D97-AF65-F5344CB8AC3E}">
        <p14:creationId xmlns:p14="http://schemas.microsoft.com/office/powerpoint/2010/main" val="167812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3FB09D-46B5-4FDF-BB8C-6C6FD102220A}" type="slidenum">
              <a:rPr lang="en-US" sz="1000" smtClean="0"/>
              <a:pPr/>
              <a:t>16</a:t>
            </a:fld>
            <a:endParaRPr lang="en-US" sz="10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000" smtClean="0"/>
              <a:t>Boundary Cond. for Legit. Tri:</a:t>
            </a:r>
          </a:p>
          <a:p>
            <a:r>
              <a:rPr lang="en-US" sz="1000" smtClean="0"/>
              <a:t>   1 1 2 : straight line - NAT</a:t>
            </a:r>
          </a:p>
          <a:p>
            <a:r>
              <a:rPr lang="en-US" sz="1000" smtClean="0"/>
              <a:t>   0 0 0 : point - NAT</a:t>
            </a:r>
          </a:p>
          <a:p>
            <a:r>
              <a:rPr lang="en-US" sz="1000" smtClean="0"/>
              <a:t>   4 0 3 : 0 length side - NAT</a:t>
            </a:r>
          </a:p>
          <a:p>
            <a:r>
              <a:rPr lang="en-US" sz="1000" smtClean="0"/>
              <a:t>   2 1 3.00001 : close to tri, but still NAT</a:t>
            </a:r>
          </a:p>
          <a:p>
            <a:r>
              <a:rPr lang="en-US" sz="1000" smtClean="0"/>
              <a:t>   8942.5 942 1 : very small angle : scalene acute</a:t>
            </a:r>
          </a:p>
          <a:p>
            <a:r>
              <a:rPr lang="en-US" sz="1000" smtClean="0"/>
              <a:t>   .0001 .0001 .0001 : very small triangle : equilateral acute</a:t>
            </a:r>
          </a:p>
          <a:p>
            <a:r>
              <a:rPr lang="en-US" sz="1000" smtClean="0"/>
              <a:t>Boundary Cond. for Side Classification</a:t>
            </a:r>
          </a:p>
          <a:p>
            <a:r>
              <a:rPr lang="en-US" sz="1000" smtClean="0"/>
              <a:t>   3.000001 3 3 : close to equilateral : isosceles acute</a:t>
            </a:r>
          </a:p>
          <a:p>
            <a:r>
              <a:rPr lang="en-US" sz="1000" smtClean="0"/>
              <a:t>   2.999999 3 4 : close to isosceles : scalene acute</a:t>
            </a:r>
          </a:p>
          <a:p>
            <a:r>
              <a:rPr lang="en-US" sz="1000" smtClean="0"/>
              <a:t>Boundary Cond. for Angle Classification</a:t>
            </a:r>
          </a:p>
          <a:p>
            <a:r>
              <a:rPr lang="en-US" sz="1000" smtClean="0"/>
              <a:t>   3 4 5.00000001 : close to right triangle : scalene obtuse</a:t>
            </a:r>
          </a:p>
          <a:p>
            <a:r>
              <a:rPr lang="en-US" sz="1000" smtClean="0"/>
              <a:t>   1 1 1.414141414 : close to right triangle : isosceles acute</a:t>
            </a:r>
          </a:p>
          <a:p>
            <a:r>
              <a:rPr lang="en-US" sz="1000" smtClean="0"/>
              <a:t>Valid input/extremes</a:t>
            </a:r>
          </a:p>
          <a:p>
            <a:r>
              <a:rPr lang="en-US" sz="1000" smtClean="0"/>
              <a:t>   -3 -3 -3</a:t>
            </a:r>
          </a:p>
          <a:p>
            <a:r>
              <a:rPr lang="en-US" sz="1000" smtClean="0"/>
              <a:t>   6 -4 6</a:t>
            </a:r>
          </a:p>
        </p:txBody>
      </p:sp>
    </p:spTree>
    <p:extLst>
      <p:ext uri="{BB962C8B-B14F-4D97-AF65-F5344CB8AC3E}">
        <p14:creationId xmlns:p14="http://schemas.microsoft.com/office/powerpoint/2010/main" val="1419585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E6A2E7-26DE-4C5D-8803-A395C995D4A8}" type="slidenum">
              <a:rPr lang="en-US" sz="1000" smtClean="0"/>
              <a:pPr/>
              <a:t>20</a:t>
            </a:fld>
            <a:endParaRPr lang="en-US" sz="10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000" smtClean="0"/>
              <a:t>Boundary Cond. for Legit. Tri:</a:t>
            </a:r>
          </a:p>
          <a:p>
            <a:r>
              <a:rPr lang="en-US" sz="1000" smtClean="0"/>
              <a:t>   1 1 2 : straight line - NAT</a:t>
            </a:r>
          </a:p>
          <a:p>
            <a:r>
              <a:rPr lang="en-US" sz="1000" smtClean="0"/>
              <a:t>   0 0 0 : point - NAT</a:t>
            </a:r>
          </a:p>
          <a:p>
            <a:r>
              <a:rPr lang="en-US" sz="1000" smtClean="0"/>
              <a:t>   4 0 3 : 0 length side - NAT</a:t>
            </a:r>
          </a:p>
          <a:p>
            <a:r>
              <a:rPr lang="en-US" sz="1000" smtClean="0"/>
              <a:t>   2 1 3.00001 : close to tri, but still NAT</a:t>
            </a:r>
          </a:p>
          <a:p>
            <a:r>
              <a:rPr lang="en-US" sz="1000" smtClean="0"/>
              <a:t>   8942.5 942 1 : very small angle : scalene acute</a:t>
            </a:r>
          </a:p>
          <a:p>
            <a:r>
              <a:rPr lang="en-US" sz="1000" smtClean="0"/>
              <a:t>   .0001 .0001 .0001 : very small triangle : equilateral acute</a:t>
            </a:r>
          </a:p>
          <a:p>
            <a:r>
              <a:rPr lang="en-US" sz="1000" smtClean="0"/>
              <a:t>Boundary Cond. for Side Classification</a:t>
            </a:r>
          </a:p>
          <a:p>
            <a:r>
              <a:rPr lang="en-US" sz="1000" smtClean="0"/>
              <a:t>   3.000001 3 3 : close to equilateral : isosceles acute</a:t>
            </a:r>
          </a:p>
          <a:p>
            <a:r>
              <a:rPr lang="en-US" sz="1000" smtClean="0"/>
              <a:t>   2.999999 3 4 : close to isosceles : scalene acute</a:t>
            </a:r>
          </a:p>
          <a:p>
            <a:r>
              <a:rPr lang="en-US" sz="1000" smtClean="0"/>
              <a:t>Boundary Cond. for Angle Classification</a:t>
            </a:r>
          </a:p>
          <a:p>
            <a:r>
              <a:rPr lang="en-US" sz="1000" smtClean="0"/>
              <a:t>   3 4 5.00000001 : close to right triangle : scalene obtuse</a:t>
            </a:r>
          </a:p>
          <a:p>
            <a:r>
              <a:rPr lang="en-US" sz="1000" smtClean="0"/>
              <a:t>   1 1 1.414141414 : close to right triangle : isosceles acute</a:t>
            </a:r>
          </a:p>
          <a:p>
            <a:r>
              <a:rPr lang="en-US" sz="1000" smtClean="0"/>
              <a:t>Valid input/extremes</a:t>
            </a:r>
          </a:p>
          <a:p>
            <a:r>
              <a:rPr lang="en-US" sz="1000" smtClean="0"/>
              <a:t>   -3 -3 -3</a:t>
            </a:r>
          </a:p>
          <a:p>
            <a:r>
              <a:rPr lang="en-US" sz="1000" smtClean="0"/>
              <a:t>   6 -4 6</a:t>
            </a:r>
          </a:p>
        </p:txBody>
      </p:sp>
    </p:spTree>
    <p:extLst>
      <p:ext uri="{BB962C8B-B14F-4D97-AF65-F5344CB8AC3E}">
        <p14:creationId xmlns:p14="http://schemas.microsoft.com/office/powerpoint/2010/main" val="47423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33B3D-2BA1-4A08-88CA-5DCE97506BE8}" type="datetime5">
              <a:rPr lang="en-US"/>
              <a:pPr>
                <a:defRPr/>
              </a:pPr>
              <a:t>7-Mar-16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F57AB-427D-49D7-A4DF-D93319401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80CE-EE99-4EFE-B5CD-C1F6F82DA235}" type="datetime5">
              <a:rPr lang="en-US"/>
              <a:pPr>
                <a:defRPr/>
              </a:pPr>
              <a:t>7-Mar-16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2F91C-CE4E-4204-91BE-42D13EE21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062D5-FD37-45CC-AE10-297B184C4FD9}" type="datetime5">
              <a:rPr lang="en-US"/>
              <a:pPr>
                <a:defRPr/>
              </a:pPr>
              <a:t>7-Mar-16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63C96-A0C8-46FF-9FD5-455390DFD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924E6-173F-409E-8DDE-678FEEAE414D}" type="datetime5">
              <a:rPr lang="en-US"/>
              <a:pPr>
                <a:defRPr/>
              </a:pPr>
              <a:t>7-Mar-16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29323-BE20-46F6-863B-CA968225B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8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01464-0046-4F66-A7C0-A8CA6236A9E4}" type="datetime5">
              <a:rPr lang="en-US"/>
              <a:pPr>
                <a:defRPr/>
              </a:pPr>
              <a:t>7-Mar-16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BD16C-2D75-46EB-8934-E9C02DA41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1D3C6-8BE0-44B0-A941-3505573175FB}" type="datetime5">
              <a:rPr lang="en-US"/>
              <a:pPr>
                <a:defRPr/>
              </a:pPr>
              <a:t>7-Mar-16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01104-DA88-417F-AD1D-710F62CBF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01FB3-9A7A-424A-8344-4DAAB954B9A9}" type="datetime5">
              <a:rPr lang="en-US"/>
              <a:pPr>
                <a:defRPr/>
              </a:pPr>
              <a:t>7-Mar-16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E02D4-B7CF-425D-B4DE-CB5241AAF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72AE3-89F0-4869-875E-489B96B93D9A}" type="datetime5">
              <a:rPr lang="en-US"/>
              <a:pPr>
                <a:defRPr/>
              </a:pPr>
              <a:t>7-Mar-16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33FD5-4185-4501-8E31-68D4AA523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45465-1417-48A2-981A-E80AF7A97FA8}" type="datetime5">
              <a:rPr lang="en-US"/>
              <a:pPr>
                <a:defRPr/>
              </a:pPr>
              <a:t>7-Mar-16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4A871-F399-49A0-BF6D-FB3137B20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2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CEC2C-C05E-490F-9A36-CD01801527F0}" type="datetime5">
              <a:rPr lang="en-US"/>
              <a:pPr>
                <a:defRPr/>
              </a:pPr>
              <a:t>7-Mar-16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E5264-CFB4-4EA5-BAA6-16456D3CD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4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591AE-249E-4137-B348-5CEF8D3BC969}" type="datetime5">
              <a:rPr lang="en-US"/>
              <a:pPr>
                <a:defRPr/>
              </a:pPr>
              <a:t>7-Mar-16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B2974-911C-4627-A5E2-7BED3B29B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FC0D992-DDC5-4EAD-8ED6-4D8221562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1000" b="1" dirty="0">
              <a:solidFill>
                <a:schemeClr val="bg1"/>
              </a:solidFill>
              <a:latin typeface="Verdana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COMP 6710 Course Notes	Slide 11-</a:t>
            </a:r>
            <a:fld id="{D4796945-BC73-4A3A-AF51-A87A9E3FB0AA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80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7650" y="1987550"/>
            <a:ext cx="8712200" cy="1106488"/>
          </a:xfrm>
          <a:noFill/>
        </p:spPr>
        <p:txBody>
          <a:bodyPr lIns="92075" tIns="46038" rIns="92075" bIns="46038"/>
          <a:lstStyle/>
          <a:p>
            <a:r>
              <a:rPr lang="en-US" sz="2400" b="0" dirty="0" smtClean="0">
                <a:latin typeface="Arial Black" pitchFamily="34" charset="0"/>
              </a:rPr>
              <a:t>Course Notes Set 11:</a:t>
            </a:r>
            <a:r>
              <a:rPr lang="en-US" b="0" dirty="0" smtClean="0">
                <a:latin typeface="Arial Black" pitchFamily="34" charset="0"/>
              </a:rPr>
              <a:t/>
            </a:r>
            <a:br>
              <a:rPr lang="en-US" b="0" dirty="0" smtClean="0">
                <a:latin typeface="Arial Black" pitchFamily="34" charset="0"/>
              </a:rPr>
            </a:br>
            <a:r>
              <a:rPr lang="en-US" b="0" dirty="0" smtClean="0">
                <a:latin typeface="Arial Black" pitchFamily="34" charset="0"/>
              </a:rPr>
              <a:t>Functional Testing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endParaRPr lang="en-US" sz="2800" smtClean="0"/>
          </a:p>
          <a:p>
            <a:r>
              <a:rPr lang="en-US" sz="2800" smtClean="0"/>
              <a:t>Computer Science and Software Engineering</a:t>
            </a:r>
          </a:p>
          <a:p>
            <a:r>
              <a:rPr lang="en-US" sz="2800" smtClean="0"/>
              <a:t>Auburn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83513" cy="855663"/>
          </a:xfrm>
          <a:noFill/>
        </p:spPr>
        <p:txBody>
          <a:bodyPr lIns="92075" tIns="46038" rIns="92075" bIns="46038"/>
          <a:lstStyle/>
          <a:p>
            <a:r>
              <a:rPr lang="en-US" sz="2800" dirty="0" smtClean="0"/>
              <a:t>Equivalence Partitioning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492250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e.g., copy operation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- copy menu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- c or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- Ctrl-c or Ctrl-Shift-c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Fully tested in the first effort, equivalence partitioning (1 case each) test for new versions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Goal: to reduce the set of possible test cases</a:t>
            </a:r>
          </a:p>
          <a:p>
            <a:pPr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Too few partitions =&gt; may not reveal all catchable bugs</a:t>
            </a:r>
          </a:p>
          <a:p>
            <a:pPr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Equivalence Partitioning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Equivalence partitioning divides the input domain of a program into classes of data from which test cases can be derived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Ideally, each test case could uncover classes of errors, thereby reducing the total number of test cases that must be developed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Input condition - some kind of condition placed on the input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Typically a specific value, a range of values, a set of related values, or a Boolean condition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Equivalence Class - a set of valid or invalid states for input conditions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Range - 1 valid and 2 invalid equivalence classes are defined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Specific Value - 1 valid and 2 invalid equivalence classes are defined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Set - 1 valid and 1 invalid equivalence class are defined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Boolean - 1 valid and 1 invalid equivalence class are defined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257800" y="6248400"/>
            <a:ext cx="37623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800" i="1">
                <a:solidFill>
                  <a:srgbClr val="000066"/>
                </a:solidFill>
                <a:latin typeface="Arial" charset="0"/>
              </a:rPr>
              <a:t>Software Engineering  4th Ed</a:t>
            </a:r>
            <a:r>
              <a:rPr lang="en-US" sz="800">
                <a:solidFill>
                  <a:srgbClr val="000066"/>
                </a:solidFill>
                <a:latin typeface="Arial" charset="0"/>
              </a:rPr>
              <a:t>, by Pressman, McGraw-Hill, 1997]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Boundary Value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dirty="0" smtClean="0"/>
              <a:t>Range :  </a:t>
            </a:r>
            <a:r>
              <a:rPr lang="en-US" sz="2000" dirty="0" err="1" smtClean="0"/>
              <a:t>a..b</a:t>
            </a:r>
            <a:endParaRPr 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Example : 100..200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Test cases : 99, 100, 101, 199, 200, 201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Number of values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Test cases that exercise minimums and maximums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Apply the above to the output conditions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Try to drive output to invalid range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Internal data structures with boundaries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Example : A(1..100) with test cases A(0), A(1), A(2), A(99), A(100), A(101)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A(0) and A(101) should generate exceptions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2209800" y="26670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3124200" y="2590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800600" y="2590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971800" y="2819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648200" y="2819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4441825" y="25146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(</a:t>
            </a:r>
          </a:p>
        </p:txBody>
      </p: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4953000" y="25146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)</a:t>
            </a: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3276600" y="25146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)</a:t>
            </a:r>
          </a:p>
        </p:txBody>
      </p:sp>
      <p:sp>
        <p:nvSpPr>
          <p:cNvPr id="27660" name="Rectangle 13"/>
          <p:cNvSpPr>
            <a:spLocks noChangeArrowheads="1"/>
          </p:cNvSpPr>
          <p:nvPr/>
        </p:nvSpPr>
        <p:spPr bwMode="auto">
          <a:xfrm>
            <a:off x="2752725" y="2486025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(</a:t>
            </a:r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4391025" y="2486025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Boundary Condition Test Cases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/>
              <a:t>If software can operate on the edge of its capabilities, it will almost certainly operate well under normal conditions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Consider I/O that impacts data structures: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For I = 1 to 10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data (I)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    end;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smtClean="0"/>
              <a:t>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10 elements, data(0), data(1), data(2)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	      data(9), data(10), data(11)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Boundary Condition Test Cases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dirty="0" smtClean="0"/>
              <a:t>Types of Boundary conditions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numeric	character	position	quantity</a:t>
            </a:r>
          </a:p>
          <a:p>
            <a:pPr>
              <a:buFontTx/>
              <a:buNone/>
            </a:pPr>
            <a:r>
              <a:rPr lang="en-US" sz="2400" i="1" dirty="0" smtClean="0"/>
              <a:t>	speed	location	size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Also, extremes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first/last	min/max	start/finish	over/under</a:t>
            </a:r>
          </a:p>
          <a:p>
            <a:pPr>
              <a:buFontTx/>
              <a:buNone/>
            </a:pPr>
            <a:r>
              <a:rPr lang="en-US" sz="2400" i="1" dirty="0" smtClean="0"/>
              <a:t>	empty/full	shortest/longest slowest/fastest	largest/smallest</a:t>
            </a:r>
            <a:r>
              <a:rPr lang="en-US" sz="2400" dirty="0" smtClean="0"/>
              <a:t>	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Boundary Condition Test Cases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dirty="0" smtClean="0"/>
              <a:t>Partitions</a:t>
            </a:r>
          </a:p>
          <a:p>
            <a:pPr>
              <a:buFontTx/>
              <a:buNone/>
            </a:pPr>
            <a:r>
              <a:rPr lang="en-US" sz="2400" dirty="0" smtClean="0"/>
              <a:t>	- boundary</a:t>
            </a:r>
          </a:p>
          <a:p>
            <a:pPr>
              <a:buFontTx/>
              <a:buNone/>
            </a:pPr>
            <a:r>
              <a:rPr lang="en-US" sz="2400" dirty="0" smtClean="0"/>
              <a:t>	- one or two valid points inside the boundary</a:t>
            </a:r>
          </a:p>
          <a:p>
            <a:pPr>
              <a:buFontTx/>
              <a:buNone/>
            </a:pPr>
            <a:r>
              <a:rPr lang="en-US" sz="2400" dirty="0" smtClean="0"/>
              <a:t>	- one or two invalid points outside the </a:t>
            </a:r>
          </a:p>
          <a:p>
            <a:pPr>
              <a:buFontTx/>
              <a:buNone/>
            </a:pPr>
            <a:r>
              <a:rPr lang="en-US" sz="2400" dirty="0" smtClean="0"/>
              <a:t>	   boundary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	e.g., First – 1  and Last + 1</a:t>
            </a:r>
          </a:p>
          <a:p>
            <a:pPr>
              <a:buFontTx/>
              <a:buNone/>
            </a:pPr>
            <a:r>
              <a:rPr lang="en-US" sz="2400" dirty="0" smtClean="0"/>
              <a:t>		    Smallest –1 and Largest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Sub-boundary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dirty="0" smtClean="0"/>
              <a:t>Also known as Internal boundaries    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r>
              <a:rPr lang="en-US" sz="2400" dirty="0" smtClean="0"/>
              <a:t>Bit, nibble, byte, word, K, M, G, T each have “boundaries” (32 bit integer vs. 64 bit integer)</a:t>
            </a:r>
          </a:p>
          <a:p>
            <a:endParaRPr lang="en-US" sz="2400" dirty="0" smtClean="0"/>
          </a:p>
          <a:p>
            <a:r>
              <a:rPr lang="en-US" sz="2400" dirty="0" smtClean="0"/>
              <a:t>Why?  E.g., 256 commands, 15 are frequently</a:t>
            </a:r>
          </a:p>
          <a:p>
            <a:pPr>
              <a:buFontTx/>
              <a:buNone/>
            </a:pPr>
            <a:r>
              <a:rPr lang="en-US" sz="2400" dirty="0" smtClean="0"/>
              <a:t>             used.  Needs only a nibble.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  <a:r>
              <a:rPr lang="en-US" sz="2400" smtClean="0">
                <a:sym typeface="Wingdings" pitchFamily="2" charset="2"/>
              </a:rPr>
              <a:t> XXXX </a:t>
            </a:r>
            <a:r>
              <a:rPr lang="en-US" sz="2400" dirty="0" smtClean="0">
                <a:sym typeface="Wingdings" pitchFamily="2" charset="2"/>
              </a:rPr>
              <a:t>nibble</a:t>
            </a:r>
            <a:r>
              <a:rPr lang="en-US" sz="2400" smtClean="0">
                <a:sym typeface="Wingdings" pitchFamily="2" charset="2"/>
              </a:rPr>
              <a:t>,  XXXXXXXX </a:t>
            </a:r>
            <a:r>
              <a:rPr lang="en-US" sz="2400" dirty="0" smtClean="0">
                <a:sym typeface="Wingdings" pitchFamily="2" charset="2"/>
              </a:rPr>
              <a:t>byte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Sub-boundary Conditions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ASCCI table – boundaries not obvious</a:t>
            </a:r>
          </a:p>
          <a:p>
            <a:pPr>
              <a:buFontTx/>
              <a:buNone/>
            </a:pPr>
            <a:endParaRPr lang="en-US" sz="2400" smtClean="0"/>
          </a:p>
          <a:p>
            <a:r>
              <a:rPr lang="en-US" sz="2400" smtClean="0"/>
              <a:t>Default, empty, blank, null, zero, none</a:t>
            </a:r>
          </a:p>
          <a:p>
            <a:pPr>
              <a:buFontTx/>
              <a:buNone/>
            </a:pPr>
            <a:r>
              <a:rPr lang="en-US" sz="2400" smtClean="0"/>
              <a:t>   (may be of a separate equivalence partition</a:t>
            </a:r>
          </a:p>
          <a:p>
            <a:pPr>
              <a:buFontTx/>
              <a:buNone/>
            </a:pPr>
            <a:r>
              <a:rPr lang="en-US" sz="2400" smtClean="0"/>
              <a:t>     and treated individually)</a:t>
            </a:r>
          </a:p>
          <a:p>
            <a:pPr>
              <a:buFontTx/>
              <a:buNone/>
            </a:pPr>
            <a:endParaRPr lang="en-US" sz="2400" smtClean="0"/>
          </a:p>
          <a:p>
            <a:r>
              <a:rPr lang="en-US" sz="2400" smtClean="0"/>
              <a:t>Invalid, wrong, incorrect, garbage data</a:t>
            </a:r>
          </a:p>
          <a:p>
            <a:pPr>
              <a:buFontTx/>
              <a:buNone/>
            </a:pPr>
            <a:r>
              <a:rPr lang="en-US" sz="2400" smtClean="0"/>
              <a:t>	(test to fail)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Verdana" pitchFamily="34" charset="0"/>
              </a:rPr>
              <a:t>Matrix of Functional Possibilities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Verdana" pitchFamily="34" charset="0"/>
              </a:rPr>
              <a:t>Input/Output Conditions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>
                <a:latin typeface="Verdana" pitchFamily="34" charset="0"/>
              </a:rPr>
              <a:t>If the number of combinations of input/output is manageable, then consider using a matrix of functional possibilities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>
                <a:latin typeface="Verdana" pitchFamily="34" charset="0"/>
              </a:rPr>
              <a:t>Especially useful if the input/output combinations are enumerated in the requirements specification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Verdana" pitchFamily="34" charset="0"/>
              </a:rPr>
              <a:t>Example : Input (or output) will be a combination of {A,B} and {x,y,z}</a:t>
            </a:r>
          </a:p>
        </p:txBody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2832100" y="4176713"/>
          <a:ext cx="3584575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3" imgW="3593880" imgH="1261800" progId="Word.Document.8">
                  <p:embed/>
                </p:oleObj>
              </mc:Choice>
              <mc:Fallback>
                <p:oleObj name="Document" r:id="rId3" imgW="3593880" imgH="12618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4176713"/>
                        <a:ext cx="3584575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Verdana" pitchFamily="34" charset="0"/>
              </a:rPr>
              <a:t>Example : The Triangle Problem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Verdana" pitchFamily="34" charset="0"/>
              </a:rPr>
              <a:t>Input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Verdana" pitchFamily="34" charset="0"/>
              </a:rPr>
              <a:t>3 floating point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Verdana" pitchFamily="34" charset="0"/>
              </a:rPr>
              <a:t>Processing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Verdana" pitchFamily="34" charset="0"/>
              </a:rPr>
              <a:t>Determine if the 3 numbers form a triangle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Verdana" pitchFamily="34" charset="0"/>
              </a:rPr>
              <a:t>If not, print message “Not a Triangle”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Verdana" pitchFamily="34" charset="0"/>
              </a:rPr>
              <a:t>If it is a triangle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en-US" sz="1600">
                <a:latin typeface="Verdana" pitchFamily="34" charset="0"/>
              </a:rPr>
              <a:t>Classify according to side : equilateral, isosceles, scalene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en-US" sz="1600">
                <a:latin typeface="Verdana" pitchFamily="34" charset="0"/>
              </a:rPr>
              <a:t>Classify according to largest angle : acute, right, obtuse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Verdana" pitchFamily="34" charset="0"/>
              </a:rPr>
              <a:t>Output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Verdana" pitchFamily="34" charset="0"/>
              </a:rPr>
              <a:t>List the 3 numbers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Verdana" pitchFamily="34" charset="0"/>
              </a:rPr>
              <a:t>List the classification or “Not a triangle”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Dynamic (running) black-box (blindfolded) testing</a:t>
            </a:r>
          </a:p>
          <a:p>
            <a:endParaRPr lang="en-US" sz="2400" dirty="0" smtClean="0"/>
          </a:p>
          <a:p>
            <a:r>
              <a:rPr lang="en-US" sz="2400" dirty="0" smtClean="0"/>
              <a:t>Also known as behavioral testing</a:t>
            </a:r>
          </a:p>
          <a:p>
            <a:endParaRPr lang="en-US" sz="2400" dirty="0" smtClean="0"/>
          </a:p>
          <a:p>
            <a:r>
              <a:rPr lang="en-US" sz="2400" dirty="0" smtClean="0"/>
              <a:t>Based on specification</a:t>
            </a:r>
          </a:p>
          <a:p>
            <a:pPr>
              <a:buFontTx/>
              <a:buNone/>
            </a:pPr>
            <a:r>
              <a:rPr lang="en-US" sz="2400" dirty="0" smtClean="0"/>
              <a:t>	- if one not available, the software is the spec</a:t>
            </a:r>
          </a:p>
          <a:p>
            <a:pPr>
              <a:buFontTx/>
              <a:buNone/>
            </a:pPr>
            <a:endParaRPr lang="en-US" sz="2400" dirty="0" smtClean="0"/>
          </a:p>
          <a:p>
            <a:r>
              <a:rPr lang="en-US" sz="2400" dirty="0" smtClean="0"/>
              <a:t>Focus is on inputs/outputs: needs test cases</a:t>
            </a:r>
          </a:p>
          <a:p>
            <a:endParaRPr lang="en-US" sz="2400" dirty="0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Functional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Verdana" pitchFamily="34" charset="0"/>
              </a:rPr>
              <a:t>MFP for the Triangle Problem</a:t>
            </a:r>
          </a:p>
        </p:txBody>
      </p:sp>
      <p:graphicFrame>
        <p:nvGraphicFramePr>
          <p:cNvPr id="2050" name="Object 3"/>
          <p:cNvGraphicFramePr>
            <a:graphicFrameLocks/>
          </p:cNvGraphicFramePr>
          <p:nvPr/>
        </p:nvGraphicFramePr>
        <p:xfrm>
          <a:off x="1981200" y="2471738"/>
          <a:ext cx="5108575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3" imgW="5117760" imgH="2584440" progId="Word.Document.6">
                  <p:embed/>
                </p:oleObj>
              </mc:Choice>
              <mc:Fallback>
                <p:oleObj name="Document" r:id="rId3" imgW="5117760" imgH="258444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71738"/>
                        <a:ext cx="5108575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219200" y="5105400"/>
            <a:ext cx="365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Additional Functional Test Cases (if any):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Boundary Condition Test Cases</a:t>
            </a:r>
            <a:br>
              <a:rPr lang="en-US" dirty="0" smtClean="0"/>
            </a:br>
            <a:r>
              <a:rPr lang="en-US" sz="2800" b="0" dirty="0" smtClean="0"/>
              <a:t>(revisited)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dirty="0" smtClean="0"/>
              <a:t>Boundary conditions for a legitimate triangle</a:t>
            </a:r>
          </a:p>
          <a:p>
            <a:pPr>
              <a:buFontTx/>
              <a:buNone/>
            </a:pPr>
            <a:endParaRPr lang="en-US" sz="2400" dirty="0" smtClean="0"/>
          </a:p>
          <a:p>
            <a:r>
              <a:rPr lang="en-US" sz="2400" dirty="0" smtClean="0"/>
              <a:t>Boundary conditions for side classification</a:t>
            </a:r>
          </a:p>
          <a:p>
            <a:pPr>
              <a:buFontTx/>
              <a:buNone/>
            </a:pPr>
            <a:endParaRPr lang="en-US" sz="2400" dirty="0" smtClean="0"/>
          </a:p>
          <a:p>
            <a:r>
              <a:rPr lang="en-US" sz="2400" dirty="0" smtClean="0"/>
              <a:t>Boundary conditions for angle classification</a:t>
            </a:r>
          </a:p>
          <a:p>
            <a:pPr>
              <a:buFontTx/>
              <a:buNone/>
            </a:pPr>
            <a:endParaRPr lang="en-US" sz="2400" dirty="0" smtClean="0"/>
          </a:p>
          <a:p>
            <a:r>
              <a:rPr lang="en-US" sz="2400" dirty="0" smtClean="0"/>
              <a:t>Valid input/extremes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smtClean="0">
                <a:latin typeface="Times New Roman" pitchFamily="18" charset="0"/>
              </a:rPr>
              <a:t>Test-to-pass</a:t>
            </a:r>
          </a:p>
          <a:p>
            <a:pPr>
              <a:buFontTx/>
              <a:buNone/>
            </a:pPr>
            <a:r>
              <a:rPr lang="en-US" sz="2400" smtClean="0"/>
              <a:t>	- make sure the software minimally works</a:t>
            </a:r>
          </a:p>
          <a:p>
            <a:pPr>
              <a:buFontTx/>
              <a:buNone/>
            </a:pPr>
            <a:r>
              <a:rPr lang="en-US" sz="2400" smtClean="0"/>
              <a:t>	- don’t push it to the limit</a:t>
            </a:r>
          </a:p>
          <a:p>
            <a:pPr>
              <a:buFontTx/>
              <a:buNone/>
            </a:pPr>
            <a:r>
              <a:rPr lang="en-US" sz="2400" smtClean="0"/>
              <a:t>	- apply simplest and/or straightforward cases</a:t>
            </a:r>
          </a:p>
          <a:p>
            <a:pPr>
              <a:buFontTx/>
              <a:buNone/>
            </a:pPr>
            <a:r>
              <a:rPr lang="en-US" sz="2400" smtClean="0"/>
              <a:t>	- not to find bugs, initially</a:t>
            </a:r>
          </a:p>
          <a:p>
            <a:pPr>
              <a:buFontTx/>
              <a:buNone/>
            </a:pPr>
            <a:r>
              <a:rPr lang="en-US" sz="2400" smtClean="0"/>
              <a:t>	- do this test FIRST</a:t>
            </a:r>
          </a:p>
          <a:p>
            <a:endParaRPr lang="en-US" sz="24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Purpose of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>
                <a:latin typeface="Times New Roman" pitchFamily="18" charset="0"/>
              </a:rPr>
              <a:t>Test-to-fail</a:t>
            </a:r>
          </a:p>
          <a:p>
            <a:pPr>
              <a:buFontTx/>
              <a:buNone/>
            </a:pPr>
            <a:r>
              <a:rPr lang="en-US" sz="2400" dirty="0" smtClean="0"/>
              <a:t>	- after test-to-pass</a:t>
            </a:r>
          </a:p>
          <a:p>
            <a:pPr>
              <a:buFontTx/>
              <a:buNone/>
            </a:pPr>
            <a:r>
              <a:rPr lang="en-US" sz="2400" dirty="0" smtClean="0"/>
              <a:t>	- design and run test cases with the purpose </a:t>
            </a:r>
          </a:p>
          <a:p>
            <a:pPr>
              <a:buFontTx/>
              <a:buNone/>
            </a:pPr>
            <a:r>
              <a:rPr lang="en-US" sz="2400" dirty="0" smtClean="0"/>
              <a:t>	   to break the software</a:t>
            </a:r>
          </a:p>
          <a:p>
            <a:pPr>
              <a:buFontTx/>
              <a:buNone/>
            </a:pPr>
            <a:r>
              <a:rPr lang="en-US" sz="2400" dirty="0" smtClean="0"/>
              <a:t>	- probe the known and unknown weaknesses</a:t>
            </a:r>
          </a:p>
          <a:p>
            <a:pPr>
              <a:buFontTx/>
              <a:buNone/>
            </a:pPr>
            <a:r>
              <a:rPr lang="en-US" sz="2400" dirty="0" smtClean="0"/>
              <a:t>	- includes forced error testing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Purpose of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sz="2800" dirty="0" smtClean="0"/>
              <a:t>Functional (Black Box) Testing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dirty="0" smtClean="0"/>
              <a:t>Knowing the specified function (requirements), design test cases to ensure that those requirements are met.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Example : </a:t>
            </a:r>
            <a:r>
              <a:rPr lang="en-US" sz="1600" dirty="0" smtClean="0">
                <a:latin typeface="Courier New" pitchFamily="49" charset="0"/>
              </a:rPr>
              <a:t>Sort (list);</a:t>
            </a:r>
            <a:endParaRPr lang="en-US" sz="1800" dirty="0" smtClean="0"/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Structural Testing - How well is the code exercised?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Functional Testing - How well does Sort perform its intended function?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 general, complete functional testing is not feasible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Attempting to test every possible input to the function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randomly selected set of test cases is statistically insignificant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“Not all test cases are created equal”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Test case selection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Based on characteristics of input and output sets relative to specified functionality.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dirty="0" smtClean="0"/>
              <a:t>Functional Testing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Types of errors looked for during functional testing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Incorrect function or missing function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Interface errors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External database errors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Performance errors (including stress testing)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Initialization/termination errors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Tests are designed to answer the following questions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How is functional validity tested?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What classes of input will make good test cases?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Is the system particularly sensitive to certain input values?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How are the boundaries of a data class isolated?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What data rates and data volume can the system tolerate?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What effect will specific combinations of data have on system operations?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257800" y="6248400"/>
            <a:ext cx="37623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800" i="1">
                <a:solidFill>
                  <a:srgbClr val="000066"/>
                </a:solidFill>
                <a:latin typeface="Arial" charset="0"/>
              </a:rPr>
              <a:t>Software Engineering  4th Ed</a:t>
            </a:r>
            <a:r>
              <a:rPr lang="en-US" sz="800">
                <a:solidFill>
                  <a:srgbClr val="000066"/>
                </a:solidFill>
                <a:latin typeface="Arial" charset="0"/>
              </a:rPr>
              <a:t>, by Pressman, McGraw-Hill, 1997]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sz="2800" dirty="0" smtClean="0"/>
              <a:t>Goals and Methods of </a:t>
            </a:r>
            <a:br>
              <a:rPr lang="en-US" sz="2800" dirty="0" smtClean="0"/>
            </a:br>
            <a:r>
              <a:rPr lang="en-US" sz="2800" dirty="0" smtClean="0"/>
              <a:t>Functional Testing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/>
              <a:t>Goals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Produce test cases that reduce the overall number of test cases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Generate test cases that will tell us something about the presence or absence of errors for an entire class of input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Methods/Approaches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Equivalence partitioning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Boundary value analysis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Matrix of functional possibilities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Decision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Equivalence Partitioning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736725"/>
            <a:ext cx="7772400" cy="4589463"/>
          </a:xfrm>
          <a:noFill/>
        </p:spPr>
        <p:txBody>
          <a:bodyPr lIns="92075" tIns="46038" rIns="92075" bIns="46038"/>
          <a:lstStyle/>
          <a:p>
            <a:r>
              <a:rPr lang="en-US" sz="2000" dirty="0" smtClean="0"/>
              <a:t>It is impossible to test all cases</a:t>
            </a:r>
          </a:p>
          <a:p>
            <a:r>
              <a:rPr lang="en-US" sz="2000" dirty="0" smtClean="0"/>
              <a:t>Equivalence partitioning provides a systematic means for selecting cases that matter and ignoring those that don’t</a:t>
            </a:r>
          </a:p>
          <a:p>
            <a:r>
              <a:rPr lang="en-US" sz="2000" dirty="0" smtClean="0"/>
              <a:t>An equivalence class or equivalence partition is a set of test cases that tests the same aspect or reveals the same bugs</a:t>
            </a:r>
          </a:p>
          <a:p>
            <a:pPr>
              <a:buFontTx/>
              <a:buNone/>
            </a:pPr>
            <a:r>
              <a:rPr lang="en-US" sz="2000" dirty="0" smtClean="0"/>
              <a:t>	For example, suppose the specification of a program indicated that it was supposed to do-this or do-that based on the input value of X: </a:t>
            </a:r>
            <a:br>
              <a:rPr lang="en-US" sz="2000" dirty="0" smtClean="0"/>
            </a:br>
            <a:r>
              <a:rPr lang="en-US" sz="2000" dirty="0" smtClean="0"/>
              <a:t>     “</a:t>
            </a: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smtClean="0"/>
              <a:t>X equals 15 </a:t>
            </a:r>
            <a:r>
              <a:rPr lang="en-US" sz="2000" b="1" smtClean="0"/>
              <a:t>then</a:t>
            </a:r>
            <a:r>
              <a:rPr lang="en-US" sz="2000" smtClean="0"/>
              <a:t>  do-this  </a:t>
            </a:r>
            <a:r>
              <a:rPr lang="en-US" sz="2000" b="1" smtClean="0"/>
              <a:t>else</a:t>
            </a:r>
            <a:r>
              <a:rPr lang="en-US" sz="2000" smtClean="0"/>
              <a:t> do-that”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A useful equivalence partition would be:</a:t>
            </a:r>
          </a:p>
          <a:p>
            <a:pPr>
              <a:buFontTx/>
              <a:buNone/>
            </a:pPr>
            <a:r>
              <a:rPr lang="en-US" sz="2000" dirty="0" smtClean="0"/>
              <a:t>		                 (-</a:t>
            </a:r>
            <a:r>
              <a:rPr lang="en-US" sz="2000" dirty="0" smtClean="0">
                <a:sym typeface="Symbol" pitchFamily="18" charset="2"/>
              </a:rPr>
              <a:t>  15)   15   (15 )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83513" cy="855663"/>
          </a:xfrm>
          <a:noFill/>
        </p:spPr>
        <p:txBody>
          <a:bodyPr lIns="92075" tIns="46038" rIns="92075" bIns="46038"/>
          <a:lstStyle/>
          <a:p>
            <a:r>
              <a:rPr lang="en-US" sz="2800" dirty="0" smtClean="0"/>
              <a:t>Equivalence Partitioning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Equivalence partitions – groups for similar inputs, outputs, and/or operation of the software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e.g., file-name, 1 .. 255 characters long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- valid characters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- invalid characters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- valid length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- invalid length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Introduction_To_Software_Engineering">
  <a:themeElements>
    <a:clrScheme name="01_Introduction_To_Software_Engineer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_Introduction_To_Software_Engineer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_Introduction_To_Software_Eng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duction_To_Software_Engineer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C:\hendrix\comp6710\notes\01_Introduction_To_Software_Engineering.ppt</Template>
  <TotalTime>3018</TotalTime>
  <Words>1767</Words>
  <Application>Microsoft Macintosh PowerPoint</Application>
  <PresentationFormat>On-screen Show (4:3)</PresentationFormat>
  <Paragraphs>299</Paragraphs>
  <Slides>21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 Black</vt:lpstr>
      <vt:lpstr>Courier New</vt:lpstr>
      <vt:lpstr>Times New Roman</vt:lpstr>
      <vt:lpstr>Verdana</vt:lpstr>
      <vt:lpstr>Symbol</vt:lpstr>
      <vt:lpstr>Wingdings</vt:lpstr>
      <vt:lpstr>Arial</vt:lpstr>
      <vt:lpstr>01_Introduction_To_Software_Engineering</vt:lpstr>
      <vt:lpstr>Document</vt:lpstr>
      <vt:lpstr>Course Notes Set 11: Functional Testing</vt:lpstr>
      <vt:lpstr>Functional Testing</vt:lpstr>
      <vt:lpstr>Purpose of Testing</vt:lpstr>
      <vt:lpstr>Purpose of Testing</vt:lpstr>
      <vt:lpstr>Functional (Black Box) Testing</vt:lpstr>
      <vt:lpstr>Functional Testing</vt:lpstr>
      <vt:lpstr>Goals and Methods of  Functional Testing</vt:lpstr>
      <vt:lpstr>Equivalence Partitioning</vt:lpstr>
      <vt:lpstr>Equivalence Partitioning</vt:lpstr>
      <vt:lpstr>Equivalence Partitioning</vt:lpstr>
      <vt:lpstr>Equivalence Partitioning</vt:lpstr>
      <vt:lpstr>Boundary Value Analysis</vt:lpstr>
      <vt:lpstr>Boundary Condition Test Cases</vt:lpstr>
      <vt:lpstr>Boundary Condition Test Cases</vt:lpstr>
      <vt:lpstr>Boundary Condition Test Cases</vt:lpstr>
      <vt:lpstr>Sub-boundary Conditions</vt:lpstr>
      <vt:lpstr>Sub-boundary Conditions</vt:lpstr>
      <vt:lpstr>PowerPoint Presentation</vt:lpstr>
      <vt:lpstr>PowerPoint Presentation</vt:lpstr>
      <vt:lpstr>PowerPoint Presentation</vt:lpstr>
      <vt:lpstr>Boundary Condition Test Cases (revisited)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Introduction</dc:title>
  <dc:creator>CSE</dc:creator>
  <cp:lastModifiedBy>Microsoft Office User</cp:lastModifiedBy>
  <cp:revision>210</cp:revision>
  <cp:lastPrinted>2000-02-09T16:50:53Z</cp:lastPrinted>
  <dcterms:created xsi:type="dcterms:W3CDTF">1995-06-17T23:31:02Z</dcterms:created>
  <dcterms:modified xsi:type="dcterms:W3CDTF">2016-03-07T20:40:15Z</dcterms:modified>
</cp:coreProperties>
</file>