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embedTrueTypeFonts="1" saveSubsetFonts="1">
  <p:sldMasterIdLst>
    <p:sldMasterId id="2147483650" r:id="rId1"/>
  </p:sldMasterIdLst>
  <p:notesMasterIdLst>
    <p:notesMasterId r:id="rId53"/>
  </p:notesMasterIdLst>
  <p:handoutMasterIdLst>
    <p:handoutMasterId r:id="rId54"/>
  </p:handoutMasterIdLst>
  <p:sldIdLst>
    <p:sldId id="256" r:id="rId2"/>
    <p:sldId id="257" r:id="rId3"/>
    <p:sldId id="291" r:id="rId4"/>
    <p:sldId id="258" r:id="rId5"/>
    <p:sldId id="259" r:id="rId6"/>
    <p:sldId id="292" r:id="rId7"/>
    <p:sldId id="295" r:id="rId8"/>
    <p:sldId id="293" r:id="rId9"/>
    <p:sldId id="305" r:id="rId10"/>
    <p:sldId id="306" r:id="rId11"/>
    <p:sldId id="294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262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  <p:sldId id="280" r:id="rId39"/>
    <p:sldId id="281" r:id="rId40"/>
    <p:sldId id="282" r:id="rId41"/>
    <p:sldId id="283" r:id="rId42"/>
    <p:sldId id="284" r:id="rId43"/>
    <p:sldId id="285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</p:sldIdLst>
  <p:sldSz cx="9144000" cy="6858000" type="screen4x3"/>
  <p:notesSz cx="6980238" cy="9266238"/>
  <p:embeddedFontLst>
    <p:embeddedFont>
      <p:font typeface="Arial Black" panose="020B0A04020102020204" pitchFamily="34" charset="0"/>
      <p:bold r:id="rId55"/>
    </p:embeddedFont>
    <p:embeddedFont>
      <p:font typeface="Verdana" panose="020B0604030504040204" pitchFamily="34" charset="0"/>
      <p:regular r:id="rId56"/>
      <p:bold r:id="rId57"/>
      <p:italic r:id="rId58"/>
      <p:boldItalic r:id="rId59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9662" autoAdjust="0"/>
    <p:restoredTop sz="80265" autoAdjust="0"/>
  </p:normalViewPr>
  <p:slideViewPr>
    <p:cSldViewPr>
      <p:cViewPr varScale="1">
        <p:scale>
          <a:sx n="76" d="100"/>
          <a:sy n="76" d="100"/>
        </p:scale>
        <p:origin x="-941" y="-86"/>
      </p:cViewPr>
      <p:guideLst>
        <p:guide orient="horz" pos="2160"/>
        <p:guide pos="29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30"/>
    </p:cViewPr>
  </p:sorterViewPr>
  <p:notesViewPr>
    <p:cSldViewPr>
      <p:cViewPr>
        <p:scale>
          <a:sx n="100" d="100"/>
          <a:sy n="100" d="100"/>
        </p:scale>
        <p:origin x="-726" y="1489"/>
      </p:cViewPr>
      <p:guideLst>
        <p:guide orient="horz" pos="2120"/>
        <p:guide pos="289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1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34548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0257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t" anchorCtr="0" compatLnSpc="1">
            <a:prstTxWarp prst="textNoShape">
              <a:avLst/>
            </a:prstTxWarp>
          </a:bodyPr>
          <a:lstStyle>
            <a:lvl1pPr defTabSz="9334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4463" y="-1588"/>
            <a:ext cx="30257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t" anchorCtr="0" compatLnSpc="1">
            <a:prstTxWarp prst="textNoShape">
              <a:avLst/>
            </a:prstTxWarp>
          </a:bodyPr>
          <a:lstStyle>
            <a:lvl1pPr algn="r" defTabSz="9334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701675"/>
            <a:ext cx="4618038" cy="34623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4400550"/>
            <a:ext cx="5119688" cy="41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06" tIns="46010" rIns="93606" bIns="460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1100"/>
            <a:ext cx="30257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b" anchorCtr="0" compatLnSpc="1">
            <a:prstTxWarp prst="textNoShape">
              <a:avLst/>
            </a:prstTxWarp>
          </a:bodyPr>
          <a:lstStyle>
            <a:lvl1pPr defTabSz="9334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4463" y="8801100"/>
            <a:ext cx="30257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b" anchorCtr="0" compatLnSpc="1">
            <a:prstTxWarp prst="textNoShape">
              <a:avLst/>
            </a:prstTxWarp>
          </a:bodyPr>
          <a:lstStyle>
            <a:lvl1pPr algn="r" defTabSz="933450">
              <a:defRPr sz="1000" i="1"/>
            </a:lvl1pPr>
          </a:lstStyle>
          <a:p>
            <a:pPr>
              <a:defRPr/>
            </a:pPr>
            <a:fld id="{C6AFAEC3-1D22-486E-9CCF-4AA0135E09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049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61963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23925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87475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49438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Shows us the hierarchy, but not the execution sequence.  Maybe not all are “used” on a particular execution sequence (path).</a:t>
            </a:r>
          </a:p>
          <a:p>
            <a:endParaRPr lang="en-US" smtClean="0"/>
          </a:p>
          <a:p>
            <a:r>
              <a:rPr lang="en-US" smtClean="0"/>
              <a:t>- Not concerned with inside of individual module, only with how they connect / interact.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34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34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34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34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1562A39-909A-41B2-99A2-C9A2E0BA0254}" type="slidenum">
              <a:rPr lang="en-US" sz="1000" smtClean="0"/>
              <a:pPr/>
              <a:t>6</a:t>
            </a:fld>
            <a:endParaRPr lang="en-US" sz="100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Note that black dots represent modules not conditions. </a:t>
            </a: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34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34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34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34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E67B0A7-0075-4FC3-B979-7F875B7B90FD}" type="slidenum">
              <a:rPr lang="en-US" sz="1000" smtClean="0"/>
              <a:pPr/>
              <a:t>42</a:t>
            </a:fld>
            <a:endParaRPr lang="en-US" sz="10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Do not confuse the integration of the modules with the testing of the integration (i.e., integration testing)</a:t>
            </a: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34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34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34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34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507A828-5B9F-4C0B-B02A-B28814934AC2}" type="slidenum">
              <a:rPr lang="en-US" sz="1000" smtClean="0"/>
              <a:pPr/>
              <a:t>8</a:t>
            </a:fld>
            <a:endParaRPr lang="en-US" sz="10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In order to test Module E, we need a driver. See hand-written notes for more details.</a:t>
            </a: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34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34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34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34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342C5CA-B163-429D-8AE0-9E3B1C268EF9}" type="slidenum">
              <a:rPr lang="en-US" sz="1000" smtClean="0"/>
              <a:pPr/>
              <a:t>11</a:t>
            </a:fld>
            <a:endParaRPr lang="en-US" sz="10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Kai:  ATM is example of top-down design.</a:t>
            </a:r>
          </a:p>
          <a:p>
            <a:r>
              <a:rPr lang="en-US" smtClean="0"/>
              <a:t>Jc: must differentiate between top-down design and top-down implementation.</a:t>
            </a:r>
          </a:p>
          <a:p>
            <a:r>
              <a:rPr lang="en-US" smtClean="0"/>
              <a:t>Kai:  OOD are usually bottom-up.</a:t>
            </a: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34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34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34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34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F062993-215D-41F8-90F7-FB3149C17881}" type="slidenum">
              <a:rPr lang="en-US" sz="1000" smtClean="0"/>
              <a:pPr/>
              <a:t>12</a:t>
            </a:fld>
            <a:endParaRPr lang="en-US" sz="10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Star “driver” and star “stub”.  Must know the difference.</a:t>
            </a: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34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34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34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34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2B878B-C7A1-4DE3-90AC-40B11BCC759D}" type="slidenum">
              <a:rPr lang="en-US" sz="1000" smtClean="0"/>
              <a:pPr/>
              <a:t>13</a:t>
            </a:fld>
            <a:endParaRPr lang="en-US" sz="10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34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34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34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34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06BE758-6D72-45E8-BB3D-CBA001C54714}" type="slidenum">
              <a:rPr lang="en-US" sz="1000" smtClean="0"/>
              <a:pPr/>
              <a:t>21</a:t>
            </a:fld>
            <a:endParaRPr lang="en-US" sz="1000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1675"/>
            <a:ext cx="4616450" cy="3462338"/>
          </a:xfrm>
          <a:ln cap="flat"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34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34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34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34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782DCA9-1EC4-40AD-ACAA-AE6B073A9B29}" type="slidenum">
              <a:rPr lang="en-US" sz="1000" smtClean="0"/>
              <a:pPr/>
              <a:t>28</a:t>
            </a:fld>
            <a:endParaRPr lang="en-US" sz="1000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1675"/>
            <a:ext cx="4616450" cy="3462338"/>
          </a:xfrm>
          <a:ln cap="flat"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From 1 to 2:</a:t>
            </a:r>
          </a:p>
          <a:p>
            <a:r>
              <a:rPr lang="en-US" smtClean="0"/>
              <a:t>   Nodes 5 and 7 are eliminated using Rule 2</a:t>
            </a:r>
          </a:p>
          <a:p>
            <a:r>
              <a:rPr lang="en-US" smtClean="0"/>
              <a:t>From 2 to 3</a:t>
            </a:r>
          </a:p>
          <a:p>
            <a:r>
              <a:rPr lang="en-US" smtClean="0"/>
              <a:t>   An edge from node2 to node 6 removed using rule 4</a:t>
            </a:r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34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34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34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34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A750CAC-AC92-4035-A67D-961FDFA22DE0}" type="slidenum">
              <a:rPr lang="en-US" sz="1000" smtClean="0"/>
              <a:pPr/>
              <a:t>29</a:t>
            </a:fld>
            <a:endParaRPr lang="en-US" sz="1000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1675"/>
            <a:ext cx="4616450" cy="3462338"/>
          </a:xfrm>
          <a:ln cap="flat"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From 3 to 4</a:t>
            </a:r>
          </a:p>
          <a:p>
            <a:r>
              <a:rPr lang="en-US" smtClean="0"/>
              <a:t>   Node 2 is eliminated using rule 2</a:t>
            </a:r>
          </a:p>
          <a:p>
            <a:r>
              <a:rPr lang="en-US" smtClean="0"/>
              <a:t>From 4 to 5</a:t>
            </a:r>
          </a:p>
          <a:p>
            <a:r>
              <a:rPr lang="en-US" smtClean="0"/>
              <a:t>   Node 6 is eliminated using rule 2</a:t>
            </a:r>
          </a:p>
          <a:p>
            <a:r>
              <a:rPr lang="en-US" smtClean="0"/>
              <a:t>From 5 to 6</a:t>
            </a:r>
          </a:p>
          <a:p>
            <a:r>
              <a:rPr lang="en-US" smtClean="0"/>
              <a:t>   The edge from node 1 to node 8 is removed using rule 4</a:t>
            </a:r>
          </a:p>
          <a:p>
            <a:r>
              <a:rPr lang="en-US" smtClean="0"/>
              <a:t>From 6 to 7</a:t>
            </a:r>
          </a:p>
          <a:p>
            <a:r>
              <a:rPr lang="en-US" smtClean="0"/>
              <a:t>   Node 8 is eliminated using rule 2</a:t>
            </a:r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Diagram has five levels.</a:t>
            </a: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34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34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34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34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4652A7A-8025-4DAA-9739-60C0E073C513}" type="slidenum">
              <a:rPr lang="en-US" sz="1000" smtClean="0"/>
              <a:pPr/>
              <a:t>35</a:t>
            </a:fld>
            <a:endParaRPr lang="en-US" sz="10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E1E7F-84BB-4102-B364-2CC2AAD85D5E}" type="datetime5">
              <a:rPr lang="en-US"/>
              <a:pPr>
                <a:defRPr/>
              </a:pPr>
              <a:t>16-Mar-14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EFA004-6B71-443E-8A15-DE8D6356A5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873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E7DBE8-1F39-4390-BC7C-ED198B987965}" type="datetime5">
              <a:rPr lang="en-US"/>
              <a:pPr>
                <a:defRPr/>
              </a:pPr>
              <a:t>16-Mar-14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183822-DDA8-4440-915D-EBE09E0D9B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38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5C805-855E-415B-96B9-106B60882214}" type="datetime5">
              <a:rPr lang="en-US"/>
              <a:pPr>
                <a:defRPr/>
              </a:pPr>
              <a:t>16-Mar-14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9275C4-6412-461F-8505-BF1C1E74D1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6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ECF9CE-D722-4B12-81C1-7C2B536CE47D}" type="datetime5">
              <a:rPr lang="en-US"/>
              <a:pPr>
                <a:defRPr/>
              </a:pPr>
              <a:t>16-Mar-14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519463-FE51-42A6-96EB-97CB2179A6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62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FCEA7E-96CD-4E3C-B0DC-C28EC139D3BD}" type="datetime5">
              <a:rPr lang="en-US"/>
              <a:pPr>
                <a:defRPr/>
              </a:pPr>
              <a:t>16-Mar-14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1540BB-4586-4FC7-89BB-2350543C24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1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0AE47-9C05-4382-97BF-C36E34CC5325}" type="datetime5">
              <a:rPr lang="en-US"/>
              <a:pPr>
                <a:defRPr/>
              </a:pPr>
              <a:t>16-Mar-14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2D016B-C0D4-439F-8A92-21A145FE7B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8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B9C8C2-C28C-4A62-9D22-BC90659A41F1}" type="datetime5">
              <a:rPr lang="en-US"/>
              <a:pPr>
                <a:defRPr/>
              </a:pPr>
              <a:t>16-Mar-14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47399F-B83C-4881-847C-F2276A1439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39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E6259F-3026-436A-8E2A-59DE85327831}" type="datetime5">
              <a:rPr lang="en-US"/>
              <a:pPr>
                <a:defRPr/>
              </a:pPr>
              <a:t>16-Mar-14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BC3108-5593-49F9-BDE0-F38F58FB9F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11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A30F1-1922-4DDD-AF22-9C9FC16A4EFC}" type="datetime5">
              <a:rPr lang="en-US"/>
              <a:pPr>
                <a:defRPr/>
              </a:pPr>
              <a:t>16-Mar-14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BD30FD-48F0-4663-8DE9-D8F1D4947D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79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392640-8A8C-43FB-BA25-857E2F1483CD}" type="datetime5">
              <a:rPr lang="en-US"/>
              <a:pPr>
                <a:defRPr/>
              </a:pPr>
              <a:t>16-Mar-14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8E74A0-BE3D-446F-ACA9-F0B7CF744E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002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C50EF-CE41-4916-8929-98AD539CE71F}" type="datetime5">
              <a:rPr lang="en-US"/>
              <a:pPr>
                <a:defRPr/>
              </a:pPr>
              <a:t>16-Mar-14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C823F5-C2AB-4B06-ADC7-12ADC9E00A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29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65C6382D-6944-4336-A95B-B9D13D69ADED}" type="datetime5">
              <a:rPr lang="en-US"/>
              <a:pPr>
                <a:defRPr/>
              </a:pPr>
              <a:t>16-Mar-14</a:t>
            </a:fld>
            <a:endParaRPr lang="en-US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EB1DC928-F145-4758-A672-660C4A5955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en-US" sz="1000" b="1" dirty="0">
              <a:solidFill>
                <a:schemeClr val="bg1"/>
              </a:solidFill>
              <a:latin typeface="Verdana" pitchFamily="34" charset="0"/>
            </a:endParaRPr>
          </a:p>
          <a:p>
            <a:pPr algn="r">
              <a:defRPr/>
            </a:pPr>
            <a:r>
              <a:rPr lang="en-US" sz="1000" b="1" dirty="0">
                <a:solidFill>
                  <a:schemeClr val="bg1"/>
                </a:solidFill>
                <a:latin typeface="Verdana" pitchFamily="34" charset="0"/>
              </a:rPr>
              <a:t>COMP 6710 Course Notes	Slide 12-</a:t>
            </a:r>
            <a:fld id="{043BD454-759C-4528-A0B9-B4F4EDF7291C}" type="slidenum">
              <a:rPr lang="en-US" sz="1000" b="1">
                <a:solidFill>
                  <a:schemeClr val="bg1"/>
                </a:solidFill>
                <a:latin typeface="Verdana" pitchFamily="34" charset="0"/>
              </a:rPr>
              <a:pPr algn="r"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80" name="Picture 8" descr="C:\hendrix\COMP2210\web\draft\images\cse_logo_blue.g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500813"/>
            <a:ext cx="4286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609600" y="6488113"/>
            <a:ext cx="30432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900" b="1">
                <a:solidFill>
                  <a:schemeClr val="bg1"/>
                </a:solidFill>
                <a:latin typeface="Verdana" pitchFamily="34" charset="0"/>
              </a:rPr>
              <a:t>Auburn University</a:t>
            </a:r>
          </a:p>
          <a:p>
            <a:pPr>
              <a:defRPr/>
            </a:pPr>
            <a:r>
              <a:rPr lang="en-US" sz="900" b="1">
                <a:solidFill>
                  <a:schemeClr val="bg1"/>
                </a:solidFill>
                <a:latin typeface="Verdana" pitchFamily="34" charset="0"/>
              </a:rPr>
              <a:t>Computer Science and Software Engineering</a:t>
            </a:r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47650" y="1987550"/>
            <a:ext cx="8712200" cy="1106488"/>
          </a:xfrm>
          <a:noFill/>
        </p:spPr>
        <p:txBody>
          <a:bodyPr lIns="92075" tIns="46038" rIns="92075" bIns="46038"/>
          <a:lstStyle/>
          <a:p>
            <a:r>
              <a:rPr lang="en-US" sz="2400" b="0" smtClean="0">
                <a:latin typeface="Arial Black" pitchFamily="34" charset="0"/>
              </a:rPr>
              <a:t>Course Notes Set 12:</a:t>
            </a:r>
            <a:r>
              <a:rPr lang="en-US" b="0" smtClean="0">
                <a:latin typeface="Arial Black" pitchFamily="34" charset="0"/>
              </a:rPr>
              <a:t/>
            </a:r>
            <a:br>
              <a:rPr lang="en-US" b="0" smtClean="0">
                <a:latin typeface="Arial Black" pitchFamily="34" charset="0"/>
              </a:rPr>
            </a:br>
            <a:r>
              <a:rPr lang="en-US" b="0" smtClean="0">
                <a:latin typeface="Arial Black" pitchFamily="34" charset="0"/>
              </a:rPr>
              <a:t>Testing Strategies</a:t>
            </a:r>
          </a:p>
        </p:txBody>
      </p:sp>
      <p:sp>
        <p:nvSpPr>
          <p:cNvPr id="4099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  <a:noFill/>
        </p:spPr>
        <p:txBody>
          <a:bodyPr/>
          <a:lstStyle/>
          <a:p>
            <a:endParaRPr lang="en-US" sz="2800" smtClean="0"/>
          </a:p>
          <a:p>
            <a:r>
              <a:rPr lang="en-US" sz="2800" smtClean="0"/>
              <a:t>Computer Science and Software Engineering</a:t>
            </a:r>
          </a:p>
          <a:p>
            <a:r>
              <a:rPr lang="en-US" sz="2800" smtClean="0"/>
              <a:t>Auburn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Big-bang Integration</a:t>
            </a:r>
          </a:p>
        </p:txBody>
      </p:sp>
      <p:sp>
        <p:nvSpPr>
          <p:cNvPr id="13315" name="Oval 3"/>
          <p:cNvSpPr>
            <a:spLocks noChangeArrowheads="1"/>
          </p:cNvSpPr>
          <p:nvPr/>
        </p:nvSpPr>
        <p:spPr bwMode="auto">
          <a:xfrm>
            <a:off x="2743200" y="1447800"/>
            <a:ext cx="8382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 b="1">
                <a:latin typeface="Verdana" pitchFamily="34" charset="0"/>
              </a:rPr>
              <a:t>Test</a:t>
            </a:r>
          </a:p>
          <a:p>
            <a:pPr algn="ctr"/>
            <a:r>
              <a:rPr lang="en-US" sz="1200" b="1">
                <a:latin typeface="Verdana" pitchFamily="34" charset="0"/>
              </a:rPr>
              <a:t>A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5638800" y="4191000"/>
            <a:ext cx="3352800" cy="22098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317" name="Group 5"/>
          <p:cNvGrpSpPr>
            <a:grpSpLocks/>
          </p:cNvGrpSpPr>
          <p:nvPr/>
        </p:nvGrpSpPr>
        <p:grpSpPr bwMode="auto">
          <a:xfrm>
            <a:off x="5715000" y="4495800"/>
            <a:ext cx="3048000" cy="1600200"/>
            <a:chOff x="912" y="1344"/>
            <a:chExt cx="3456" cy="1584"/>
          </a:xfrm>
        </p:grpSpPr>
        <p:sp>
          <p:nvSpPr>
            <p:cNvPr id="13330" name="Rectangle 6"/>
            <p:cNvSpPr>
              <a:spLocks noChangeArrowheads="1"/>
            </p:cNvSpPr>
            <p:nvPr/>
          </p:nvSpPr>
          <p:spPr bwMode="auto">
            <a:xfrm>
              <a:off x="2544" y="1344"/>
              <a:ext cx="52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Verdana" pitchFamily="34" charset="0"/>
                </a:rPr>
                <a:t>A</a:t>
              </a:r>
            </a:p>
          </p:txBody>
        </p:sp>
        <p:sp>
          <p:nvSpPr>
            <p:cNvPr id="13331" name="Rectangle 7"/>
            <p:cNvSpPr>
              <a:spLocks noChangeArrowheads="1"/>
            </p:cNvSpPr>
            <p:nvPr/>
          </p:nvSpPr>
          <p:spPr bwMode="auto">
            <a:xfrm>
              <a:off x="1392" y="1968"/>
              <a:ext cx="52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Verdana" pitchFamily="34" charset="0"/>
                </a:rPr>
                <a:t>B</a:t>
              </a:r>
            </a:p>
          </p:txBody>
        </p:sp>
        <p:sp>
          <p:nvSpPr>
            <p:cNvPr id="13332" name="Rectangle 8"/>
            <p:cNvSpPr>
              <a:spLocks noChangeArrowheads="1"/>
            </p:cNvSpPr>
            <p:nvPr/>
          </p:nvSpPr>
          <p:spPr bwMode="auto">
            <a:xfrm>
              <a:off x="2544" y="1968"/>
              <a:ext cx="52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Verdana" pitchFamily="34" charset="0"/>
                </a:rPr>
                <a:t>C</a:t>
              </a:r>
            </a:p>
          </p:txBody>
        </p:sp>
        <p:sp>
          <p:nvSpPr>
            <p:cNvPr id="13333" name="Rectangle 9"/>
            <p:cNvSpPr>
              <a:spLocks noChangeArrowheads="1"/>
            </p:cNvSpPr>
            <p:nvPr/>
          </p:nvSpPr>
          <p:spPr bwMode="auto">
            <a:xfrm>
              <a:off x="3840" y="1968"/>
              <a:ext cx="52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Verdana" pitchFamily="34" charset="0"/>
                </a:rPr>
                <a:t>D</a:t>
              </a:r>
            </a:p>
          </p:txBody>
        </p:sp>
        <p:sp>
          <p:nvSpPr>
            <p:cNvPr id="13334" name="Rectangle 10"/>
            <p:cNvSpPr>
              <a:spLocks noChangeArrowheads="1"/>
            </p:cNvSpPr>
            <p:nvPr/>
          </p:nvSpPr>
          <p:spPr bwMode="auto">
            <a:xfrm>
              <a:off x="912" y="2640"/>
              <a:ext cx="52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Verdana" pitchFamily="34" charset="0"/>
                </a:rPr>
                <a:t>E</a:t>
              </a:r>
            </a:p>
          </p:txBody>
        </p:sp>
        <p:sp>
          <p:nvSpPr>
            <p:cNvPr id="13335" name="Rectangle 11"/>
            <p:cNvSpPr>
              <a:spLocks noChangeArrowheads="1"/>
            </p:cNvSpPr>
            <p:nvPr/>
          </p:nvSpPr>
          <p:spPr bwMode="auto">
            <a:xfrm>
              <a:off x="1824" y="2640"/>
              <a:ext cx="52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Verdana" pitchFamily="34" charset="0"/>
                </a:rPr>
                <a:t>F</a:t>
              </a:r>
            </a:p>
          </p:txBody>
        </p:sp>
        <p:sp>
          <p:nvSpPr>
            <p:cNvPr id="13336" name="Rectangle 12"/>
            <p:cNvSpPr>
              <a:spLocks noChangeArrowheads="1"/>
            </p:cNvSpPr>
            <p:nvPr/>
          </p:nvSpPr>
          <p:spPr bwMode="auto">
            <a:xfrm>
              <a:off x="3840" y="2640"/>
              <a:ext cx="52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Verdana" pitchFamily="34" charset="0"/>
                </a:rPr>
                <a:t>G</a:t>
              </a:r>
            </a:p>
          </p:txBody>
        </p:sp>
        <p:cxnSp>
          <p:nvCxnSpPr>
            <p:cNvPr id="13337" name="AutoShape 13"/>
            <p:cNvCxnSpPr>
              <a:cxnSpLocks noChangeShapeType="1"/>
              <a:stCxn id="13330" idx="2"/>
              <a:endCxn id="13331" idx="0"/>
            </p:cNvCxnSpPr>
            <p:nvPr/>
          </p:nvCxnSpPr>
          <p:spPr bwMode="auto">
            <a:xfrm flipH="1">
              <a:off x="1656" y="1632"/>
              <a:ext cx="1152" cy="33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38" name="AutoShape 14"/>
            <p:cNvCxnSpPr>
              <a:cxnSpLocks noChangeShapeType="1"/>
              <a:stCxn id="13330" idx="2"/>
              <a:endCxn id="13332" idx="0"/>
            </p:cNvCxnSpPr>
            <p:nvPr/>
          </p:nvCxnSpPr>
          <p:spPr bwMode="auto">
            <a:xfrm>
              <a:off x="2808" y="1632"/>
              <a:ext cx="0" cy="33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39" name="AutoShape 15"/>
            <p:cNvCxnSpPr>
              <a:cxnSpLocks noChangeShapeType="1"/>
              <a:stCxn id="13330" idx="2"/>
              <a:endCxn id="13333" idx="0"/>
            </p:cNvCxnSpPr>
            <p:nvPr/>
          </p:nvCxnSpPr>
          <p:spPr bwMode="auto">
            <a:xfrm>
              <a:off x="2808" y="1632"/>
              <a:ext cx="1296" cy="33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40" name="AutoShape 16"/>
            <p:cNvCxnSpPr>
              <a:cxnSpLocks noChangeShapeType="1"/>
              <a:stCxn id="13331" idx="2"/>
              <a:endCxn id="13334" idx="0"/>
            </p:cNvCxnSpPr>
            <p:nvPr/>
          </p:nvCxnSpPr>
          <p:spPr bwMode="auto">
            <a:xfrm flipH="1">
              <a:off x="1176" y="2256"/>
              <a:ext cx="480" cy="38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41" name="AutoShape 17"/>
            <p:cNvCxnSpPr>
              <a:cxnSpLocks noChangeShapeType="1"/>
              <a:stCxn id="13331" idx="2"/>
              <a:endCxn id="13335" idx="0"/>
            </p:cNvCxnSpPr>
            <p:nvPr/>
          </p:nvCxnSpPr>
          <p:spPr bwMode="auto">
            <a:xfrm>
              <a:off x="1656" y="2256"/>
              <a:ext cx="432" cy="38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42" name="AutoShape 18"/>
            <p:cNvCxnSpPr>
              <a:cxnSpLocks noChangeShapeType="1"/>
              <a:stCxn id="13333" idx="2"/>
              <a:endCxn id="13336" idx="0"/>
            </p:cNvCxnSpPr>
            <p:nvPr/>
          </p:nvCxnSpPr>
          <p:spPr bwMode="auto">
            <a:xfrm>
              <a:off x="4104" y="2256"/>
              <a:ext cx="0" cy="38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318" name="Oval 34"/>
          <p:cNvSpPr>
            <a:spLocks noChangeArrowheads="1"/>
          </p:cNvSpPr>
          <p:nvPr/>
        </p:nvSpPr>
        <p:spPr bwMode="auto">
          <a:xfrm>
            <a:off x="1676400" y="1981200"/>
            <a:ext cx="8382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 b="1">
                <a:latin typeface="Verdana" pitchFamily="34" charset="0"/>
              </a:rPr>
              <a:t>Test</a:t>
            </a:r>
          </a:p>
          <a:p>
            <a:pPr algn="ctr"/>
            <a:r>
              <a:rPr lang="en-US" sz="1200" b="1">
                <a:latin typeface="Verdana" pitchFamily="34" charset="0"/>
              </a:rPr>
              <a:t>B</a:t>
            </a:r>
          </a:p>
        </p:txBody>
      </p:sp>
      <p:sp>
        <p:nvSpPr>
          <p:cNvPr id="13319" name="Oval 35"/>
          <p:cNvSpPr>
            <a:spLocks noChangeArrowheads="1"/>
          </p:cNvSpPr>
          <p:nvPr/>
        </p:nvSpPr>
        <p:spPr bwMode="auto">
          <a:xfrm>
            <a:off x="990600" y="3124200"/>
            <a:ext cx="8382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 b="1">
                <a:latin typeface="Verdana" pitchFamily="34" charset="0"/>
              </a:rPr>
              <a:t>Test</a:t>
            </a:r>
          </a:p>
          <a:p>
            <a:pPr algn="ctr"/>
            <a:r>
              <a:rPr lang="en-US" sz="1200" b="1">
                <a:latin typeface="Verdana" pitchFamily="34" charset="0"/>
              </a:rPr>
              <a:t>C</a:t>
            </a:r>
          </a:p>
        </p:txBody>
      </p:sp>
      <p:sp>
        <p:nvSpPr>
          <p:cNvPr id="13320" name="Oval 36"/>
          <p:cNvSpPr>
            <a:spLocks noChangeArrowheads="1"/>
          </p:cNvSpPr>
          <p:nvPr/>
        </p:nvSpPr>
        <p:spPr bwMode="auto">
          <a:xfrm>
            <a:off x="1219200" y="4419600"/>
            <a:ext cx="8382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 b="1">
                <a:latin typeface="Verdana" pitchFamily="34" charset="0"/>
              </a:rPr>
              <a:t>Test</a:t>
            </a:r>
          </a:p>
          <a:p>
            <a:pPr algn="ctr"/>
            <a:r>
              <a:rPr lang="en-US" sz="1200" b="1">
                <a:latin typeface="Verdana" pitchFamily="34" charset="0"/>
              </a:rPr>
              <a:t>D</a:t>
            </a:r>
          </a:p>
        </p:txBody>
      </p:sp>
      <p:sp>
        <p:nvSpPr>
          <p:cNvPr id="13321" name="Oval 37"/>
          <p:cNvSpPr>
            <a:spLocks noChangeArrowheads="1"/>
          </p:cNvSpPr>
          <p:nvPr/>
        </p:nvSpPr>
        <p:spPr bwMode="auto">
          <a:xfrm>
            <a:off x="2362200" y="5257800"/>
            <a:ext cx="8382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 b="1">
                <a:latin typeface="Verdana" pitchFamily="34" charset="0"/>
              </a:rPr>
              <a:t>Test</a:t>
            </a:r>
          </a:p>
          <a:p>
            <a:pPr algn="ctr"/>
            <a:r>
              <a:rPr lang="en-US" sz="1200" b="1">
                <a:latin typeface="Verdana" pitchFamily="34" charset="0"/>
              </a:rPr>
              <a:t>E</a:t>
            </a:r>
          </a:p>
        </p:txBody>
      </p:sp>
      <p:sp>
        <p:nvSpPr>
          <p:cNvPr id="13322" name="Oval 38"/>
          <p:cNvSpPr>
            <a:spLocks noChangeArrowheads="1"/>
          </p:cNvSpPr>
          <p:nvPr/>
        </p:nvSpPr>
        <p:spPr bwMode="auto">
          <a:xfrm>
            <a:off x="3962400" y="5257800"/>
            <a:ext cx="8382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 b="1">
                <a:latin typeface="Verdana" pitchFamily="34" charset="0"/>
              </a:rPr>
              <a:t>Test</a:t>
            </a:r>
          </a:p>
          <a:p>
            <a:pPr algn="ctr"/>
            <a:r>
              <a:rPr lang="en-US" sz="1200" b="1">
                <a:latin typeface="Verdana" pitchFamily="34" charset="0"/>
              </a:rPr>
              <a:t>F</a:t>
            </a:r>
          </a:p>
        </p:txBody>
      </p:sp>
      <p:sp>
        <p:nvSpPr>
          <p:cNvPr id="13323" name="Oval 39"/>
          <p:cNvSpPr>
            <a:spLocks noChangeArrowheads="1"/>
          </p:cNvSpPr>
          <p:nvPr/>
        </p:nvSpPr>
        <p:spPr bwMode="auto">
          <a:xfrm>
            <a:off x="3657600" y="3276600"/>
            <a:ext cx="8382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 b="1">
                <a:latin typeface="Verdana" pitchFamily="34" charset="0"/>
              </a:rPr>
              <a:t>Test</a:t>
            </a:r>
          </a:p>
          <a:p>
            <a:pPr algn="ctr"/>
            <a:r>
              <a:rPr lang="en-US" sz="1200" b="1">
                <a:latin typeface="Verdana" pitchFamily="34" charset="0"/>
              </a:rPr>
              <a:t>A,B,C,</a:t>
            </a:r>
          </a:p>
          <a:p>
            <a:pPr algn="ctr"/>
            <a:r>
              <a:rPr lang="en-US" sz="1200" b="1">
                <a:latin typeface="Verdana" pitchFamily="34" charset="0"/>
              </a:rPr>
              <a:t>D,E,F,</a:t>
            </a:r>
          </a:p>
          <a:p>
            <a:pPr algn="ctr"/>
            <a:r>
              <a:rPr lang="en-US" sz="1200" b="1">
                <a:latin typeface="Verdana" pitchFamily="34" charset="0"/>
              </a:rPr>
              <a:t>G</a:t>
            </a:r>
          </a:p>
        </p:txBody>
      </p:sp>
      <p:cxnSp>
        <p:nvCxnSpPr>
          <p:cNvPr id="13324" name="AutoShape 40"/>
          <p:cNvCxnSpPr>
            <a:cxnSpLocks noChangeShapeType="1"/>
            <a:stCxn id="13315" idx="5"/>
            <a:endCxn id="13323" idx="0"/>
          </p:cNvCxnSpPr>
          <p:nvPr/>
        </p:nvCxnSpPr>
        <p:spPr bwMode="auto">
          <a:xfrm>
            <a:off x="3459163" y="2098675"/>
            <a:ext cx="617537" cy="11779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5" name="AutoShape 41"/>
          <p:cNvCxnSpPr>
            <a:cxnSpLocks noChangeShapeType="1"/>
            <a:stCxn id="13318" idx="5"/>
            <a:endCxn id="13323" idx="1"/>
          </p:cNvCxnSpPr>
          <p:nvPr/>
        </p:nvCxnSpPr>
        <p:spPr bwMode="auto">
          <a:xfrm>
            <a:off x="2392363" y="2632075"/>
            <a:ext cx="1387475" cy="7556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6" name="AutoShape 42"/>
          <p:cNvCxnSpPr>
            <a:cxnSpLocks noChangeShapeType="1"/>
            <a:stCxn id="13319" idx="6"/>
            <a:endCxn id="13323" idx="2"/>
          </p:cNvCxnSpPr>
          <p:nvPr/>
        </p:nvCxnSpPr>
        <p:spPr bwMode="auto">
          <a:xfrm>
            <a:off x="1828800" y="3505200"/>
            <a:ext cx="18288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7" name="AutoShape 44"/>
          <p:cNvCxnSpPr>
            <a:cxnSpLocks noChangeShapeType="1"/>
            <a:stCxn id="13320" idx="6"/>
            <a:endCxn id="13323" idx="3"/>
          </p:cNvCxnSpPr>
          <p:nvPr/>
        </p:nvCxnSpPr>
        <p:spPr bwMode="auto">
          <a:xfrm flipV="1">
            <a:off x="2057400" y="3927475"/>
            <a:ext cx="1722438" cy="8731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8" name="AutoShape 45"/>
          <p:cNvCxnSpPr>
            <a:cxnSpLocks noChangeShapeType="1"/>
            <a:stCxn id="13321" idx="6"/>
            <a:endCxn id="13323" idx="4"/>
          </p:cNvCxnSpPr>
          <p:nvPr/>
        </p:nvCxnSpPr>
        <p:spPr bwMode="auto">
          <a:xfrm flipV="1">
            <a:off x="3200400" y="4038600"/>
            <a:ext cx="876300" cy="1600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9" name="AutoShape 46"/>
          <p:cNvCxnSpPr>
            <a:cxnSpLocks noChangeShapeType="1"/>
            <a:stCxn id="13322" idx="7"/>
            <a:endCxn id="13323" idx="5"/>
          </p:cNvCxnSpPr>
          <p:nvPr/>
        </p:nvCxnSpPr>
        <p:spPr bwMode="auto">
          <a:xfrm flipH="1" flipV="1">
            <a:off x="4373563" y="3927475"/>
            <a:ext cx="304800" cy="14414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Bottom-up Integration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Test each unit at the bottom of the hierarchy first.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Then, test the components that call the previously tested ones (one layer up in the hierarchy).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Repeat until all components have been tested.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Component drivers are used to do the testing.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9"/>
          <p:cNvSpPr>
            <a:spLocks noChangeArrowheads="1"/>
          </p:cNvSpPr>
          <p:nvPr/>
        </p:nvSpPr>
        <p:spPr bwMode="auto">
          <a:xfrm>
            <a:off x="5638800" y="4191000"/>
            <a:ext cx="3352800" cy="22098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Bottom-up Integration</a:t>
            </a:r>
          </a:p>
        </p:txBody>
      </p:sp>
      <p:grpSp>
        <p:nvGrpSpPr>
          <p:cNvPr id="15364" name="Group 17"/>
          <p:cNvGrpSpPr>
            <a:grpSpLocks/>
          </p:cNvGrpSpPr>
          <p:nvPr/>
        </p:nvGrpSpPr>
        <p:grpSpPr bwMode="auto">
          <a:xfrm>
            <a:off x="5715000" y="4495800"/>
            <a:ext cx="3048000" cy="1600200"/>
            <a:chOff x="912" y="1344"/>
            <a:chExt cx="3456" cy="1584"/>
          </a:xfrm>
        </p:grpSpPr>
        <p:sp>
          <p:nvSpPr>
            <p:cNvPr id="15378" name="Rectangle 4"/>
            <p:cNvSpPr>
              <a:spLocks noChangeArrowheads="1"/>
            </p:cNvSpPr>
            <p:nvPr/>
          </p:nvSpPr>
          <p:spPr bwMode="auto">
            <a:xfrm>
              <a:off x="2544" y="1344"/>
              <a:ext cx="52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Verdana" pitchFamily="34" charset="0"/>
                </a:rPr>
                <a:t>A</a:t>
              </a:r>
            </a:p>
          </p:txBody>
        </p:sp>
        <p:sp>
          <p:nvSpPr>
            <p:cNvPr id="15379" name="Rectangle 5"/>
            <p:cNvSpPr>
              <a:spLocks noChangeArrowheads="1"/>
            </p:cNvSpPr>
            <p:nvPr/>
          </p:nvSpPr>
          <p:spPr bwMode="auto">
            <a:xfrm>
              <a:off x="1392" y="1968"/>
              <a:ext cx="52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Verdana" pitchFamily="34" charset="0"/>
                </a:rPr>
                <a:t>B</a:t>
              </a:r>
            </a:p>
          </p:txBody>
        </p:sp>
        <p:sp>
          <p:nvSpPr>
            <p:cNvPr id="15380" name="Rectangle 6"/>
            <p:cNvSpPr>
              <a:spLocks noChangeArrowheads="1"/>
            </p:cNvSpPr>
            <p:nvPr/>
          </p:nvSpPr>
          <p:spPr bwMode="auto">
            <a:xfrm>
              <a:off x="2544" y="1968"/>
              <a:ext cx="52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Verdana" pitchFamily="34" charset="0"/>
                </a:rPr>
                <a:t>C</a:t>
              </a:r>
            </a:p>
          </p:txBody>
        </p:sp>
        <p:sp>
          <p:nvSpPr>
            <p:cNvPr id="15381" name="Rectangle 7"/>
            <p:cNvSpPr>
              <a:spLocks noChangeArrowheads="1"/>
            </p:cNvSpPr>
            <p:nvPr/>
          </p:nvSpPr>
          <p:spPr bwMode="auto">
            <a:xfrm>
              <a:off x="3840" y="1968"/>
              <a:ext cx="52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Verdana" pitchFamily="34" charset="0"/>
                </a:rPr>
                <a:t>D</a:t>
              </a:r>
            </a:p>
          </p:txBody>
        </p:sp>
        <p:sp>
          <p:nvSpPr>
            <p:cNvPr id="15382" name="Rectangle 8"/>
            <p:cNvSpPr>
              <a:spLocks noChangeArrowheads="1"/>
            </p:cNvSpPr>
            <p:nvPr/>
          </p:nvSpPr>
          <p:spPr bwMode="auto">
            <a:xfrm>
              <a:off x="912" y="2640"/>
              <a:ext cx="52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Verdana" pitchFamily="34" charset="0"/>
                </a:rPr>
                <a:t>E</a:t>
              </a:r>
            </a:p>
          </p:txBody>
        </p:sp>
        <p:sp>
          <p:nvSpPr>
            <p:cNvPr id="15383" name="Rectangle 9"/>
            <p:cNvSpPr>
              <a:spLocks noChangeArrowheads="1"/>
            </p:cNvSpPr>
            <p:nvPr/>
          </p:nvSpPr>
          <p:spPr bwMode="auto">
            <a:xfrm>
              <a:off x="1824" y="2640"/>
              <a:ext cx="52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Verdana" pitchFamily="34" charset="0"/>
                </a:rPr>
                <a:t>F</a:t>
              </a:r>
            </a:p>
          </p:txBody>
        </p:sp>
        <p:sp>
          <p:nvSpPr>
            <p:cNvPr id="15384" name="Rectangle 10"/>
            <p:cNvSpPr>
              <a:spLocks noChangeArrowheads="1"/>
            </p:cNvSpPr>
            <p:nvPr/>
          </p:nvSpPr>
          <p:spPr bwMode="auto">
            <a:xfrm>
              <a:off x="3840" y="2640"/>
              <a:ext cx="52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Verdana" pitchFamily="34" charset="0"/>
                </a:rPr>
                <a:t>G</a:t>
              </a:r>
            </a:p>
          </p:txBody>
        </p:sp>
        <p:cxnSp>
          <p:nvCxnSpPr>
            <p:cNvPr id="15385" name="AutoShape 11"/>
            <p:cNvCxnSpPr>
              <a:cxnSpLocks noChangeShapeType="1"/>
              <a:stCxn id="15378" idx="2"/>
              <a:endCxn id="15379" idx="0"/>
            </p:cNvCxnSpPr>
            <p:nvPr/>
          </p:nvCxnSpPr>
          <p:spPr bwMode="auto">
            <a:xfrm flipH="1">
              <a:off x="1656" y="1632"/>
              <a:ext cx="1152" cy="33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6" name="AutoShape 12"/>
            <p:cNvCxnSpPr>
              <a:cxnSpLocks noChangeShapeType="1"/>
              <a:stCxn id="15378" idx="2"/>
              <a:endCxn id="15380" idx="0"/>
            </p:cNvCxnSpPr>
            <p:nvPr/>
          </p:nvCxnSpPr>
          <p:spPr bwMode="auto">
            <a:xfrm>
              <a:off x="2808" y="1632"/>
              <a:ext cx="0" cy="33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7" name="AutoShape 13"/>
            <p:cNvCxnSpPr>
              <a:cxnSpLocks noChangeShapeType="1"/>
              <a:stCxn id="15378" idx="2"/>
              <a:endCxn id="15381" idx="0"/>
            </p:cNvCxnSpPr>
            <p:nvPr/>
          </p:nvCxnSpPr>
          <p:spPr bwMode="auto">
            <a:xfrm>
              <a:off x="2808" y="1632"/>
              <a:ext cx="1296" cy="33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8" name="AutoShape 14"/>
            <p:cNvCxnSpPr>
              <a:cxnSpLocks noChangeShapeType="1"/>
              <a:stCxn id="15379" idx="2"/>
              <a:endCxn id="15382" idx="0"/>
            </p:cNvCxnSpPr>
            <p:nvPr/>
          </p:nvCxnSpPr>
          <p:spPr bwMode="auto">
            <a:xfrm flipH="1">
              <a:off x="1176" y="2256"/>
              <a:ext cx="480" cy="38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9" name="AutoShape 15"/>
            <p:cNvCxnSpPr>
              <a:cxnSpLocks noChangeShapeType="1"/>
              <a:stCxn id="15379" idx="2"/>
              <a:endCxn id="15383" idx="0"/>
            </p:cNvCxnSpPr>
            <p:nvPr/>
          </p:nvCxnSpPr>
          <p:spPr bwMode="auto">
            <a:xfrm>
              <a:off x="1656" y="2256"/>
              <a:ext cx="432" cy="38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90" name="AutoShape 16"/>
            <p:cNvCxnSpPr>
              <a:cxnSpLocks noChangeShapeType="1"/>
              <a:stCxn id="15381" idx="2"/>
              <a:endCxn id="15384" idx="0"/>
            </p:cNvCxnSpPr>
            <p:nvPr/>
          </p:nvCxnSpPr>
          <p:spPr bwMode="auto">
            <a:xfrm>
              <a:off x="4104" y="2256"/>
              <a:ext cx="0" cy="38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5365" name="Oval 18"/>
          <p:cNvSpPr>
            <a:spLocks noChangeArrowheads="1"/>
          </p:cNvSpPr>
          <p:nvPr/>
        </p:nvSpPr>
        <p:spPr bwMode="auto">
          <a:xfrm>
            <a:off x="914400" y="1981200"/>
            <a:ext cx="8382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 b="1">
                <a:latin typeface="Verdana" pitchFamily="34" charset="0"/>
              </a:rPr>
              <a:t>Test</a:t>
            </a:r>
          </a:p>
          <a:p>
            <a:pPr algn="ctr"/>
            <a:r>
              <a:rPr lang="en-US" sz="1200" b="1">
                <a:latin typeface="Verdana" pitchFamily="34" charset="0"/>
              </a:rPr>
              <a:t>E</a:t>
            </a:r>
          </a:p>
        </p:txBody>
      </p:sp>
      <p:sp>
        <p:nvSpPr>
          <p:cNvPr id="15366" name="Oval 20"/>
          <p:cNvSpPr>
            <a:spLocks noChangeArrowheads="1"/>
          </p:cNvSpPr>
          <p:nvPr/>
        </p:nvSpPr>
        <p:spPr bwMode="auto">
          <a:xfrm>
            <a:off x="914400" y="3048000"/>
            <a:ext cx="8382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 b="1">
                <a:latin typeface="Verdana" pitchFamily="34" charset="0"/>
              </a:rPr>
              <a:t>Test</a:t>
            </a:r>
          </a:p>
          <a:p>
            <a:pPr algn="ctr"/>
            <a:r>
              <a:rPr lang="en-US" sz="1200" b="1">
                <a:latin typeface="Verdana" pitchFamily="34" charset="0"/>
              </a:rPr>
              <a:t>F</a:t>
            </a:r>
          </a:p>
        </p:txBody>
      </p:sp>
      <p:sp>
        <p:nvSpPr>
          <p:cNvPr id="15367" name="Oval 21"/>
          <p:cNvSpPr>
            <a:spLocks noChangeArrowheads="1"/>
          </p:cNvSpPr>
          <p:nvPr/>
        </p:nvSpPr>
        <p:spPr bwMode="auto">
          <a:xfrm>
            <a:off x="914400" y="4267200"/>
            <a:ext cx="8382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 b="1">
                <a:latin typeface="Verdana" pitchFamily="34" charset="0"/>
              </a:rPr>
              <a:t>Test</a:t>
            </a:r>
          </a:p>
          <a:p>
            <a:pPr algn="ctr"/>
            <a:r>
              <a:rPr lang="en-US" sz="1200" b="1">
                <a:latin typeface="Verdana" pitchFamily="34" charset="0"/>
              </a:rPr>
              <a:t>G</a:t>
            </a:r>
          </a:p>
        </p:txBody>
      </p:sp>
      <p:sp>
        <p:nvSpPr>
          <p:cNvPr id="15368" name="Oval 22"/>
          <p:cNvSpPr>
            <a:spLocks noChangeArrowheads="1"/>
          </p:cNvSpPr>
          <p:nvPr/>
        </p:nvSpPr>
        <p:spPr bwMode="auto">
          <a:xfrm>
            <a:off x="2362200" y="2438400"/>
            <a:ext cx="8382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 b="1">
                <a:latin typeface="Verdana" pitchFamily="34" charset="0"/>
              </a:rPr>
              <a:t>Test</a:t>
            </a:r>
          </a:p>
          <a:p>
            <a:pPr algn="ctr"/>
            <a:r>
              <a:rPr lang="en-US" sz="1200" b="1">
                <a:latin typeface="Verdana" pitchFamily="34" charset="0"/>
              </a:rPr>
              <a:t>B,E,F</a:t>
            </a:r>
          </a:p>
        </p:txBody>
      </p:sp>
      <p:sp>
        <p:nvSpPr>
          <p:cNvPr id="15369" name="Oval 23"/>
          <p:cNvSpPr>
            <a:spLocks noChangeArrowheads="1"/>
          </p:cNvSpPr>
          <p:nvPr/>
        </p:nvSpPr>
        <p:spPr bwMode="auto">
          <a:xfrm>
            <a:off x="2362200" y="3352800"/>
            <a:ext cx="8382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 b="1">
                <a:latin typeface="Verdana" pitchFamily="34" charset="0"/>
              </a:rPr>
              <a:t>Test</a:t>
            </a:r>
          </a:p>
          <a:p>
            <a:pPr algn="ctr"/>
            <a:r>
              <a:rPr lang="en-US" sz="1200" b="1">
                <a:latin typeface="Verdana" pitchFamily="34" charset="0"/>
              </a:rPr>
              <a:t>C</a:t>
            </a:r>
          </a:p>
        </p:txBody>
      </p:sp>
      <p:sp>
        <p:nvSpPr>
          <p:cNvPr id="15370" name="Oval 24"/>
          <p:cNvSpPr>
            <a:spLocks noChangeArrowheads="1"/>
          </p:cNvSpPr>
          <p:nvPr/>
        </p:nvSpPr>
        <p:spPr bwMode="auto">
          <a:xfrm>
            <a:off x="2438400" y="4267200"/>
            <a:ext cx="8382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 b="1">
                <a:latin typeface="Verdana" pitchFamily="34" charset="0"/>
              </a:rPr>
              <a:t>Test</a:t>
            </a:r>
          </a:p>
          <a:p>
            <a:pPr algn="ctr"/>
            <a:r>
              <a:rPr lang="en-US" sz="1200" b="1">
                <a:latin typeface="Verdana" pitchFamily="34" charset="0"/>
              </a:rPr>
              <a:t>D,G</a:t>
            </a:r>
          </a:p>
        </p:txBody>
      </p:sp>
      <p:sp>
        <p:nvSpPr>
          <p:cNvPr id="15371" name="Oval 25"/>
          <p:cNvSpPr>
            <a:spLocks noChangeArrowheads="1"/>
          </p:cNvSpPr>
          <p:nvPr/>
        </p:nvSpPr>
        <p:spPr bwMode="auto">
          <a:xfrm>
            <a:off x="3962400" y="3200400"/>
            <a:ext cx="8382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 b="1">
                <a:latin typeface="Verdana" pitchFamily="34" charset="0"/>
              </a:rPr>
              <a:t>Test</a:t>
            </a:r>
          </a:p>
          <a:p>
            <a:pPr algn="ctr"/>
            <a:r>
              <a:rPr lang="en-US" sz="1200" b="1">
                <a:latin typeface="Verdana" pitchFamily="34" charset="0"/>
              </a:rPr>
              <a:t>A,B,C,</a:t>
            </a:r>
          </a:p>
          <a:p>
            <a:pPr algn="ctr"/>
            <a:r>
              <a:rPr lang="en-US" sz="1200" b="1">
                <a:latin typeface="Verdana" pitchFamily="34" charset="0"/>
              </a:rPr>
              <a:t>D,E,F,</a:t>
            </a:r>
          </a:p>
          <a:p>
            <a:pPr algn="ctr"/>
            <a:r>
              <a:rPr lang="en-US" sz="1200" b="1">
                <a:latin typeface="Verdana" pitchFamily="34" charset="0"/>
              </a:rPr>
              <a:t>G</a:t>
            </a:r>
          </a:p>
        </p:txBody>
      </p:sp>
      <p:cxnSp>
        <p:nvCxnSpPr>
          <p:cNvPr id="15372" name="AutoShape 26"/>
          <p:cNvCxnSpPr>
            <a:cxnSpLocks noChangeShapeType="1"/>
            <a:stCxn id="15365" idx="6"/>
            <a:endCxn id="15368" idx="1"/>
          </p:cNvCxnSpPr>
          <p:nvPr/>
        </p:nvCxnSpPr>
        <p:spPr bwMode="auto">
          <a:xfrm>
            <a:off x="1752600" y="2362200"/>
            <a:ext cx="731838" cy="1873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3" name="AutoShape 27"/>
          <p:cNvCxnSpPr>
            <a:cxnSpLocks noChangeShapeType="1"/>
            <a:stCxn id="15366" idx="6"/>
            <a:endCxn id="15368" idx="3"/>
          </p:cNvCxnSpPr>
          <p:nvPr/>
        </p:nvCxnSpPr>
        <p:spPr bwMode="auto">
          <a:xfrm flipV="1">
            <a:off x="1752600" y="3089275"/>
            <a:ext cx="731838" cy="3397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4" name="AutoShape 28"/>
          <p:cNvCxnSpPr>
            <a:cxnSpLocks noChangeShapeType="1"/>
            <a:stCxn id="15367" idx="6"/>
            <a:endCxn id="15370" idx="2"/>
          </p:cNvCxnSpPr>
          <p:nvPr/>
        </p:nvCxnSpPr>
        <p:spPr bwMode="auto">
          <a:xfrm>
            <a:off x="1752600" y="4648200"/>
            <a:ext cx="685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5" name="AutoShape 29"/>
          <p:cNvCxnSpPr>
            <a:cxnSpLocks noChangeShapeType="1"/>
            <a:stCxn id="15368" idx="6"/>
            <a:endCxn id="15371" idx="1"/>
          </p:cNvCxnSpPr>
          <p:nvPr/>
        </p:nvCxnSpPr>
        <p:spPr bwMode="auto">
          <a:xfrm>
            <a:off x="3200400" y="2819400"/>
            <a:ext cx="884238" cy="4921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6" name="AutoShape 30"/>
          <p:cNvCxnSpPr>
            <a:cxnSpLocks noChangeShapeType="1"/>
            <a:stCxn id="15369" idx="6"/>
          </p:cNvCxnSpPr>
          <p:nvPr/>
        </p:nvCxnSpPr>
        <p:spPr bwMode="auto">
          <a:xfrm flipV="1">
            <a:off x="3200400" y="3581400"/>
            <a:ext cx="6858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7" name="AutoShape 31"/>
          <p:cNvCxnSpPr>
            <a:cxnSpLocks noChangeShapeType="1"/>
            <a:stCxn id="15370" idx="6"/>
            <a:endCxn id="15371" idx="3"/>
          </p:cNvCxnSpPr>
          <p:nvPr/>
        </p:nvCxnSpPr>
        <p:spPr bwMode="auto">
          <a:xfrm flipV="1">
            <a:off x="3276600" y="3851275"/>
            <a:ext cx="808038" cy="7969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Bottom-up Integration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smtClean="0"/>
              <a:t>The manner in which the software was designed will influence the appropriateness of bottom-up integration.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While it is normally appropriate for object-oriented systems, bottom-up integration has disadvantages for functionally-decomposed systems: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Top-level components are usually the most important, but the last to be tested.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The upper levels are more general while the lower levels are more specific. Thus, by testing from the bottom up the discovery of major faults can be delayed.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Top-level faults are more likely to reflect design errors, which should obviously be discovered as soon as possible and are likely to have wide-ranging consequences.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In timing-based systems, the timing control is usually in the top-level components.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Top-down Integration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The top-level component is tested in isolation.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Then, all the components called by the one just tested are combined and tested as a subsytem.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This is repeated until all components have been integrated and tested.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Stubs are used to fill in for components that are called but are not yet included in the testing.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Top-down Integration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5638800" y="4191000"/>
            <a:ext cx="3352800" cy="22098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5715000" y="4495800"/>
            <a:ext cx="3048000" cy="1600200"/>
            <a:chOff x="912" y="1344"/>
            <a:chExt cx="3456" cy="1584"/>
          </a:xfrm>
        </p:grpSpPr>
        <p:sp>
          <p:nvSpPr>
            <p:cNvPr id="18442" name="Rectangle 5"/>
            <p:cNvSpPr>
              <a:spLocks noChangeArrowheads="1"/>
            </p:cNvSpPr>
            <p:nvPr/>
          </p:nvSpPr>
          <p:spPr bwMode="auto">
            <a:xfrm>
              <a:off x="2544" y="1344"/>
              <a:ext cx="52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Verdana" pitchFamily="34" charset="0"/>
                </a:rPr>
                <a:t>A</a:t>
              </a:r>
            </a:p>
          </p:txBody>
        </p:sp>
        <p:sp>
          <p:nvSpPr>
            <p:cNvPr id="18443" name="Rectangle 6"/>
            <p:cNvSpPr>
              <a:spLocks noChangeArrowheads="1"/>
            </p:cNvSpPr>
            <p:nvPr/>
          </p:nvSpPr>
          <p:spPr bwMode="auto">
            <a:xfrm>
              <a:off x="1392" y="1968"/>
              <a:ext cx="52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Verdana" pitchFamily="34" charset="0"/>
                </a:rPr>
                <a:t>B</a:t>
              </a:r>
            </a:p>
          </p:txBody>
        </p:sp>
        <p:sp>
          <p:nvSpPr>
            <p:cNvPr id="18444" name="Rectangle 7"/>
            <p:cNvSpPr>
              <a:spLocks noChangeArrowheads="1"/>
            </p:cNvSpPr>
            <p:nvPr/>
          </p:nvSpPr>
          <p:spPr bwMode="auto">
            <a:xfrm>
              <a:off x="2544" y="1968"/>
              <a:ext cx="52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Verdana" pitchFamily="34" charset="0"/>
                </a:rPr>
                <a:t>C</a:t>
              </a:r>
            </a:p>
          </p:txBody>
        </p:sp>
        <p:sp>
          <p:nvSpPr>
            <p:cNvPr id="18445" name="Rectangle 8"/>
            <p:cNvSpPr>
              <a:spLocks noChangeArrowheads="1"/>
            </p:cNvSpPr>
            <p:nvPr/>
          </p:nvSpPr>
          <p:spPr bwMode="auto">
            <a:xfrm>
              <a:off x="3840" y="1968"/>
              <a:ext cx="52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Verdana" pitchFamily="34" charset="0"/>
                </a:rPr>
                <a:t>D</a:t>
              </a:r>
            </a:p>
          </p:txBody>
        </p:sp>
        <p:sp>
          <p:nvSpPr>
            <p:cNvPr id="18446" name="Rectangle 9"/>
            <p:cNvSpPr>
              <a:spLocks noChangeArrowheads="1"/>
            </p:cNvSpPr>
            <p:nvPr/>
          </p:nvSpPr>
          <p:spPr bwMode="auto">
            <a:xfrm>
              <a:off x="912" y="2640"/>
              <a:ext cx="52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Verdana" pitchFamily="34" charset="0"/>
                </a:rPr>
                <a:t>E</a:t>
              </a:r>
            </a:p>
          </p:txBody>
        </p:sp>
        <p:sp>
          <p:nvSpPr>
            <p:cNvPr id="18447" name="Rectangle 10"/>
            <p:cNvSpPr>
              <a:spLocks noChangeArrowheads="1"/>
            </p:cNvSpPr>
            <p:nvPr/>
          </p:nvSpPr>
          <p:spPr bwMode="auto">
            <a:xfrm>
              <a:off x="1824" y="2640"/>
              <a:ext cx="52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Verdana" pitchFamily="34" charset="0"/>
                </a:rPr>
                <a:t>F</a:t>
              </a:r>
            </a:p>
          </p:txBody>
        </p:sp>
        <p:sp>
          <p:nvSpPr>
            <p:cNvPr id="18448" name="Rectangle 11"/>
            <p:cNvSpPr>
              <a:spLocks noChangeArrowheads="1"/>
            </p:cNvSpPr>
            <p:nvPr/>
          </p:nvSpPr>
          <p:spPr bwMode="auto">
            <a:xfrm>
              <a:off x="3840" y="2640"/>
              <a:ext cx="52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Verdana" pitchFamily="34" charset="0"/>
                </a:rPr>
                <a:t>G</a:t>
              </a:r>
            </a:p>
          </p:txBody>
        </p:sp>
        <p:cxnSp>
          <p:nvCxnSpPr>
            <p:cNvPr id="18449" name="AutoShape 12"/>
            <p:cNvCxnSpPr>
              <a:cxnSpLocks noChangeShapeType="1"/>
              <a:stCxn id="18442" idx="2"/>
              <a:endCxn id="18443" idx="0"/>
            </p:cNvCxnSpPr>
            <p:nvPr/>
          </p:nvCxnSpPr>
          <p:spPr bwMode="auto">
            <a:xfrm flipH="1">
              <a:off x="1656" y="1632"/>
              <a:ext cx="1152" cy="33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0" name="AutoShape 13"/>
            <p:cNvCxnSpPr>
              <a:cxnSpLocks noChangeShapeType="1"/>
              <a:stCxn id="18442" idx="2"/>
              <a:endCxn id="18444" idx="0"/>
            </p:cNvCxnSpPr>
            <p:nvPr/>
          </p:nvCxnSpPr>
          <p:spPr bwMode="auto">
            <a:xfrm>
              <a:off x="2808" y="1632"/>
              <a:ext cx="0" cy="33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1" name="AutoShape 14"/>
            <p:cNvCxnSpPr>
              <a:cxnSpLocks noChangeShapeType="1"/>
              <a:stCxn id="18442" idx="2"/>
              <a:endCxn id="18445" idx="0"/>
            </p:cNvCxnSpPr>
            <p:nvPr/>
          </p:nvCxnSpPr>
          <p:spPr bwMode="auto">
            <a:xfrm>
              <a:off x="2808" y="1632"/>
              <a:ext cx="1296" cy="33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2" name="AutoShape 15"/>
            <p:cNvCxnSpPr>
              <a:cxnSpLocks noChangeShapeType="1"/>
              <a:stCxn id="18443" idx="2"/>
              <a:endCxn id="18446" idx="0"/>
            </p:cNvCxnSpPr>
            <p:nvPr/>
          </p:nvCxnSpPr>
          <p:spPr bwMode="auto">
            <a:xfrm flipH="1">
              <a:off x="1176" y="2256"/>
              <a:ext cx="480" cy="38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3" name="AutoShape 16"/>
            <p:cNvCxnSpPr>
              <a:cxnSpLocks noChangeShapeType="1"/>
              <a:stCxn id="18443" idx="2"/>
              <a:endCxn id="18447" idx="0"/>
            </p:cNvCxnSpPr>
            <p:nvPr/>
          </p:nvCxnSpPr>
          <p:spPr bwMode="auto">
            <a:xfrm>
              <a:off x="1656" y="2256"/>
              <a:ext cx="432" cy="38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4" name="AutoShape 17"/>
            <p:cNvCxnSpPr>
              <a:cxnSpLocks noChangeShapeType="1"/>
              <a:stCxn id="18445" idx="2"/>
              <a:endCxn id="18448" idx="0"/>
            </p:cNvCxnSpPr>
            <p:nvPr/>
          </p:nvCxnSpPr>
          <p:spPr bwMode="auto">
            <a:xfrm>
              <a:off x="4104" y="2256"/>
              <a:ext cx="0" cy="38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8437" name="Oval 18"/>
          <p:cNvSpPr>
            <a:spLocks noChangeArrowheads="1"/>
          </p:cNvSpPr>
          <p:nvPr/>
        </p:nvSpPr>
        <p:spPr bwMode="auto">
          <a:xfrm>
            <a:off x="1219200" y="2514600"/>
            <a:ext cx="8382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 b="1">
                <a:latin typeface="Verdana" pitchFamily="34" charset="0"/>
              </a:rPr>
              <a:t>Test</a:t>
            </a:r>
          </a:p>
          <a:p>
            <a:pPr algn="ctr"/>
            <a:r>
              <a:rPr lang="en-US" sz="1200" b="1">
                <a:latin typeface="Verdana" pitchFamily="34" charset="0"/>
              </a:rPr>
              <a:t>A</a:t>
            </a:r>
          </a:p>
        </p:txBody>
      </p:sp>
      <p:sp>
        <p:nvSpPr>
          <p:cNvPr id="18438" name="Oval 19"/>
          <p:cNvSpPr>
            <a:spLocks noChangeArrowheads="1"/>
          </p:cNvSpPr>
          <p:nvPr/>
        </p:nvSpPr>
        <p:spPr bwMode="auto">
          <a:xfrm>
            <a:off x="2667000" y="2514600"/>
            <a:ext cx="8382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 b="1">
                <a:latin typeface="Verdana" pitchFamily="34" charset="0"/>
              </a:rPr>
              <a:t>Test</a:t>
            </a:r>
          </a:p>
          <a:p>
            <a:pPr algn="ctr"/>
            <a:r>
              <a:rPr lang="en-US" sz="1200" b="1">
                <a:latin typeface="Verdana" pitchFamily="34" charset="0"/>
              </a:rPr>
              <a:t>A,B,</a:t>
            </a:r>
          </a:p>
          <a:p>
            <a:pPr algn="ctr"/>
            <a:r>
              <a:rPr lang="en-US" sz="1200" b="1">
                <a:latin typeface="Verdana" pitchFamily="34" charset="0"/>
              </a:rPr>
              <a:t>C,D</a:t>
            </a:r>
          </a:p>
        </p:txBody>
      </p:sp>
      <p:sp>
        <p:nvSpPr>
          <p:cNvPr id="18439" name="Oval 20"/>
          <p:cNvSpPr>
            <a:spLocks noChangeArrowheads="1"/>
          </p:cNvSpPr>
          <p:nvPr/>
        </p:nvSpPr>
        <p:spPr bwMode="auto">
          <a:xfrm>
            <a:off x="4191000" y="2514600"/>
            <a:ext cx="8382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 b="1">
                <a:latin typeface="Verdana" pitchFamily="34" charset="0"/>
              </a:rPr>
              <a:t>Test</a:t>
            </a:r>
          </a:p>
          <a:p>
            <a:pPr algn="ctr"/>
            <a:r>
              <a:rPr lang="en-US" sz="1200" b="1">
                <a:latin typeface="Verdana" pitchFamily="34" charset="0"/>
              </a:rPr>
              <a:t>A,B,C,</a:t>
            </a:r>
          </a:p>
          <a:p>
            <a:pPr algn="ctr"/>
            <a:r>
              <a:rPr lang="en-US" sz="1200" b="1">
                <a:latin typeface="Verdana" pitchFamily="34" charset="0"/>
              </a:rPr>
              <a:t>D,E,F,</a:t>
            </a:r>
            <a:br>
              <a:rPr lang="en-US" sz="1200" b="1">
                <a:latin typeface="Verdana" pitchFamily="34" charset="0"/>
              </a:rPr>
            </a:br>
            <a:r>
              <a:rPr lang="en-US" sz="1200" b="1">
                <a:latin typeface="Verdana" pitchFamily="34" charset="0"/>
              </a:rPr>
              <a:t>G</a:t>
            </a:r>
          </a:p>
        </p:txBody>
      </p:sp>
      <p:cxnSp>
        <p:nvCxnSpPr>
          <p:cNvPr id="18440" name="AutoShape 21"/>
          <p:cNvCxnSpPr>
            <a:cxnSpLocks noChangeShapeType="1"/>
            <a:stCxn id="18437" idx="6"/>
            <a:endCxn id="18438" idx="2"/>
          </p:cNvCxnSpPr>
          <p:nvPr/>
        </p:nvCxnSpPr>
        <p:spPr bwMode="auto">
          <a:xfrm>
            <a:off x="2057400" y="2895600"/>
            <a:ext cx="6096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1" name="AutoShape 22"/>
          <p:cNvCxnSpPr>
            <a:cxnSpLocks noChangeShapeType="1"/>
            <a:stCxn id="18438" idx="6"/>
            <a:endCxn id="18439" idx="2"/>
          </p:cNvCxnSpPr>
          <p:nvPr/>
        </p:nvCxnSpPr>
        <p:spPr bwMode="auto">
          <a:xfrm>
            <a:off x="3505200" y="2895600"/>
            <a:ext cx="685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Top-down Integration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Again, the design of the system influences the appropriateness of the integration strategy.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Top-down integration is obviously well-suited to systems that have been created through top-down design.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When major system functions are localized to components, top-down integration allows the testing to isolate one function at a time and follow its control flow from the highest levels of abstraction to the lowest levels.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Also, design problems show up earlier rather than later.</a:t>
            </a:r>
          </a:p>
          <a:p>
            <a:pPr>
              <a:lnSpc>
                <a:spcPct val="90000"/>
              </a:lnSpc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Top-down Integration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smtClean="0"/>
              <a:t>A major disadvantage is the need of stubs.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Writing stubs can be complex since they must function under the same conditions as their real counterpart.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The correctness of the stub will influence the validity of the test.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A large number of stubs could be required, particularly when there are a large number of general-purpose components in the lowest layer.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Another criticism is the lack of individual testing on interior components.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To address this concern, a modified top-down integration strategy can be used. Instead of incorporating an entire layer at once, each component in a given layer is tested individually before the integration of that layer occurs.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This introduces another problem, however: Now both stubs and component drivers are needed.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 smtClean="0"/>
              <a:t>Modified Top-down Integration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5638800" y="4191000"/>
            <a:ext cx="3352800" cy="22098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5715000" y="4495800"/>
            <a:ext cx="3048000" cy="1600200"/>
            <a:chOff x="912" y="1344"/>
            <a:chExt cx="3456" cy="1584"/>
          </a:xfrm>
        </p:grpSpPr>
        <p:sp>
          <p:nvSpPr>
            <p:cNvPr id="21530" name="Rectangle 5"/>
            <p:cNvSpPr>
              <a:spLocks noChangeArrowheads="1"/>
            </p:cNvSpPr>
            <p:nvPr/>
          </p:nvSpPr>
          <p:spPr bwMode="auto">
            <a:xfrm>
              <a:off x="2544" y="1344"/>
              <a:ext cx="52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Verdana" pitchFamily="34" charset="0"/>
                </a:rPr>
                <a:t>A</a:t>
              </a:r>
            </a:p>
          </p:txBody>
        </p:sp>
        <p:sp>
          <p:nvSpPr>
            <p:cNvPr id="21531" name="Rectangle 6"/>
            <p:cNvSpPr>
              <a:spLocks noChangeArrowheads="1"/>
            </p:cNvSpPr>
            <p:nvPr/>
          </p:nvSpPr>
          <p:spPr bwMode="auto">
            <a:xfrm>
              <a:off x="1392" y="1968"/>
              <a:ext cx="52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Verdana" pitchFamily="34" charset="0"/>
                </a:rPr>
                <a:t>B</a:t>
              </a:r>
            </a:p>
          </p:txBody>
        </p:sp>
        <p:sp>
          <p:nvSpPr>
            <p:cNvPr id="21532" name="Rectangle 7"/>
            <p:cNvSpPr>
              <a:spLocks noChangeArrowheads="1"/>
            </p:cNvSpPr>
            <p:nvPr/>
          </p:nvSpPr>
          <p:spPr bwMode="auto">
            <a:xfrm>
              <a:off x="2544" y="1968"/>
              <a:ext cx="52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Verdana" pitchFamily="34" charset="0"/>
                </a:rPr>
                <a:t>C</a:t>
              </a:r>
            </a:p>
          </p:txBody>
        </p:sp>
        <p:sp>
          <p:nvSpPr>
            <p:cNvPr id="21533" name="Rectangle 8"/>
            <p:cNvSpPr>
              <a:spLocks noChangeArrowheads="1"/>
            </p:cNvSpPr>
            <p:nvPr/>
          </p:nvSpPr>
          <p:spPr bwMode="auto">
            <a:xfrm>
              <a:off x="3840" y="1968"/>
              <a:ext cx="52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Verdana" pitchFamily="34" charset="0"/>
                </a:rPr>
                <a:t>D</a:t>
              </a:r>
            </a:p>
          </p:txBody>
        </p:sp>
        <p:sp>
          <p:nvSpPr>
            <p:cNvPr id="21534" name="Rectangle 9"/>
            <p:cNvSpPr>
              <a:spLocks noChangeArrowheads="1"/>
            </p:cNvSpPr>
            <p:nvPr/>
          </p:nvSpPr>
          <p:spPr bwMode="auto">
            <a:xfrm>
              <a:off x="912" y="2640"/>
              <a:ext cx="52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Verdana" pitchFamily="34" charset="0"/>
                </a:rPr>
                <a:t>E</a:t>
              </a:r>
            </a:p>
          </p:txBody>
        </p:sp>
        <p:sp>
          <p:nvSpPr>
            <p:cNvPr id="21535" name="Rectangle 10"/>
            <p:cNvSpPr>
              <a:spLocks noChangeArrowheads="1"/>
            </p:cNvSpPr>
            <p:nvPr/>
          </p:nvSpPr>
          <p:spPr bwMode="auto">
            <a:xfrm>
              <a:off x="1824" y="2640"/>
              <a:ext cx="52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Verdana" pitchFamily="34" charset="0"/>
                </a:rPr>
                <a:t>F</a:t>
              </a:r>
            </a:p>
          </p:txBody>
        </p:sp>
        <p:sp>
          <p:nvSpPr>
            <p:cNvPr id="21536" name="Rectangle 11"/>
            <p:cNvSpPr>
              <a:spLocks noChangeArrowheads="1"/>
            </p:cNvSpPr>
            <p:nvPr/>
          </p:nvSpPr>
          <p:spPr bwMode="auto">
            <a:xfrm>
              <a:off x="3840" y="2640"/>
              <a:ext cx="52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Verdana" pitchFamily="34" charset="0"/>
                </a:rPr>
                <a:t>G</a:t>
              </a:r>
            </a:p>
          </p:txBody>
        </p:sp>
        <p:cxnSp>
          <p:nvCxnSpPr>
            <p:cNvPr id="21537" name="AutoShape 12"/>
            <p:cNvCxnSpPr>
              <a:cxnSpLocks noChangeShapeType="1"/>
              <a:stCxn id="21530" idx="2"/>
              <a:endCxn id="21531" idx="0"/>
            </p:cNvCxnSpPr>
            <p:nvPr/>
          </p:nvCxnSpPr>
          <p:spPr bwMode="auto">
            <a:xfrm flipH="1">
              <a:off x="1656" y="1632"/>
              <a:ext cx="1152" cy="33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38" name="AutoShape 13"/>
            <p:cNvCxnSpPr>
              <a:cxnSpLocks noChangeShapeType="1"/>
              <a:stCxn id="21530" idx="2"/>
              <a:endCxn id="21532" idx="0"/>
            </p:cNvCxnSpPr>
            <p:nvPr/>
          </p:nvCxnSpPr>
          <p:spPr bwMode="auto">
            <a:xfrm>
              <a:off x="2808" y="1632"/>
              <a:ext cx="0" cy="33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39" name="AutoShape 14"/>
            <p:cNvCxnSpPr>
              <a:cxnSpLocks noChangeShapeType="1"/>
              <a:stCxn id="21530" idx="2"/>
              <a:endCxn id="21533" idx="0"/>
            </p:cNvCxnSpPr>
            <p:nvPr/>
          </p:nvCxnSpPr>
          <p:spPr bwMode="auto">
            <a:xfrm>
              <a:off x="2808" y="1632"/>
              <a:ext cx="1296" cy="33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0" name="AutoShape 15"/>
            <p:cNvCxnSpPr>
              <a:cxnSpLocks noChangeShapeType="1"/>
              <a:stCxn id="21531" idx="2"/>
              <a:endCxn id="21534" idx="0"/>
            </p:cNvCxnSpPr>
            <p:nvPr/>
          </p:nvCxnSpPr>
          <p:spPr bwMode="auto">
            <a:xfrm flipH="1">
              <a:off x="1176" y="2256"/>
              <a:ext cx="480" cy="38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1" name="AutoShape 16"/>
            <p:cNvCxnSpPr>
              <a:cxnSpLocks noChangeShapeType="1"/>
              <a:stCxn id="21531" idx="2"/>
              <a:endCxn id="21535" idx="0"/>
            </p:cNvCxnSpPr>
            <p:nvPr/>
          </p:nvCxnSpPr>
          <p:spPr bwMode="auto">
            <a:xfrm>
              <a:off x="1656" y="2256"/>
              <a:ext cx="432" cy="38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2" name="AutoShape 17"/>
            <p:cNvCxnSpPr>
              <a:cxnSpLocks noChangeShapeType="1"/>
              <a:stCxn id="21533" idx="2"/>
              <a:endCxn id="21536" idx="0"/>
            </p:cNvCxnSpPr>
            <p:nvPr/>
          </p:nvCxnSpPr>
          <p:spPr bwMode="auto">
            <a:xfrm>
              <a:off x="4104" y="2256"/>
              <a:ext cx="0" cy="38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509" name="Oval 18"/>
          <p:cNvSpPr>
            <a:spLocks noChangeArrowheads="1"/>
          </p:cNvSpPr>
          <p:nvPr/>
        </p:nvSpPr>
        <p:spPr bwMode="auto">
          <a:xfrm>
            <a:off x="381000" y="2895600"/>
            <a:ext cx="8382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 b="1">
                <a:latin typeface="Verdana" pitchFamily="34" charset="0"/>
              </a:rPr>
              <a:t>Test</a:t>
            </a:r>
          </a:p>
          <a:p>
            <a:pPr algn="ctr"/>
            <a:r>
              <a:rPr lang="en-US" sz="1200" b="1">
                <a:latin typeface="Verdana" pitchFamily="34" charset="0"/>
              </a:rPr>
              <a:t>A</a:t>
            </a:r>
          </a:p>
        </p:txBody>
      </p:sp>
      <p:sp>
        <p:nvSpPr>
          <p:cNvPr id="21510" name="Oval 19"/>
          <p:cNvSpPr>
            <a:spLocks noChangeArrowheads="1"/>
          </p:cNvSpPr>
          <p:nvPr/>
        </p:nvSpPr>
        <p:spPr bwMode="auto">
          <a:xfrm>
            <a:off x="1600200" y="1752600"/>
            <a:ext cx="8382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 b="1">
                <a:latin typeface="Verdana" pitchFamily="34" charset="0"/>
              </a:rPr>
              <a:t>Test</a:t>
            </a:r>
          </a:p>
          <a:p>
            <a:pPr algn="ctr"/>
            <a:r>
              <a:rPr lang="en-US" sz="1200" b="1">
                <a:latin typeface="Verdana" pitchFamily="34" charset="0"/>
              </a:rPr>
              <a:t>B</a:t>
            </a:r>
          </a:p>
        </p:txBody>
      </p:sp>
      <p:sp>
        <p:nvSpPr>
          <p:cNvPr id="21511" name="Oval 20"/>
          <p:cNvSpPr>
            <a:spLocks noChangeArrowheads="1"/>
          </p:cNvSpPr>
          <p:nvPr/>
        </p:nvSpPr>
        <p:spPr bwMode="auto">
          <a:xfrm>
            <a:off x="1600200" y="2895600"/>
            <a:ext cx="8382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 b="1">
                <a:latin typeface="Verdana" pitchFamily="34" charset="0"/>
              </a:rPr>
              <a:t>Test</a:t>
            </a:r>
          </a:p>
          <a:p>
            <a:pPr algn="ctr"/>
            <a:r>
              <a:rPr lang="en-US" sz="1200" b="1">
                <a:latin typeface="Verdana" pitchFamily="34" charset="0"/>
              </a:rPr>
              <a:t>C</a:t>
            </a:r>
          </a:p>
        </p:txBody>
      </p:sp>
      <p:sp>
        <p:nvSpPr>
          <p:cNvPr id="21512" name="Oval 21"/>
          <p:cNvSpPr>
            <a:spLocks noChangeArrowheads="1"/>
          </p:cNvSpPr>
          <p:nvPr/>
        </p:nvSpPr>
        <p:spPr bwMode="auto">
          <a:xfrm>
            <a:off x="1676400" y="4038600"/>
            <a:ext cx="8382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 b="1">
                <a:latin typeface="Verdana" pitchFamily="34" charset="0"/>
              </a:rPr>
              <a:t>Test</a:t>
            </a:r>
          </a:p>
          <a:p>
            <a:pPr algn="ctr"/>
            <a:r>
              <a:rPr lang="en-US" sz="1200" b="1">
                <a:latin typeface="Verdana" pitchFamily="34" charset="0"/>
              </a:rPr>
              <a:t>D</a:t>
            </a:r>
          </a:p>
        </p:txBody>
      </p:sp>
      <p:sp>
        <p:nvSpPr>
          <p:cNvPr id="21513" name="Oval 22"/>
          <p:cNvSpPr>
            <a:spLocks noChangeArrowheads="1"/>
          </p:cNvSpPr>
          <p:nvPr/>
        </p:nvSpPr>
        <p:spPr bwMode="auto">
          <a:xfrm>
            <a:off x="2895600" y="2895600"/>
            <a:ext cx="8382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 b="1">
                <a:latin typeface="Verdana" pitchFamily="34" charset="0"/>
              </a:rPr>
              <a:t>Test</a:t>
            </a:r>
          </a:p>
          <a:p>
            <a:pPr algn="ctr"/>
            <a:r>
              <a:rPr lang="en-US" sz="1200" b="1">
                <a:latin typeface="Verdana" pitchFamily="34" charset="0"/>
              </a:rPr>
              <a:t>A,B,</a:t>
            </a:r>
          </a:p>
          <a:p>
            <a:pPr algn="ctr"/>
            <a:r>
              <a:rPr lang="en-US" sz="1200" b="1">
                <a:latin typeface="Verdana" pitchFamily="34" charset="0"/>
              </a:rPr>
              <a:t>C,D</a:t>
            </a:r>
          </a:p>
        </p:txBody>
      </p:sp>
      <p:sp>
        <p:nvSpPr>
          <p:cNvPr id="21514" name="Oval 23"/>
          <p:cNvSpPr>
            <a:spLocks noChangeArrowheads="1"/>
          </p:cNvSpPr>
          <p:nvPr/>
        </p:nvSpPr>
        <p:spPr bwMode="auto">
          <a:xfrm>
            <a:off x="4343400" y="1752600"/>
            <a:ext cx="8382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 b="1">
                <a:latin typeface="Verdana" pitchFamily="34" charset="0"/>
              </a:rPr>
              <a:t>Test</a:t>
            </a:r>
          </a:p>
          <a:p>
            <a:pPr algn="ctr"/>
            <a:r>
              <a:rPr lang="en-US" sz="1200" b="1">
                <a:latin typeface="Verdana" pitchFamily="34" charset="0"/>
              </a:rPr>
              <a:t>E</a:t>
            </a:r>
          </a:p>
        </p:txBody>
      </p:sp>
      <p:sp>
        <p:nvSpPr>
          <p:cNvPr id="21515" name="Oval 24"/>
          <p:cNvSpPr>
            <a:spLocks noChangeArrowheads="1"/>
          </p:cNvSpPr>
          <p:nvPr/>
        </p:nvSpPr>
        <p:spPr bwMode="auto">
          <a:xfrm>
            <a:off x="4343400" y="2895600"/>
            <a:ext cx="8382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 b="1">
                <a:latin typeface="Verdana" pitchFamily="34" charset="0"/>
              </a:rPr>
              <a:t>Test</a:t>
            </a:r>
          </a:p>
          <a:p>
            <a:pPr algn="ctr"/>
            <a:r>
              <a:rPr lang="en-US" sz="1200" b="1">
                <a:latin typeface="Verdana" pitchFamily="34" charset="0"/>
              </a:rPr>
              <a:t>F</a:t>
            </a:r>
          </a:p>
        </p:txBody>
      </p:sp>
      <p:sp>
        <p:nvSpPr>
          <p:cNvPr id="21516" name="Oval 25"/>
          <p:cNvSpPr>
            <a:spLocks noChangeArrowheads="1"/>
          </p:cNvSpPr>
          <p:nvPr/>
        </p:nvSpPr>
        <p:spPr bwMode="auto">
          <a:xfrm>
            <a:off x="4419600" y="4038600"/>
            <a:ext cx="8382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 b="1">
                <a:latin typeface="Verdana" pitchFamily="34" charset="0"/>
              </a:rPr>
              <a:t>Test</a:t>
            </a:r>
          </a:p>
          <a:p>
            <a:pPr algn="ctr"/>
            <a:r>
              <a:rPr lang="en-US" sz="1200" b="1">
                <a:latin typeface="Verdana" pitchFamily="34" charset="0"/>
              </a:rPr>
              <a:t>G</a:t>
            </a:r>
          </a:p>
        </p:txBody>
      </p:sp>
      <p:sp>
        <p:nvSpPr>
          <p:cNvPr id="21517" name="Oval 26"/>
          <p:cNvSpPr>
            <a:spLocks noChangeArrowheads="1"/>
          </p:cNvSpPr>
          <p:nvPr/>
        </p:nvSpPr>
        <p:spPr bwMode="auto">
          <a:xfrm>
            <a:off x="5715000" y="2895600"/>
            <a:ext cx="8382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 b="1">
                <a:latin typeface="Verdana" pitchFamily="34" charset="0"/>
              </a:rPr>
              <a:t>Test</a:t>
            </a:r>
          </a:p>
          <a:p>
            <a:pPr algn="ctr"/>
            <a:r>
              <a:rPr lang="en-US" sz="1200" b="1">
                <a:latin typeface="Verdana" pitchFamily="34" charset="0"/>
              </a:rPr>
              <a:t>A,B,C,</a:t>
            </a:r>
          </a:p>
          <a:p>
            <a:pPr algn="ctr"/>
            <a:r>
              <a:rPr lang="en-US" sz="1200" b="1">
                <a:latin typeface="Verdana" pitchFamily="34" charset="0"/>
              </a:rPr>
              <a:t>D,E,F,</a:t>
            </a:r>
          </a:p>
          <a:p>
            <a:pPr algn="ctr"/>
            <a:r>
              <a:rPr lang="en-US" sz="1200" b="1">
                <a:latin typeface="Verdana" pitchFamily="34" charset="0"/>
              </a:rPr>
              <a:t>G</a:t>
            </a:r>
          </a:p>
        </p:txBody>
      </p:sp>
      <p:cxnSp>
        <p:nvCxnSpPr>
          <p:cNvPr id="21518" name="AutoShape 27"/>
          <p:cNvCxnSpPr>
            <a:cxnSpLocks noChangeShapeType="1"/>
            <a:stCxn id="21509" idx="7"/>
            <a:endCxn id="21510" idx="3"/>
          </p:cNvCxnSpPr>
          <p:nvPr/>
        </p:nvCxnSpPr>
        <p:spPr bwMode="auto">
          <a:xfrm flipV="1">
            <a:off x="1096963" y="2403475"/>
            <a:ext cx="625475" cy="6032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9" name="AutoShape 28"/>
          <p:cNvCxnSpPr>
            <a:cxnSpLocks noChangeShapeType="1"/>
            <a:stCxn id="21509" idx="6"/>
            <a:endCxn id="21511" idx="2"/>
          </p:cNvCxnSpPr>
          <p:nvPr/>
        </p:nvCxnSpPr>
        <p:spPr bwMode="auto">
          <a:xfrm>
            <a:off x="1219200" y="3276600"/>
            <a:ext cx="3810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0" name="AutoShape 29"/>
          <p:cNvCxnSpPr>
            <a:cxnSpLocks noChangeShapeType="1"/>
            <a:stCxn id="21509" idx="5"/>
            <a:endCxn id="21512" idx="1"/>
          </p:cNvCxnSpPr>
          <p:nvPr/>
        </p:nvCxnSpPr>
        <p:spPr bwMode="auto">
          <a:xfrm>
            <a:off x="1096963" y="3546475"/>
            <a:ext cx="701675" cy="6032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1" name="AutoShape 30"/>
          <p:cNvCxnSpPr>
            <a:cxnSpLocks noChangeShapeType="1"/>
            <a:stCxn id="21511" idx="6"/>
            <a:endCxn id="21513" idx="2"/>
          </p:cNvCxnSpPr>
          <p:nvPr/>
        </p:nvCxnSpPr>
        <p:spPr bwMode="auto">
          <a:xfrm>
            <a:off x="2438400" y="3276600"/>
            <a:ext cx="457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2" name="AutoShape 31"/>
          <p:cNvCxnSpPr>
            <a:cxnSpLocks noChangeShapeType="1"/>
            <a:stCxn id="21510" idx="5"/>
            <a:endCxn id="21513" idx="1"/>
          </p:cNvCxnSpPr>
          <p:nvPr/>
        </p:nvCxnSpPr>
        <p:spPr bwMode="auto">
          <a:xfrm>
            <a:off x="2316163" y="2403475"/>
            <a:ext cx="701675" cy="6032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3" name="AutoShape 32"/>
          <p:cNvCxnSpPr>
            <a:cxnSpLocks noChangeShapeType="1"/>
            <a:stCxn id="21512" idx="7"/>
            <a:endCxn id="21513" idx="3"/>
          </p:cNvCxnSpPr>
          <p:nvPr/>
        </p:nvCxnSpPr>
        <p:spPr bwMode="auto">
          <a:xfrm flipV="1">
            <a:off x="2392363" y="3546475"/>
            <a:ext cx="625475" cy="6032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4" name="AutoShape 35"/>
          <p:cNvCxnSpPr>
            <a:cxnSpLocks noChangeShapeType="1"/>
            <a:stCxn id="21513" idx="6"/>
            <a:endCxn id="21515" idx="2"/>
          </p:cNvCxnSpPr>
          <p:nvPr/>
        </p:nvCxnSpPr>
        <p:spPr bwMode="auto">
          <a:xfrm>
            <a:off x="3733800" y="3276600"/>
            <a:ext cx="6096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5" name="AutoShape 36"/>
          <p:cNvCxnSpPr>
            <a:cxnSpLocks noChangeShapeType="1"/>
            <a:stCxn id="21513" idx="7"/>
            <a:endCxn id="21514" idx="3"/>
          </p:cNvCxnSpPr>
          <p:nvPr/>
        </p:nvCxnSpPr>
        <p:spPr bwMode="auto">
          <a:xfrm flipV="1">
            <a:off x="3611563" y="2403475"/>
            <a:ext cx="854075" cy="6032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6" name="AutoShape 37"/>
          <p:cNvCxnSpPr>
            <a:cxnSpLocks noChangeShapeType="1"/>
            <a:stCxn id="21513" idx="5"/>
            <a:endCxn id="21516" idx="1"/>
          </p:cNvCxnSpPr>
          <p:nvPr/>
        </p:nvCxnSpPr>
        <p:spPr bwMode="auto">
          <a:xfrm>
            <a:off x="3611563" y="3546475"/>
            <a:ext cx="930275" cy="6032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7" name="AutoShape 38"/>
          <p:cNvCxnSpPr>
            <a:cxnSpLocks noChangeShapeType="1"/>
            <a:stCxn id="21514" idx="5"/>
            <a:endCxn id="21517" idx="1"/>
          </p:cNvCxnSpPr>
          <p:nvPr/>
        </p:nvCxnSpPr>
        <p:spPr bwMode="auto">
          <a:xfrm>
            <a:off x="5059363" y="2403475"/>
            <a:ext cx="777875" cy="6032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8" name="AutoShape 39"/>
          <p:cNvCxnSpPr>
            <a:cxnSpLocks noChangeShapeType="1"/>
            <a:stCxn id="21515" idx="6"/>
            <a:endCxn id="21517" idx="2"/>
          </p:cNvCxnSpPr>
          <p:nvPr/>
        </p:nvCxnSpPr>
        <p:spPr bwMode="auto">
          <a:xfrm>
            <a:off x="5181600" y="3276600"/>
            <a:ext cx="5334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9" name="AutoShape 40"/>
          <p:cNvCxnSpPr>
            <a:cxnSpLocks noChangeShapeType="1"/>
            <a:stCxn id="21516" idx="7"/>
            <a:endCxn id="21517" idx="3"/>
          </p:cNvCxnSpPr>
          <p:nvPr/>
        </p:nvCxnSpPr>
        <p:spPr bwMode="auto">
          <a:xfrm flipV="1">
            <a:off x="5135563" y="3546475"/>
            <a:ext cx="701675" cy="6032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Sandwich Integration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smtClean="0"/>
              <a:t>Top-down and bottom-up can be combined into what Myers calls “sandwich integration.”</a:t>
            </a:r>
          </a:p>
          <a:p>
            <a:r>
              <a:rPr lang="en-US" sz="2400" smtClean="0"/>
              <a:t>The system is viewed as being composed of three major levels: the target layer in the middle, the layers above the target, and the layers below the target.</a:t>
            </a:r>
          </a:p>
          <a:p>
            <a:r>
              <a:rPr lang="en-US" sz="2400" smtClean="0"/>
              <a:t>A top-down approach is used for the top level while a bottom-up approach is used for the bottom level. Testing converges on the target level.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Strategic Approach to Testing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Testing begins at the unit level and works toward integrating the entire system</a:t>
            </a:r>
          </a:p>
          <a:p>
            <a:r>
              <a:rPr lang="en-US" smtClean="0"/>
              <a:t>Various techniques for testing are appropriate at different times</a:t>
            </a:r>
          </a:p>
          <a:p>
            <a:r>
              <a:rPr lang="en-US" smtClean="0"/>
              <a:t>Conducted by the developer and by independent test groups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Sandwich Integration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5638800" y="4191000"/>
            <a:ext cx="3352800" cy="22098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Rectangle 18"/>
          <p:cNvSpPr>
            <a:spLocks noChangeArrowheads="1"/>
          </p:cNvSpPr>
          <p:nvPr/>
        </p:nvSpPr>
        <p:spPr bwMode="auto">
          <a:xfrm>
            <a:off x="5867400" y="4953000"/>
            <a:ext cx="3048000" cy="6096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557" name="Group 4"/>
          <p:cNvGrpSpPr>
            <a:grpSpLocks/>
          </p:cNvGrpSpPr>
          <p:nvPr/>
        </p:nvGrpSpPr>
        <p:grpSpPr bwMode="auto">
          <a:xfrm>
            <a:off x="5715000" y="4495800"/>
            <a:ext cx="3048000" cy="1600200"/>
            <a:chOff x="912" y="1344"/>
            <a:chExt cx="3456" cy="1584"/>
          </a:xfrm>
        </p:grpSpPr>
        <p:sp>
          <p:nvSpPr>
            <p:cNvPr id="23571" name="Rectangle 5"/>
            <p:cNvSpPr>
              <a:spLocks noChangeArrowheads="1"/>
            </p:cNvSpPr>
            <p:nvPr/>
          </p:nvSpPr>
          <p:spPr bwMode="auto">
            <a:xfrm>
              <a:off x="2544" y="1344"/>
              <a:ext cx="52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Verdana" pitchFamily="34" charset="0"/>
                </a:rPr>
                <a:t>A</a:t>
              </a:r>
            </a:p>
          </p:txBody>
        </p:sp>
        <p:sp>
          <p:nvSpPr>
            <p:cNvPr id="23572" name="Rectangle 6"/>
            <p:cNvSpPr>
              <a:spLocks noChangeArrowheads="1"/>
            </p:cNvSpPr>
            <p:nvPr/>
          </p:nvSpPr>
          <p:spPr bwMode="auto">
            <a:xfrm>
              <a:off x="1392" y="1968"/>
              <a:ext cx="52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Verdana" pitchFamily="34" charset="0"/>
                </a:rPr>
                <a:t>B</a:t>
              </a:r>
            </a:p>
          </p:txBody>
        </p:sp>
        <p:sp>
          <p:nvSpPr>
            <p:cNvPr id="23573" name="Rectangle 7"/>
            <p:cNvSpPr>
              <a:spLocks noChangeArrowheads="1"/>
            </p:cNvSpPr>
            <p:nvPr/>
          </p:nvSpPr>
          <p:spPr bwMode="auto">
            <a:xfrm>
              <a:off x="2544" y="1968"/>
              <a:ext cx="52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Verdana" pitchFamily="34" charset="0"/>
                </a:rPr>
                <a:t>C</a:t>
              </a:r>
            </a:p>
          </p:txBody>
        </p:sp>
        <p:sp>
          <p:nvSpPr>
            <p:cNvPr id="23574" name="Rectangle 8"/>
            <p:cNvSpPr>
              <a:spLocks noChangeArrowheads="1"/>
            </p:cNvSpPr>
            <p:nvPr/>
          </p:nvSpPr>
          <p:spPr bwMode="auto">
            <a:xfrm>
              <a:off x="3840" y="1968"/>
              <a:ext cx="52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Verdana" pitchFamily="34" charset="0"/>
                </a:rPr>
                <a:t>D</a:t>
              </a:r>
            </a:p>
          </p:txBody>
        </p:sp>
        <p:sp>
          <p:nvSpPr>
            <p:cNvPr id="23575" name="Rectangle 9"/>
            <p:cNvSpPr>
              <a:spLocks noChangeArrowheads="1"/>
            </p:cNvSpPr>
            <p:nvPr/>
          </p:nvSpPr>
          <p:spPr bwMode="auto">
            <a:xfrm>
              <a:off x="912" y="2640"/>
              <a:ext cx="52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Verdana" pitchFamily="34" charset="0"/>
                </a:rPr>
                <a:t>E</a:t>
              </a:r>
            </a:p>
          </p:txBody>
        </p:sp>
        <p:sp>
          <p:nvSpPr>
            <p:cNvPr id="23576" name="Rectangle 10"/>
            <p:cNvSpPr>
              <a:spLocks noChangeArrowheads="1"/>
            </p:cNvSpPr>
            <p:nvPr/>
          </p:nvSpPr>
          <p:spPr bwMode="auto">
            <a:xfrm>
              <a:off x="1824" y="2640"/>
              <a:ext cx="52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Verdana" pitchFamily="34" charset="0"/>
                </a:rPr>
                <a:t>F</a:t>
              </a:r>
            </a:p>
          </p:txBody>
        </p:sp>
        <p:sp>
          <p:nvSpPr>
            <p:cNvPr id="23577" name="Rectangle 11"/>
            <p:cNvSpPr>
              <a:spLocks noChangeArrowheads="1"/>
            </p:cNvSpPr>
            <p:nvPr/>
          </p:nvSpPr>
          <p:spPr bwMode="auto">
            <a:xfrm>
              <a:off x="3840" y="2640"/>
              <a:ext cx="52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Verdana" pitchFamily="34" charset="0"/>
                </a:rPr>
                <a:t>G</a:t>
              </a:r>
            </a:p>
          </p:txBody>
        </p:sp>
        <p:cxnSp>
          <p:nvCxnSpPr>
            <p:cNvPr id="23578" name="AutoShape 12"/>
            <p:cNvCxnSpPr>
              <a:cxnSpLocks noChangeShapeType="1"/>
              <a:stCxn id="23571" idx="2"/>
              <a:endCxn id="23572" idx="0"/>
            </p:cNvCxnSpPr>
            <p:nvPr/>
          </p:nvCxnSpPr>
          <p:spPr bwMode="auto">
            <a:xfrm flipH="1">
              <a:off x="1656" y="1632"/>
              <a:ext cx="1152" cy="33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9" name="AutoShape 13"/>
            <p:cNvCxnSpPr>
              <a:cxnSpLocks noChangeShapeType="1"/>
              <a:stCxn id="23571" idx="2"/>
              <a:endCxn id="23573" idx="0"/>
            </p:cNvCxnSpPr>
            <p:nvPr/>
          </p:nvCxnSpPr>
          <p:spPr bwMode="auto">
            <a:xfrm>
              <a:off x="2808" y="1632"/>
              <a:ext cx="0" cy="33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0" name="AutoShape 14"/>
            <p:cNvCxnSpPr>
              <a:cxnSpLocks noChangeShapeType="1"/>
              <a:stCxn id="23571" idx="2"/>
              <a:endCxn id="23574" idx="0"/>
            </p:cNvCxnSpPr>
            <p:nvPr/>
          </p:nvCxnSpPr>
          <p:spPr bwMode="auto">
            <a:xfrm>
              <a:off x="2808" y="1632"/>
              <a:ext cx="1296" cy="33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1" name="AutoShape 15"/>
            <p:cNvCxnSpPr>
              <a:cxnSpLocks noChangeShapeType="1"/>
              <a:stCxn id="23572" idx="2"/>
              <a:endCxn id="23575" idx="0"/>
            </p:cNvCxnSpPr>
            <p:nvPr/>
          </p:nvCxnSpPr>
          <p:spPr bwMode="auto">
            <a:xfrm flipH="1">
              <a:off x="1176" y="2256"/>
              <a:ext cx="480" cy="38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2" name="AutoShape 16"/>
            <p:cNvCxnSpPr>
              <a:cxnSpLocks noChangeShapeType="1"/>
              <a:stCxn id="23572" idx="2"/>
              <a:endCxn id="23576" idx="0"/>
            </p:cNvCxnSpPr>
            <p:nvPr/>
          </p:nvCxnSpPr>
          <p:spPr bwMode="auto">
            <a:xfrm>
              <a:off x="1656" y="2256"/>
              <a:ext cx="432" cy="38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3" name="AutoShape 17"/>
            <p:cNvCxnSpPr>
              <a:cxnSpLocks noChangeShapeType="1"/>
              <a:stCxn id="23574" idx="2"/>
              <a:endCxn id="23577" idx="0"/>
            </p:cNvCxnSpPr>
            <p:nvPr/>
          </p:nvCxnSpPr>
          <p:spPr bwMode="auto">
            <a:xfrm>
              <a:off x="4104" y="2256"/>
              <a:ext cx="0" cy="38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3558" name="Oval 19"/>
          <p:cNvSpPr>
            <a:spLocks noChangeArrowheads="1"/>
          </p:cNvSpPr>
          <p:nvPr/>
        </p:nvSpPr>
        <p:spPr bwMode="auto">
          <a:xfrm>
            <a:off x="685800" y="1828800"/>
            <a:ext cx="8382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 b="1">
                <a:latin typeface="Verdana" pitchFamily="34" charset="0"/>
              </a:rPr>
              <a:t>Test</a:t>
            </a:r>
          </a:p>
          <a:p>
            <a:pPr algn="ctr"/>
            <a:r>
              <a:rPr lang="en-US" sz="1200" b="1">
                <a:latin typeface="Verdana" pitchFamily="34" charset="0"/>
              </a:rPr>
              <a:t>E</a:t>
            </a:r>
          </a:p>
        </p:txBody>
      </p:sp>
      <p:sp>
        <p:nvSpPr>
          <p:cNvPr id="23559" name="Oval 20"/>
          <p:cNvSpPr>
            <a:spLocks noChangeArrowheads="1"/>
          </p:cNvSpPr>
          <p:nvPr/>
        </p:nvSpPr>
        <p:spPr bwMode="auto">
          <a:xfrm>
            <a:off x="685800" y="2819400"/>
            <a:ext cx="8382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 b="1">
                <a:latin typeface="Verdana" pitchFamily="34" charset="0"/>
              </a:rPr>
              <a:t>Test</a:t>
            </a:r>
          </a:p>
          <a:p>
            <a:pPr algn="ctr"/>
            <a:r>
              <a:rPr lang="en-US" sz="1200" b="1">
                <a:latin typeface="Verdana" pitchFamily="34" charset="0"/>
              </a:rPr>
              <a:t>F</a:t>
            </a:r>
          </a:p>
        </p:txBody>
      </p:sp>
      <p:sp>
        <p:nvSpPr>
          <p:cNvPr id="23560" name="Oval 21"/>
          <p:cNvSpPr>
            <a:spLocks noChangeArrowheads="1"/>
          </p:cNvSpPr>
          <p:nvPr/>
        </p:nvSpPr>
        <p:spPr bwMode="auto">
          <a:xfrm>
            <a:off x="685800" y="3886200"/>
            <a:ext cx="8382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 b="1">
                <a:latin typeface="Verdana" pitchFamily="34" charset="0"/>
              </a:rPr>
              <a:t>Test</a:t>
            </a:r>
          </a:p>
          <a:p>
            <a:pPr algn="ctr"/>
            <a:r>
              <a:rPr lang="en-US" sz="1200" b="1">
                <a:latin typeface="Verdana" pitchFamily="34" charset="0"/>
              </a:rPr>
              <a:t>G</a:t>
            </a:r>
          </a:p>
        </p:txBody>
      </p:sp>
      <p:sp>
        <p:nvSpPr>
          <p:cNvPr id="23561" name="Oval 22"/>
          <p:cNvSpPr>
            <a:spLocks noChangeArrowheads="1"/>
          </p:cNvSpPr>
          <p:nvPr/>
        </p:nvSpPr>
        <p:spPr bwMode="auto">
          <a:xfrm>
            <a:off x="685800" y="4953000"/>
            <a:ext cx="8382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 b="1">
                <a:latin typeface="Verdana" pitchFamily="34" charset="0"/>
              </a:rPr>
              <a:t>Test</a:t>
            </a:r>
          </a:p>
          <a:p>
            <a:pPr algn="ctr"/>
            <a:r>
              <a:rPr lang="en-US" sz="1200" b="1">
                <a:latin typeface="Verdana" pitchFamily="34" charset="0"/>
              </a:rPr>
              <a:t>A</a:t>
            </a:r>
          </a:p>
        </p:txBody>
      </p:sp>
      <p:sp>
        <p:nvSpPr>
          <p:cNvPr id="23562" name="Oval 23"/>
          <p:cNvSpPr>
            <a:spLocks noChangeArrowheads="1"/>
          </p:cNvSpPr>
          <p:nvPr/>
        </p:nvSpPr>
        <p:spPr bwMode="auto">
          <a:xfrm>
            <a:off x="2286000" y="2057400"/>
            <a:ext cx="8382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 b="1">
                <a:latin typeface="Verdana" pitchFamily="34" charset="0"/>
              </a:rPr>
              <a:t>Test</a:t>
            </a:r>
          </a:p>
          <a:p>
            <a:pPr algn="ctr"/>
            <a:r>
              <a:rPr lang="en-US" sz="1200" b="1">
                <a:latin typeface="Verdana" pitchFamily="34" charset="0"/>
              </a:rPr>
              <a:t>B,E,F</a:t>
            </a:r>
          </a:p>
        </p:txBody>
      </p:sp>
      <p:sp>
        <p:nvSpPr>
          <p:cNvPr id="23563" name="Oval 24"/>
          <p:cNvSpPr>
            <a:spLocks noChangeArrowheads="1"/>
          </p:cNvSpPr>
          <p:nvPr/>
        </p:nvSpPr>
        <p:spPr bwMode="auto">
          <a:xfrm>
            <a:off x="2362200" y="3200400"/>
            <a:ext cx="8382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 b="1">
                <a:latin typeface="Verdana" pitchFamily="34" charset="0"/>
              </a:rPr>
              <a:t>Test</a:t>
            </a:r>
          </a:p>
          <a:p>
            <a:pPr algn="ctr"/>
            <a:r>
              <a:rPr lang="en-US" sz="1200" b="1">
                <a:latin typeface="Verdana" pitchFamily="34" charset="0"/>
              </a:rPr>
              <a:t>D,G</a:t>
            </a:r>
          </a:p>
        </p:txBody>
      </p:sp>
      <p:sp>
        <p:nvSpPr>
          <p:cNvPr id="23564" name="Oval 25"/>
          <p:cNvSpPr>
            <a:spLocks noChangeArrowheads="1"/>
          </p:cNvSpPr>
          <p:nvPr/>
        </p:nvSpPr>
        <p:spPr bwMode="auto">
          <a:xfrm>
            <a:off x="4343400" y="3200400"/>
            <a:ext cx="8382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 b="1">
                <a:latin typeface="Verdana" pitchFamily="34" charset="0"/>
              </a:rPr>
              <a:t>Test</a:t>
            </a:r>
          </a:p>
          <a:p>
            <a:pPr algn="ctr"/>
            <a:r>
              <a:rPr lang="en-US" sz="1200" b="1">
                <a:latin typeface="Verdana" pitchFamily="34" charset="0"/>
              </a:rPr>
              <a:t>A,B,C,</a:t>
            </a:r>
          </a:p>
          <a:p>
            <a:pPr algn="ctr"/>
            <a:r>
              <a:rPr lang="en-US" sz="1200" b="1">
                <a:latin typeface="Verdana" pitchFamily="34" charset="0"/>
              </a:rPr>
              <a:t>D,E,F,</a:t>
            </a:r>
          </a:p>
          <a:p>
            <a:pPr algn="ctr"/>
            <a:r>
              <a:rPr lang="en-US" sz="1200" b="1">
                <a:latin typeface="Verdana" pitchFamily="34" charset="0"/>
              </a:rPr>
              <a:t>G</a:t>
            </a:r>
          </a:p>
        </p:txBody>
      </p:sp>
      <p:cxnSp>
        <p:nvCxnSpPr>
          <p:cNvPr id="23565" name="AutoShape 27"/>
          <p:cNvCxnSpPr>
            <a:cxnSpLocks noChangeShapeType="1"/>
            <a:stCxn id="23559" idx="6"/>
            <a:endCxn id="23562" idx="3"/>
          </p:cNvCxnSpPr>
          <p:nvPr/>
        </p:nvCxnSpPr>
        <p:spPr bwMode="auto">
          <a:xfrm flipV="1">
            <a:off x="1524000" y="2708275"/>
            <a:ext cx="884238" cy="4921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6" name="AutoShape 28"/>
          <p:cNvCxnSpPr>
            <a:cxnSpLocks noChangeShapeType="1"/>
            <a:stCxn id="23558" idx="6"/>
            <a:endCxn id="23562" idx="2"/>
          </p:cNvCxnSpPr>
          <p:nvPr/>
        </p:nvCxnSpPr>
        <p:spPr bwMode="auto">
          <a:xfrm>
            <a:off x="1524000" y="2209800"/>
            <a:ext cx="762000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7" name="AutoShape 29"/>
          <p:cNvCxnSpPr>
            <a:cxnSpLocks noChangeShapeType="1"/>
            <a:stCxn id="23560" idx="6"/>
            <a:endCxn id="23563" idx="2"/>
          </p:cNvCxnSpPr>
          <p:nvPr/>
        </p:nvCxnSpPr>
        <p:spPr bwMode="auto">
          <a:xfrm flipV="1">
            <a:off x="1524000" y="3581400"/>
            <a:ext cx="838200" cy="685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8" name="AutoShape 30"/>
          <p:cNvCxnSpPr>
            <a:cxnSpLocks noChangeShapeType="1"/>
            <a:stCxn id="23562" idx="6"/>
            <a:endCxn id="23564" idx="1"/>
          </p:cNvCxnSpPr>
          <p:nvPr/>
        </p:nvCxnSpPr>
        <p:spPr bwMode="auto">
          <a:xfrm>
            <a:off x="3124200" y="2438400"/>
            <a:ext cx="1341438" cy="8731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9" name="AutoShape 31"/>
          <p:cNvCxnSpPr>
            <a:cxnSpLocks noChangeShapeType="1"/>
            <a:stCxn id="23563" idx="6"/>
            <a:endCxn id="23564" idx="2"/>
          </p:cNvCxnSpPr>
          <p:nvPr/>
        </p:nvCxnSpPr>
        <p:spPr bwMode="auto">
          <a:xfrm>
            <a:off x="3200400" y="3581400"/>
            <a:ext cx="11430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0" name="AutoShape 32"/>
          <p:cNvCxnSpPr>
            <a:cxnSpLocks noChangeShapeType="1"/>
            <a:stCxn id="23561" idx="6"/>
            <a:endCxn id="23564" idx="3"/>
          </p:cNvCxnSpPr>
          <p:nvPr/>
        </p:nvCxnSpPr>
        <p:spPr bwMode="auto">
          <a:xfrm flipV="1">
            <a:off x="1524000" y="3851275"/>
            <a:ext cx="2941638" cy="14827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  <a:noFill/>
        </p:spPr>
        <p:txBody>
          <a:bodyPr lIns="92075" tIns="46038" rIns="92075" bIns="46038"/>
          <a:lstStyle/>
          <a:p>
            <a:r>
              <a:rPr lang="en-US" smtClean="0"/>
              <a:t>Measures for Integration Testing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z="2800" smtClean="0"/>
              <a:t>Recall v(G) is an upper bound on the number of independent/basis paths in a source module</a:t>
            </a:r>
          </a:p>
          <a:p>
            <a:r>
              <a:rPr lang="en-US" sz="2800" smtClean="0"/>
              <a:t>Similarly, we would like to limit the number of subtrees in a structure chart or call graph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Subtrees in Architecture vs. Paths in Units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z="2000" smtClean="0"/>
              <a:t>A call graph (or equivalent) architectural representation corresponds to a </a:t>
            </a:r>
            <a:r>
              <a:rPr lang="en-US" sz="2000" i="1" smtClean="0"/>
              <a:t>design tree</a:t>
            </a:r>
            <a:r>
              <a:rPr lang="en-US" sz="2000" smtClean="0"/>
              <a:t> representation, just as the source code for a unit corresponds to a flowgraph.</a:t>
            </a:r>
          </a:p>
          <a:p>
            <a:r>
              <a:rPr lang="en-US" sz="2000" smtClean="0"/>
              <a:t>Executing the design tree means it is entered at the root, modules in the subtrees are executed,  and it eventually exits at the root.</a:t>
            </a:r>
          </a:p>
          <a:p>
            <a:r>
              <a:rPr lang="en-US" sz="2000" smtClean="0"/>
              <a:t>Just as the program can have a finite (if it halts), but overwhelming, number of paths, a design tree can have an inordinately large number of subtrees as a result of selection and iteration.</a:t>
            </a:r>
          </a:p>
          <a:p>
            <a:r>
              <a:rPr lang="en-US" sz="2000" smtClean="0"/>
              <a:t>We need a measure for design trees that is the analog of the basis set of independent paths for units.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Design Tree : Complexity of 1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4197350" y="1911350"/>
            <a:ext cx="444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4197350" y="2901950"/>
            <a:ext cx="444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2825750" y="2901950"/>
            <a:ext cx="444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5568950" y="2901950"/>
            <a:ext cx="444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2292350" y="3892550"/>
            <a:ext cx="444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3511550" y="3892550"/>
            <a:ext cx="444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4197350" y="3892550"/>
            <a:ext cx="444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5187950" y="3892550"/>
            <a:ext cx="444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6102350" y="3892550"/>
            <a:ext cx="444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1835150" y="4883150"/>
            <a:ext cx="444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2673350" y="4883150"/>
            <a:ext cx="444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5645150" y="4883150"/>
            <a:ext cx="444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5264150" y="5797550"/>
            <a:ext cx="444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6102350" y="5797550"/>
            <a:ext cx="444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>
            <a:off x="4419600" y="23622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 flipH="1">
            <a:off x="3048000" y="2362200"/>
            <a:ext cx="1219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3" name="Line 19"/>
          <p:cNvSpPr>
            <a:spLocks noChangeShapeType="1"/>
          </p:cNvSpPr>
          <p:nvPr/>
        </p:nvSpPr>
        <p:spPr bwMode="auto">
          <a:xfrm>
            <a:off x="4572000" y="2362200"/>
            <a:ext cx="1219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4" name="Line 20"/>
          <p:cNvSpPr>
            <a:spLocks noChangeShapeType="1"/>
          </p:cNvSpPr>
          <p:nvPr/>
        </p:nvSpPr>
        <p:spPr bwMode="auto">
          <a:xfrm flipH="1">
            <a:off x="2514600" y="3352800"/>
            <a:ext cx="381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5" name="Line 21"/>
          <p:cNvSpPr>
            <a:spLocks noChangeShapeType="1"/>
          </p:cNvSpPr>
          <p:nvPr/>
        </p:nvSpPr>
        <p:spPr bwMode="auto">
          <a:xfrm>
            <a:off x="3200400" y="3352800"/>
            <a:ext cx="457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6" name="Line 22"/>
          <p:cNvSpPr>
            <a:spLocks noChangeShapeType="1"/>
          </p:cNvSpPr>
          <p:nvPr/>
        </p:nvSpPr>
        <p:spPr bwMode="auto">
          <a:xfrm>
            <a:off x="4419600" y="33528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7" name="Line 23"/>
          <p:cNvSpPr>
            <a:spLocks noChangeShapeType="1"/>
          </p:cNvSpPr>
          <p:nvPr/>
        </p:nvSpPr>
        <p:spPr bwMode="auto">
          <a:xfrm flipH="1">
            <a:off x="3810000" y="3352800"/>
            <a:ext cx="457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8" name="Line 24"/>
          <p:cNvSpPr>
            <a:spLocks noChangeShapeType="1"/>
          </p:cNvSpPr>
          <p:nvPr/>
        </p:nvSpPr>
        <p:spPr bwMode="auto">
          <a:xfrm>
            <a:off x="4572000" y="33528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9" name="Line 25"/>
          <p:cNvSpPr>
            <a:spLocks noChangeShapeType="1"/>
          </p:cNvSpPr>
          <p:nvPr/>
        </p:nvSpPr>
        <p:spPr bwMode="auto">
          <a:xfrm flipH="1">
            <a:off x="5486400" y="3352800"/>
            <a:ext cx="228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0" name="Line 26"/>
          <p:cNvSpPr>
            <a:spLocks noChangeShapeType="1"/>
          </p:cNvSpPr>
          <p:nvPr/>
        </p:nvSpPr>
        <p:spPr bwMode="auto">
          <a:xfrm>
            <a:off x="5943600" y="3352800"/>
            <a:ext cx="381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1" name="Line 27"/>
          <p:cNvSpPr>
            <a:spLocks noChangeShapeType="1"/>
          </p:cNvSpPr>
          <p:nvPr/>
        </p:nvSpPr>
        <p:spPr bwMode="auto">
          <a:xfrm flipH="1">
            <a:off x="2057400" y="4343400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2" name="Line 28"/>
          <p:cNvSpPr>
            <a:spLocks noChangeShapeType="1"/>
          </p:cNvSpPr>
          <p:nvPr/>
        </p:nvSpPr>
        <p:spPr bwMode="auto">
          <a:xfrm>
            <a:off x="2667000" y="4343400"/>
            <a:ext cx="228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3" name="Line 29"/>
          <p:cNvSpPr>
            <a:spLocks noChangeShapeType="1"/>
          </p:cNvSpPr>
          <p:nvPr/>
        </p:nvSpPr>
        <p:spPr bwMode="auto">
          <a:xfrm>
            <a:off x="5410200" y="4343400"/>
            <a:ext cx="381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4" name="Line 30"/>
          <p:cNvSpPr>
            <a:spLocks noChangeShapeType="1"/>
          </p:cNvSpPr>
          <p:nvPr/>
        </p:nvSpPr>
        <p:spPr bwMode="auto">
          <a:xfrm flipH="1">
            <a:off x="5943600" y="4343400"/>
            <a:ext cx="381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5" name="Line 31"/>
          <p:cNvSpPr>
            <a:spLocks noChangeShapeType="1"/>
          </p:cNvSpPr>
          <p:nvPr/>
        </p:nvSpPr>
        <p:spPr bwMode="auto">
          <a:xfrm flipH="1">
            <a:off x="5486400" y="5334000"/>
            <a:ext cx="2286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6" name="Line 32"/>
          <p:cNvSpPr>
            <a:spLocks noChangeShapeType="1"/>
          </p:cNvSpPr>
          <p:nvPr/>
        </p:nvSpPr>
        <p:spPr bwMode="auto">
          <a:xfrm>
            <a:off x="6019800" y="5334000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7" name="Rectangle 33"/>
          <p:cNvSpPr>
            <a:spLocks noChangeArrowheads="1"/>
          </p:cNvSpPr>
          <p:nvPr/>
        </p:nvSpPr>
        <p:spPr bwMode="auto">
          <a:xfrm>
            <a:off x="4219575" y="200025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1</a:t>
            </a:r>
          </a:p>
        </p:txBody>
      </p:sp>
      <p:sp>
        <p:nvSpPr>
          <p:cNvPr id="26658" name="Rectangle 34"/>
          <p:cNvSpPr>
            <a:spLocks noChangeArrowheads="1"/>
          </p:cNvSpPr>
          <p:nvPr/>
        </p:nvSpPr>
        <p:spPr bwMode="auto">
          <a:xfrm>
            <a:off x="2857500" y="299085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2</a:t>
            </a:r>
          </a:p>
        </p:txBody>
      </p:sp>
      <p:sp>
        <p:nvSpPr>
          <p:cNvPr id="26659" name="Rectangle 35"/>
          <p:cNvSpPr>
            <a:spLocks noChangeArrowheads="1"/>
          </p:cNvSpPr>
          <p:nvPr/>
        </p:nvSpPr>
        <p:spPr bwMode="auto">
          <a:xfrm>
            <a:off x="4219575" y="3000375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3</a:t>
            </a:r>
          </a:p>
        </p:txBody>
      </p:sp>
      <p:sp>
        <p:nvSpPr>
          <p:cNvPr id="26660" name="Rectangle 36"/>
          <p:cNvSpPr>
            <a:spLocks noChangeArrowheads="1"/>
          </p:cNvSpPr>
          <p:nvPr/>
        </p:nvSpPr>
        <p:spPr bwMode="auto">
          <a:xfrm>
            <a:off x="5610225" y="3000375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4</a:t>
            </a:r>
          </a:p>
        </p:txBody>
      </p:sp>
      <p:sp>
        <p:nvSpPr>
          <p:cNvPr id="26661" name="Rectangle 37"/>
          <p:cNvSpPr>
            <a:spLocks noChangeArrowheads="1"/>
          </p:cNvSpPr>
          <p:nvPr/>
        </p:nvSpPr>
        <p:spPr bwMode="auto">
          <a:xfrm>
            <a:off x="2324100" y="398145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5</a:t>
            </a:r>
          </a:p>
        </p:txBody>
      </p:sp>
      <p:sp>
        <p:nvSpPr>
          <p:cNvPr id="26662" name="Rectangle 38"/>
          <p:cNvSpPr>
            <a:spLocks noChangeArrowheads="1"/>
          </p:cNvSpPr>
          <p:nvPr/>
        </p:nvSpPr>
        <p:spPr bwMode="auto">
          <a:xfrm>
            <a:off x="3552825" y="3990975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6</a:t>
            </a:r>
          </a:p>
        </p:txBody>
      </p:sp>
      <p:sp>
        <p:nvSpPr>
          <p:cNvPr id="26663" name="Rectangle 39"/>
          <p:cNvSpPr>
            <a:spLocks noChangeArrowheads="1"/>
          </p:cNvSpPr>
          <p:nvPr/>
        </p:nvSpPr>
        <p:spPr bwMode="auto">
          <a:xfrm>
            <a:off x="4229100" y="398145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7</a:t>
            </a:r>
          </a:p>
        </p:txBody>
      </p:sp>
      <p:sp>
        <p:nvSpPr>
          <p:cNvPr id="26664" name="Rectangle 40"/>
          <p:cNvSpPr>
            <a:spLocks noChangeArrowheads="1"/>
          </p:cNvSpPr>
          <p:nvPr/>
        </p:nvSpPr>
        <p:spPr bwMode="auto">
          <a:xfrm>
            <a:off x="5229225" y="40005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8</a:t>
            </a:r>
          </a:p>
        </p:txBody>
      </p:sp>
      <p:sp>
        <p:nvSpPr>
          <p:cNvPr id="26665" name="Rectangle 41"/>
          <p:cNvSpPr>
            <a:spLocks noChangeArrowheads="1"/>
          </p:cNvSpPr>
          <p:nvPr/>
        </p:nvSpPr>
        <p:spPr bwMode="auto">
          <a:xfrm>
            <a:off x="6143625" y="3990975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9</a:t>
            </a:r>
          </a:p>
        </p:txBody>
      </p:sp>
      <p:sp>
        <p:nvSpPr>
          <p:cNvPr id="26666" name="Rectangle 42"/>
          <p:cNvSpPr>
            <a:spLocks noChangeArrowheads="1"/>
          </p:cNvSpPr>
          <p:nvPr/>
        </p:nvSpPr>
        <p:spPr bwMode="auto">
          <a:xfrm>
            <a:off x="1866900" y="497205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10</a:t>
            </a:r>
          </a:p>
        </p:txBody>
      </p:sp>
      <p:sp>
        <p:nvSpPr>
          <p:cNvPr id="26667" name="Rectangle 43"/>
          <p:cNvSpPr>
            <a:spLocks noChangeArrowheads="1"/>
          </p:cNvSpPr>
          <p:nvPr/>
        </p:nvSpPr>
        <p:spPr bwMode="auto">
          <a:xfrm>
            <a:off x="2695575" y="49911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11</a:t>
            </a:r>
          </a:p>
        </p:txBody>
      </p:sp>
      <p:sp>
        <p:nvSpPr>
          <p:cNvPr id="26668" name="Rectangle 44"/>
          <p:cNvSpPr>
            <a:spLocks noChangeArrowheads="1"/>
          </p:cNvSpPr>
          <p:nvPr/>
        </p:nvSpPr>
        <p:spPr bwMode="auto">
          <a:xfrm>
            <a:off x="5676900" y="4981575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12</a:t>
            </a:r>
          </a:p>
        </p:txBody>
      </p:sp>
      <p:sp>
        <p:nvSpPr>
          <p:cNvPr id="26669" name="Rectangle 45"/>
          <p:cNvSpPr>
            <a:spLocks noChangeArrowheads="1"/>
          </p:cNvSpPr>
          <p:nvPr/>
        </p:nvSpPr>
        <p:spPr bwMode="auto">
          <a:xfrm>
            <a:off x="5295900" y="5895975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13</a:t>
            </a:r>
          </a:p>
        </p:txBody>
      </p:sp>
      <p:sp>
        <p:nvSpPr>
          <p:cNvPr id="26670" name="Rectangle 46"/>
          <p:cNvSpPr>
            <a:spLocks noChangeArrowheads="1"/>
          </p:cNvSpPr>
          <p:nvPr/>
        </p:nvSpPr>
        <p:spPr bwMode="auto">
          <a:xfrm>
            <a:off x="6124575" y="5895975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14</a:t>
            </a:r>
          </a:p>
        </p:txBody>
      </p:sp>
      <p:sp>
        <p:nvSpPr>
          <p:cNvPr id="26671" name="Rectangle 47"/>
          <p:cNvSpPr>
            <a:spLocks noChangeArrowheads="1"/>
          </p:cNvSpPr>
          <p:nvPr/>
        </p:nvSpPr>
        <p:spPr bwMode="auto">
          <a:xfrm>
            <a:off x="4343400" y="6324600"/>
            <a:ext cx="462756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800">
                <a:latin typeface="Arial" charset="0"/>
              </a:rPr>
              <a:t>[Adapted from McCabe and Butler, “Design Complexity Measurement and Testing,” </a:t>
            </a:r>
            <a:r>
              <a:rPr lang="en-US" sz="800" i="1">
                <a:latin typeface="Arial" charset="0"/>
              </a:rPr>
              <a:t>CACM</a:t>
            </a:r>
            <a:r>
              <a:rPr lang="en-US" sz="800">
                <a:latin typeface="Arial" charset="0"/>
              </a:rPr>
              <a:t> 32(12)]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Design Tree : Complexity &gt; 1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4197350" y="1911350"/>
            <a:ext cx="444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4197350" y="2901950"/>
            <a:ext cx="444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2825750" y="2901950"/>
            <a:ext cx="444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5568950" y="2901950"/>
            <a:ext cx="444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2292350" y="3892550"/>
            <a:ext cx="444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3511550" y="3892550"/>
            <a:ext cx="444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4197350" y="3892550"/>
            <a:ext cx="444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5187950" y="3892550"/>
            <a:ext cx="444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6102350" y="3892550"/>
            <a:ext cx="444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1835150" y="4883150"/>
            <a:ext cx="444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2673350" y="4883150"/>
            <a:ext cx="444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2" name="Rectangle 14"/>
          <p:cNvSpPr>
            <a:spLocks noChangeArrowheads="1"/>
          </p:cNvSpPr>
          <p:nvPr/>
        </p:nvSpPr>
        <p:spPr bwMode="auto">
          <a:xfrm>
            <a:off x="5645150" y="4883150"/>
            <a:ext cx="444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5264150" y="5797550"/>
            <a:ext cx="444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6102350" y="5797550"/>
            <a:ext cx="444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5" name="Line 17"/>
          <p:cNvSpPr>
            <a:spLocks noChangeShapeType="1"/>
          </p:cNvSpPr>
          <p:nvPr/>
        </p:nvSpPr>
        <p:spPr bwMode="auto">
          <a:xfrm>
            <a:off x="4419600" y="23622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6" name="Line 18"/>
          <p:cNvSpPr>
            <a:spLocks noChangeShapeType="1"/>
          </p:cNvSpPr>
          <p:nvPr/>
        </p:nvSpPr>
        <p:spPr bwMode="auto">
          <a:xfrm flipH="1">
            <a:off x="3048000" y="2362200"/>
            <a:ext cx="1219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7" name="Line 19"/>
          <p:cNvSpPr>
            <a:spLocks noChangeShapeType="1"/>
          </p:cNvSpPr>
          <p:nvPr/>
        </p:nvSpPr>
        <p:spPr bwMode="auto">
          <a:xfrm>
            <a:off x="4572000" y="2362200"/>
            <a:ext cx="1219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8" name="Line 20"/>
          <p:cNvSpPr>
            <a:spLocks noChangeShapeType="1"/>
          </p:cNvSpPr>
          <p:nvPr/>
        </p:nvSpPr>
        <p:spPr bwMode="auto">
          <a:xfrm flipH="1">
            <a:off x="2514600" y="3352800"/>
            <a:ext cx="381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9" name="Line 21"/>
          <p:cNvSpPr>
            <a:spLocks noChangeShapeType="1"/>
          </p:cNvSpPr>
          <p:nvPr/>
        </p:nvSpPr>
        <p:spPr bwMode="auto">
          <a:xfrm>
            <a:off x="3200400" y="3352800"/>
            <a:ext cx="457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0" name="Line 22"/>
          <p:cNvSpPr>
            <a:spLocks noChangeShapeType="1"/>
          </p:cNvSpPr>
          <p:nvPr/>
        </p:nvSpPr>
        <p:spPr bwMode="auto">
          <a:xfrm>
            <a:off x="4419600" y="33528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1" name="Line 23"/>
          <p:cNvSpPr>
            <a:spLocks noChangeShapeType="1"/>
          </p:cNvSpPr>
          <p:nvPr/>
        </p:nvSpPr>
        <p:spPr bwMode="auto">
          <a:xfrm flipH="1">
            <a:off x="3810000" y="3352800"/>
            <a:ext cx="457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2" name="Line 24"/>
          <p:cNvSpPr>
            <a:spLocks noChangeShapeType="1"/>
          </p:cNvSpPr>
          <p:nvPr/>
        </p:nvSpPr>
        <p:spPr bwMode="auto">
          <a:xfrm>
            <a:off x="4572000" y="33528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3" name="Line 25"/>
          <p:cNvSpPr>
            <a:spLocks noChangeShapeType="1"/>
          </p:cNvSpPr>
          <p:nvPr/>
        </p:nvSpPr>
        <p:spPr bwMode="auto">
          <a:xfrm flipH="1">
            <a:off x="5486400" y="3352800"/>
            <a:ext cx="228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4" name="Line 26"/>
          <p:cNvSpPr>
            <a:spLocks noChangeShapeType="1"/>
          </p:cNvSpPr>
          <p:nvPr/>
        </p:nvSpPr>
        <p:spPr bwMode="auto">
          <a:xfrm>
            <a:off x="5943600" y="3352800"/>
            <a:ext cx="381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5" name="Line 27"/>
          <p:cNvSpPr>
            <a:spLocks noChangeShapeType="1"/>
          </p:cNvSpPr>
          <p:nvPr/>
        </p:nvSpPr>
        <p:spPr bwMode="auto">
          <a:xfrm flipH="1">
            <a:off x="2057400" y="4343400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6" name="Line 28"/>
          <p:cNvSpPr>
            <a:spLocks noChangeShapeType="1"/>
          </p:cNvSpPr>
          <p:nvPr/>
        </p:nvSpPr>
        <p:spPr bwMode="auto">
          <a:xfrm>
            <a:off x="2667000" y="4343400"/>
            <a:ext cx="228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7" name="Line 29"/>
          <p:cNvSpPr>
            <a:spLocks noChangeShapeType="1"/>
          </p:cNvSpPr>
          <p:nvPr/>
        </p:nvSpPr>
        <p:spPr bwMode="auto">
          <a:xfrm>
            <a:off x="5410200" y="4343400"/>
            <a:ext cx="381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8" name="Line 30"/>
          <p:cNvSpPr>
            <a:spLocks noChangeShapeType="1"/>
          </p:cNvSpPr>
          <p:nvPr/>
        </p:nvSpPr>
        <p:spPr bwMode="auto">
          <a:xfrm flipH="1">
            <a:off x="5943600" y="4343400"/>
            <a:ext cx="381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9" name="Line 31"/>
          <p:cNvSpPr>
            <a:spLocks noChangeShapeType="1"/>
          </p:cNvSpPr>
          <p:nvPr/>
        </p:nvSpPr>
        <p:spPr bwMode="auto">
          <a:xfrm flipH="1">
            <a:off x="5486400" y="5334000"/>
            <a:ext cx="2286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0" name="Line 32"/>
          <p:cNvSpPr>
            <a:spLocks noChangeShapeType="1"/>
          </p:cNvSpPr>
          <p:nvPr/>
        </p:nvSpPr>
        <p:spPr bwMode="auto">
          <a:xfrm>
            <a:off x="6019800" y="5334000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1" name="Rectangle 33"/>
          <p:cNvSpPr>
            <a:spLocks noChangeArrowheads="1"/>
          </p:cNvSpPr>
          <p:nvPr/>
        </p:nvSpPr>
        <p:spPr bwMode="auto">
          <a:xfrm>
            <a:off x="4219575" y="200025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1</a:t>
            </a:r>
          </a:p>
        </p:txBody>
      </p:sp>
      <p:sp>
        <p:nvSpPr>
          <p:cNvPr id="27682" name="Rectangle 34"/>
          <p:cNvSpPr>
            <a:spLocks noChangeArrowheads="1"/>
          </p:cNvSpPr>
          <p:nvPr/>
        </p:nvSpPr>
        <p:spPr bwMode="auto">
          <a:xfrm>
            <a:off x="2857500" y="299085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2</a:t>
            </a:r>
          </a:p>
        </p:txBody>
      </p:sp>
      <p:sp>
        <p:nvSpPr>
          <p:cNvPr id="27683" name="Rectangle 35"/>
          <p:cNvSpPr>
            <a:spLocks noChangeArrowheads="1"/>
          </p:cNvSpPr>
          <p:nvPr/>
        </p:nvSpPr>
        <p:spPr bwMode="auto">
          <a:xfrm>
            <a:off x="4219575" y="3000375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3</a:t>
            </a:r>
          </a:p>
        </p:txBody>
      </p:sp>
      <p:sp>
        <p:nvSpPr>
          <p:cNvPr id="27684" name="Rectangle 36"/>
          <p:cNvSpPr>
            <a:spLocks noChangeArrowheads="1"/>
          </p:cNvSpPr>
          <p:nvPr/>
        </p:nvSpPr>
        <p:spPr bwMode="auto">
          <a:xfrm>
            <a:off x="5610225" y="3000375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4</a:t>
            </a:r>
          </a:p>
        </p:txBody>
      </p:sp>
      <p:sp>
        <p:nvSpPr>
          <p:cNvPr id="27685" name="Rectangle 37"/>
          <p:cNvSpPr>
            <a:spLocks noChangeArrowheads="1"/>
          </p:cNvSpPr>
          <p:nvPr/>
        </p:nvSpPr>
        <p:spPr bwMode="auto">
          <a:xfrm>
            <a:off x="2324100" y="398145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5</a:t>
            </a:r>
          </a:p>
        </p:txBody>
      </p:sp>
      <p:sp>
        <p:nvSpPr>
          <p:cNvPr id="27686" name="Rectangle 38"/>
          <p:cNvSpPr>
            <a:spLocks noChangeArrowheads="1"/>
          </p:cNvSpPr>
          <p:nvPr/>
        </p:nvSpPr>
        <p:spPr bwMode="auto">
          <a:xfrm>
            <a:off x="3552825" y="3990975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6</a:t>
            </a:r>
          </a:p>
        </p:txBody>
      </p:sp>
      <p:sp>
        <p:nvSpPr>
          <p:cNvPr id="27687" name="Rectangle 39"/>
          <p:cNvSpPr>
            <a:spLocks noChangeArrowheads="1"/>
          </p:cNvSpPr>
          <p:nvPr/>
        </p:nvSpPr>
        <p:spPr bwMode="auto">
          <a:xfrm>
            <a:off x="4229100" y="398145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7</a:t>
            </a:r>
          </a:p>
        </p:txBody>
      </p:sp>
      <p:sp>
        <p:nvSpPr>
          <p:cNvPr id="27688" name="Rectangle 40"/>
          <p:cNvSpPr>
            <a:spLocks noChangeArrowheads="1"/>
          </p:cNvSpPr>
          <p:nvPr/>
        </p:nvSpPr>
        <p:spPr bwMode="auto">
          <a:xfrm>
            <a:off x="5229225" y="40005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8</a:t>
            </a:r>
          </a:p>
        </p:txBody>
      </p:sp>
      <p:sp>
        <p:nvSpPr>
          <p:cNvPr id="27689" name="Rectangle 41"/>
          <p:cNvSpPr>
            <a:spLocks noChangeArrowheads="1"/>
          </p:cNvSpPr>
          <p:nvPr/>
        </p:nvSpPr>
        <p:spPr bwMode="auto">
          <a:xfrm>
            <a:off x="6143625" y="3990975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9</a:t>
            </a:r>
          </a:p>
        </p:txBody>
      </p:sp>
      <p:sp>
        <p:nvSpPr>
          <p:cNvPr id="27690" name="Rectangle 42"/>
          <p:cNvSpPr>
            <a:spLocks noChangeArrowheads="1"/>
          </p:cNvSpPr>
          <p:nvPr/>
        </p:nvSpPr>
        <p:spPr bwMode="auto">
          <a:xfrm>
            <a:off x="1866900" y="497205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10</a:t>
            </a:r>
          </a:p>
        </p:txBody>
      </p:sp>
      <p:sp>
        <p:nvSpPr>
          <p:cNvPr id="27691" name="Rectangle 43"/>
          <p:cNvSpPr>
            <a:spLocks noChangeArrowheads="1"/>
          </p:cNvSpPr>
          <p:nvPr/>
        </p:nvSpPr>
        <p:spPr bwMode="auto">
          <a:xfrm>
            <a:off x="2695575" y="499110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11</a:t>
            </a:r>
          </a:p>
        </p:txBody>
      </p:sp>
      <p:sp>
        <p:nvSpPr>
          <p:cNvPr id="27692" name="Rectangle 44"/>
          <p:cNvSpPr>
            <a:spLocks noChangeArrowheads="1"/>
          </p:cNvSpPr>
          <p:nvPr/>
        </p:nvSpPr>
        <p:spPr bwMode="auto">
          <a:xfrm>
            <a:off x="5676900" y="4981575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12</a:t>
            </a:r>
          </a:p>
        </p:txBody>
      </p:sp>
      <p:sp>
        <p:nvSpPr>
          <p:cNvPr id="27693" name="Rectangle 45"/>
          <p:cNvSpPr>
            <a:spLocks noChangeArrowheads="1"/>
          </p:cNvSpPr>
          <p:nvPr/>
        </p:nvSpPr>
        <p:spPr bwMode="auto">
          <a:xfrm>
            <a:off x="5295900" y="5895975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13</a:t>
            </a:r>
          </a:p>
        </p:txBody>
      </p:sp>
      <p:sp>
        <p:nvSpPr>
          <p:cNvPr id="27694" name="Rectangle 46"/>
          <p:cNvSpPr>
            <a:spLocks noChangeArrowheads="1"/>
          </p:cNvSpPr>
          <p:nvPr/>
        </p:nvSpPr>
        <p:spPr bwMode="auto">
          <a:xfrm>
            <a:off x="6124575" y="5895975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14</a:t>
            </a:r>
          </a:p>
        </p:txBody>
      </p:sp>
      <p:sp>
        <p:nvSpPr>
          <p:cNvPr id="27695" name="Oval 47"/>
          <p:cNvSpPr>
            <a:spLocks noChangeArrowheads="1"/>
          </p:cNvSpPr>
          <p:nvPr/>
        </p:nvSpPr>
        <p:spPr bwMode="auto">
          <a:xfrm>
            <a:off x="5689600" y="5314950"/>
            <a:ext cx="50800" cy="508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96" name="Oval 48"/>
          <p:cNvSpPr>
            <a:spLocks noChangeArrowheads="1"/>
          </p:cNvSpPr>
          <p:nvPr/>
        </p:nvSpPr>
        <p:spPr bwMode="auto">
          <a:xfrm>
            <a:off x="5994400" y="5314950"/>
            <a:ext cx="50800" cy="508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97" name="Oval 49"/>
          <p:cNvSpPr>
            <a:spLocks noChangeArrowheads="1"/>
          </p:cNvSpPr>
          <p:nvPr/>
        </p:nvSpPr>
        <p:spPr bwMode="auto">
          <a:xfrm>
            <a:off x="5397500" y="4324350"/>
            <a:ext cx="50800" cy="508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98" name="Oval 50"/>
          <p:cNvSpPr>
            <a:spLocks noChangeArrowheads="1"/>
          </p:cNvSpPr>
          <p:nvPr/>
        </p:nvSpPr>
        <p:spPr bwMode="auto">
          <a:xfrm>
            <a:off x="4546600" y="3327400"/>
            <a:ext cx="50800" cy="508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99" name="Oval 51"/>
          <p:cNvSpPr>
            <a:spLocks noChangeArrowheads="1"/>
          </p:cNvSpPr>
          <p:nvPr/>
        </p:nvSpPr>
        <p:spPr bwMode="auto">
          <a:xfrm>
            <a:off x="3175000" y="3327400"/>
            <a:ext cx="50800" cy="508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00" name="Arc 52"/>
          <p:cNvSpPr>
            <a:spLocks/>
          </p:cNvSpPr>
          <p:nvPr/>
        </p:nvSpPr>
        <p:spPr bwMode="auto">
          <a:xfrm>
            <a:off x="4340225" y="2222500"/>
            <a:ext cx="419100" cy="374650"/>
          </a:xfrm>
          <a:custGeom>
            <a:avLst/>
            <a:gdLst>
              <a:gd name="T0" fmla="*/ 2147483647 w 24142"/>
              <a:gd name="T1" fmla="*/ 2147483647 h 21600"/>
              <a:gd name="T2" fmla="*/ 0 w 24142"/>
              <a:gd name="T3" fmla="*/ 2147483647 h 21600"/>
              <a:gd name="T4" fmla="*/ 2147483647 w 24142"/>
              <a:gd name="T5" fmla="*/ 0 h 21600"/>
              <a:gd name="T6" fmla="*/ 0 60000 65536"/>
              <a:gd name="T7" fmla="*/ 0 60000 65536"/>
              <a:gd name="T8" fmla="*/ 0 60000 65536"/>
              <a:gd name="T9" fmla="*/ 0 w 24142"/>
              <a:gd name="T10" fmla="*/ 0 h 21600"/>
              <a:gd name="T11" fmla="*/ 24142 w 2414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142" h="21600" fill="none" extrusionOk="0">
                <a:moveTo>
                  <a:pt x="24142" y="4957"/>
                </a:moveTo>
                <a:cubicBezTo>
                  <a:pt x="21842" y="14709"/>
                  <a:pt x="13138" y="21599"/>
                  <a:pt x="3119" y="21600"/>
                </a:cubicBezTo>
                <a:cubicBezTo>
                  <a:pt x="2075" y="21600"/>
                  <a:pt x="1032" y="21524"/>
                  <a:pt x="0" y="21373"/>
                </a:cubicBezTo>
              </a:path>
              <a:path w="24142" h="21600" stroke="0" extrusionOk="0">
                <a:moveTo>
                  <a:pt x="24142" y="4957"/>
                </a:moveTo>
                <a:cubicBezTo>
                  <a:pt x="21842" y="14709"/>
                  <a:pt x="13138" y="21599"/>
                  <a:pt x="3119" y="21600"/>
                </a:cubicBezTo>
                <a:cubicBezTo>
                  <a:pt x="2075" y="21600"/>
                  <a:pt x="1032" y="21524"/>
                  <a:pt x="0" y="21373"/>
                </a:cubicBezTo>
                <a:lnTo>
                  <a:pt x="3119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01" name="Rectangle 53"/>
          <p:cNvSpPr>
            <a:spLocks noChangeArrowheads="1"/>
          </p:cNvSpPr>
          <p:nvPr/>
        </p:nvSpPr>
        <p:spPr bwMode="auto">
          <a:xfrm>
            <a:off x="4343400" y="6248400"/>
            <a:ext cx="462756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800">
                <a:latin typeface="Arial" charset="0"/>
              </a:rPr>
              <a:t>[Adapted from McCabe and Butler, “Design Complexity Measurement and Testing,” </a:t>
            </a:r>
            <a:r>
              <a:rPr lang="en-US" sz="800" i="1">
                <a:latin typeface="Arial" charset="0"/>
              </a:rPr>
              <a:t>CACM</a:t>
            </a:r>
            <a:r>
              <a:rPr lang="en-US" sz="800">
                <a:latin typeface="Arial" charset="0"/>
              </a:rPr>
              <a:t> 32(12)]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Design Tree Notation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1784350" y="2482850"/>
            <a:ext cx="444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1403350" y="3397250"/>
            <a:ext cx="444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2241550" y="3397250"/>
            <a:ext cx="444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 flipH="1">
            <a:off x="1625600" y="2965450"/>
            <a:ext cx="266700" cy="425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2127250" y="2965450"/>
            <a:ext cx="336550" cy="425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Oval 8"/>
          <p:cNvSpPr>
            <a:spLocks noChangeArrowheads="1"/>
          </p:cNvSpPr>
          <p:nvPr/>
        </p:nvSpPr>
        <p:spPr bwMode="auto">
          <a:xfrm>
            <a:off x="1879600" y="2908300"/>
            <a:ext cx="50800" cy="508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1892300" y="2565400"/>
            <a:ext cx="279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M</a:t>
            </a:r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1485900" y="3467100"/>
            <a:ext cx="279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A</a:t>
            </a:r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2324100" y="3454400"/>
            <a:ext cx="279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B</a:t>
            </a:r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6953250" y="2508250"/>
            <a:ext cx="444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6572250" y="3422650"/>
            <a:ext cx="444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7410450" y="3422650"/>
            <a:ext cx="444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 flipH="1">
            <a:off x="6794500" y="3067050"/>
            <a:ext cx="363538" cy="349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Line 16"/>
          <p:cNvSpPr>
            <a:spLocks noChangeShapeType="1"/>
          </p:cNvSpPr>
          <p:nvPr/>
        </p:nvSpPr>
        <p:spPr bwMode="auto">
          <a:xfrm>
            <a:off x="7205663" y="3067050"/>
            <a:ext cx="427037" cy="349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9" name="Oval 17"/>
          <p:cNvSpPr>
            <a:spLocks noChangeArrowheads="1"/>
          </p:cNvSpPr>
          <p:nvPr/>
        </p:nvSpPr>
        <p:spPr bwMode="auto">
          <a:xfrm>
            <a:off x="7156450" y="2940050"/>
            <a:ext cx="50800" cy="508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0" name="Rectangle 18"/>
          <p:cNvSpPr>
            <a:spLocks noChangeArrowheads="1"/>
          </p:cNvSpPr>
          <p:nvPr/>
        </p:nvSpPr>
        <p:spPr bwMode="auto">
          <a:xfrm>
            <a:off x="7061200" y="2590800"/>
            <a:ext cx="279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M</a:t>
            </a:r>
          </a:p>
        </p:txBody>
      </p: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6654800" y="3492500"/>
            <a:ext cx="279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A</a:t>
            </a:r>
          </a:p>
        </p:txBody>
      </p:sp>
      <p:sp>
        <p:nvSpPr>
          <p:cNvPr id="28692" name="Rectangle 20"/>
          <p:cNvSpPr>
            <a:spLocks noChangeArrowheads="1"/>
          </p:cNvSpPr>
          <p:nvPr/>
        </p:nvSpPr>
        <p:spPr bwMode="auto">
          <a:xfrm>
            <a:off x="7493000" y="3479800"/>
            <a:ext cx="279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B</a:t>
            </a:r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4387850" y="2489200"/>
            <a:ext cx="444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4006850" y="3403600"/>
            <a:ext cx="444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5" name="Rectangle 23"/>
          <p:cNvSpPr>
            <a:spLocks noChangeArrowheads="1"/>
          </p:cNvSpPr>
          <p:nvPr/>
        </p:nvSpPr>
        <p:spPr bwMode="auto">
          <a:xfrm>
            <a:off x="4845050" y="3403600"/>
            <a:ext cx="444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6" name="Line 24"/>
          <p:cNvSpPr>
            <a:spLocks noChangeShapeType="1"/>
          </p:cNvSpPr>
          <p:nvPr/>
        </p:nvSpPr>
        <p:spPr bwMode="auto">
          <a:xfrm flipH="1">
            <a:off x="4229100" y="2971800"/>
            <a:ext cx="361950" cy="425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7" name="Line 25"/>
          <p:cNvSpPr>
            <a:spLocks noChangeShapeType="1"/>
          </p:cNvSpPr>
          <p:nvPr/>
        </p:nvSpPr>
        <p:spPr bwMode="auto">
          <a:xfrm>
            <a:off x="4635500" y="2965450"/>
            <a:ext cx="43180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8" name="Oval 26"/>
          <p:cNvSpPr>
            <a:spLocks noChangeArrowheads="1"/>
          </p:cNvSpPr>
          <p:nvPr/>
        </p:nvSpPr>
        <p:spPr bwMode="auto">
          <a:xfrm>
            <a:off x="4591050" y="2921000"/>
            <a:ext cx="50800" cy="508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9" name="Rectangle 27"/>
          <p:cNvSpPr>
            <a:spLocks noChangeArrowheads="1"/>
          </p:cNvSpPr>
          <p:nvPr/>
        </p:nvSpPr>
        <p:spPr bwMode="auto">
          <a:xfrm>
            <a:off x="4495800" y="2571750"/>
            <a:ext cx="279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M</a:t>
            </a:r>
          </a:p>
        </p:txBody>
      </p:sp>
      <p:sp>
        <p:nvSpPr>
          <p:cNvPr id="28700" name="Rectangle 28"/>
          <p:cNvSpPr>
            <a:spLocks noChangeArrowheads="1"/>
          </p:cNvSpPr>
          <p:nvPr/>
        </p:nvSpPr>
        <p:spPr bwMode="auto">
          <a:xfrm>
            <a:off x="4089400" y="3473450"/>
            <a:ext cx="279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A</a:t>
            </a:r>
          </a:p>
        </p:txBody>
      </p:sp>
      <p:sp>
        <p:nvSpPr>
          <p:cNvPr id="28701" name="Rectangle 29"/>
          <p:cNvSpPr>
            <a:spLocks noChangeArrowheads="1"/>
          </p:cNvSpPr>
          <p:nvPr/>
        </p:nvSpPr>
        <p:spPr bwMode="auto">
          <a:xfrm>
            <a:off x="4927600" y="3460750"/>
            <a:ext cx="279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B</a:t>
            </a:r>
          </a:p>
        </p:txBody>
      </p:sp>
      <p:sp>
        <p:nvSpPr>
          <p:cNvPr id="28702" name="Oval 30"/>
          <p:cNvSpPr>
            <a:spLocks noChangeArrowheads="1"/>
          </p:cNvSpPr>
          <p:nvPr/>
        </p:nvSpPr>
        <p:spPr bwMode="auto">
          <a:xfrm>
            <a:off x="2082800" y="2908300"/>
            <a:ext cx="50800" cy="508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3" name="Oval 31"/>
          <p:cNvSpPr>
            <a:spLocks noChangeArrowheads="1"/>
          </p:cNvSpPr>
          <p:nvPr/>
        </p:nvSpPr>
        <p:spPr bwMode="auto">
          <a:xfrm>
            <a:off x="7156450" y="3009900"/>
            <a:ext cx="50800" cy="508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4" name="Rectangle 32"/>
          <p:cNvSpPr>
            <a:spLocks noChangeArrowheads="1"/>
          </p:cNvSpPr>
          <p:nvPr/>
        </p:nvSpPr>
        <p:spPr bwMode="auto">
          <a:xfrm>
            <a:off x="1143000" y="4254500"/>
            <a:ext cx="1816100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latin typeface="Arial" charset="0"/>
              </a:rPr>
              <a:t>Possible Paths:</a:t>
            </a:r>
          </a:p>
          <a:p>
            <a:pPr algn="ctr">
              <a:spcBef>
                <a:spcPct val="50000"/>
              </a:spcBef>
            </a:pPr>
            <a:r>
              <a:rPr lang="en-US" sz="1600">
                <a:latin typeface="Arial" charset="0"/>
              </a:rPr>
              <a:t>Neither</a:t>
            </a:r>
          </a:p>
          <a:p>
            <a:pPr algn="ctr">
              <a:spcBef>
                <a:spcPct val="50000"/>
              </a:spcBef>
            </a:pPr>
            <a:r>
              <a:rPr lang="en-US" sz="1600">
                <a:latin typeface="Arial" charset="0"/>
              </a:rPr>
              <a:t>A</a:t>
            </a:r>
          </a:p>
          <a:p>
            <a:pPr algn="ctr">
              <a:spcBef>
                <a:spcPct val="50000"/>
              </a:spcBef>
            </a:pPr>
            <a:r>
              <a:rPr lang="en-US" sz="1600">
                <a:latin typeface="Arial" charset="0"/>
              </a:rPr>
              <a:t>B</a:t>
            </a:r>
          </a:p>
          <a:p>
            <a:pPr algn="ctr">
              <a:spcBef>
                <a:spcPct val="50000"/>
              </a:spcBef>
            </a:pPr>
            <a:r>
              <a:rPr lang="en-US" sz="1600">
                <a:latin typeface="Arial" charset="0"/>
              </a:rPr>
              <a:t>A B</a:t>
            </a:r>
          </a:p>
        </p:txBody>
      </p:sp>
      <p:sp>
        <p:nvSpPr>
          <p:cNvPr id="28705" name="Rectangle 33"/>
          <p:cNvSpPr>
            <a:spLocks noChangeArrowheads="1"/>
          </p:cNvSpPr>
          <p:nvPr/>
        </p:nvSpPr>
        <p:spPr bwMode="auto">
          <a:xfrm>
            <a:off x="3784600" y="4305300"/>
            <a:ext cx="17526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latin typeface="Arial" charset="0"/>
              </a:rPr>
              <a:t>Possible Paths:</a:t>
            </a:r>
          </a:p>
          <a:p>
            <a:pPr algn="ctr">
              <a:spcBef>
                <a:spcPct val="50000"/>
              </a:spcBef>
            </a:pPr>
            <a:r>
              <a:rPr lang="en-US" sz="1600">
                <a:latin typeface="Arial" charset="0"/>
              </a:rPr>
              <a:t>A</a:t>
            </a:r>
          </a:p>
          <a:p>
            <a:pPr algn="ctr">
              <a:spcBef>
                <a:spcPct val="50000"/>
              </a:spcBef>
            </a:pPr>
            <a:r>
              <a:rPr lang="en-US" sz="1600">
                <a:latin typeface="Arial" charset="0"/>
              </a:rPr>
              <a:t>B</a:t>
            </a:r>
          </a:p>
        </p:txBody>
      </p:sp>
      <p:sp>
        <p:nvSpPr>
          <p:cNvPr id="28706" name="Rectangle 34"/>
          <p:cNvSpPr>
            <a:spLocks noChangeArrowheads="1"/>
          </p:cNvSpPr>
          <p:nvPr/>
        </p:nvSpPr>
        <p:spPr bwMode="auto">
          <a:xfrm>
            <a:off x="6261100" y="4305300"/>
            <a:ext cx="2057400" cy="143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latin typeface="Arial" charset="0"/>
              </a:rPr>
              <a:t>Possible Paths:</a:t>
            </a:r>
          </a:p>
          <a:p>
            <a:pPr algn="ctr">
              <a:spcBef>
                <a:spcPct val="50000"/>
              </a:spcBef>
            </a:pPr>
            <a:r>
              <a:rPr lang="en-US" sz="1600">
                <a:latin typeface="Arial" charset="0"/>
              </a:rPr>
              <a:t>Neither</a:t>
            </a:r>
          </a:p>
          <a:p>
            <a:pPr algn="ctr">
              <a:spcBef>
                <a:spcPct val="50000"/>
              </a:spcBef>
            </a:pPr>
            <a:r>
              <a:rPr lang="en-US" sz="1600">
                <a:latin typeface="Arial" charset="0"/>
              </a:rPr>
              <a:t>A</a:t>
            </a:r>
          </a:p>
          <a:p>
            <a:pPr algn="ctr">
              <a:spcBef>
                <a:spcPct val="50000"/>
              </a:spcBef>
            </a:pPr>
            <a:r>
              <a:rPr lang="en-US" sz="1600">
                <a:latin typeface="Arial" charset="0"/>
              </a:rPr>
              <a:t>B</a:t>
            </a:r>
          </a:p>
        </p:txBody>
      </p:sp>
      <p:sp>
        <p:nvSpPr>
          <p:cNvPr id="28707" name="Oval 31"/>
          <p:cNvSpPr>
            <a:spLocks noChangeArrowheads="1"/>
          </p:cNvSpPr>
          <p:nvPr/>
        </p:nvSpPr>
        <p:spPr bwMode="auto">
          <a:xfrm flipV="1">
            <a:off x="8153400" y="28956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8" name="Oval 31"/>
          <p:cNvSpPr>
            <a:spLocks noChangeArrowheads="1"/>
          </p:cNvSpPr>
          <p:nvPr/>
        </p:nvSpPr>
        <p:spPr bwMode="auto">
          <a:xfrm flipV="1">
            <a:off x="8229600" y="28956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9" name="Line 16"/>
          <p:cNvSpPr>
            <a:spLocks noChangeShapeType="1"/>
          </p:cNvSpPr>
          <p:nvPr/>
        </p:nvSpPr>
        <p:spPr bwMode="auto">
          <a:xfrm>
            <a:off x="8229600" y="2971800"/>
            <a:ext cx="2286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0" name="Line 16"/>
          <p:cNvSpPr>
            <a:spLocks noChangeShapeType="1"/>
          </p:cNvSpPr>
          <p:nvPr/>
        </p:nvSpPr>
        <p:spPr bwMode="auto">
          <a:xfrm flipH="1">
            <a:off x="8077200" y="2971800"/>
            <a:ext cx="152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Oval 2"/>
          <p:cNvSpPr>
            <a:spLocks noChangeArrowheads="1"/>
          </p:cNvSpPr>
          <p:nvPr/>
        </p:nvSpPr>
        <p:spPr bwMode="auto">
          <a:xfrm>
            <a:off x="7607300" y="4089400"/>
            <a:ext cx="254000" cy="254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699" name="Oval 3"/>
          <p:cNvSpPr>
            <a:spLocks noChangeArrowheads="1"/>
          </p:cNvSpPr>
          <p:nvPr/>
        </p:nvSpPr>
        <p:spPr bwMode="auto">
          <a:xfrm>
            <a:off x="6508750" y="4102100"/>
            <a:ext cx="254000" cy="254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1856740" y="3200400"/>
            <a:ext cx="444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1479550" y="4235450"/>
            <a:ext cx="444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317750" y="4235450"/>
            <a:ext cx="444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 flipH="1">
            <a:off x="1701800" y="3746500"/>
            <a:ext cx="381000" cy="488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>
            <a:off x="2082800" y="3746500"/>
            <a:ext cx="457200" cy="488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Oval 9"/>
          <p:cNvSpPr>
            <a:spLocks noChangeArrowheads="1"/>
          </p:cNvSpPr>
          <p:nvPr/>
        </p:nvSpPr>
        <p:spPr bwMode="auto">
          <a:xfrm>
            <a:off x="2057400" y="3657600"/>
            <a:ext cx="50800" cy="508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1181100" y="2374900"/>
            <a:ext cx="1917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latin typeface="Arial" charset="0"/>
              </a:rPr>
              <a:t>Design Tree C</a:t>
            </a: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1924050" y="2891631"/>
            <a:ext cx="279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latin typeface="Arial" charset="0"/>
              </a:rPr>
              <a:t>M</a:t>
            </a:r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1447800" y="4000500"/>
            <a:ext cx="279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A</a:t>
            </a:r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2540000" y="4000500"/>
            <a:ext cx="279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B</a:t>
            </a:r>
          </a:p>
        </p:txBody>
      </p:sp>
      <p:sp>
        <p:nvSpPr>
          <p:cNvPr id="29710" name="Rectangle 1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Subtrees vs. Paths</a:t>
            </a:r>
          </a:p>
        </p:txBody>
      </p:sp>
      <p:sp>
        <p:nvSpPr>
          <p:cNvPr id="29711" name="Oval 15"/>
          <p:cNvSpPr>
            <a:spLocks noChangeArrowheads="1"/>
          </p:cNvSpPr>
          <p:nvPr/>
        </p:nvSpPr>
        <p:spPr bwMode="auto">
          <a:xfrm>
            <a:off x="5899150" y="27749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2" name="Oval 16"/>
          <p:cNvSpPr>
            <a:spLocks noChangeArrowheads="1"/>
          </p:cNvSpPr>
          <p:nvPr/>
        </p:nvSpPr>
        <p:spPr bwMode="auto">
          <a:xfrm>
            <a:off x="4813300" y="35623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3" name="Oval 17"/>
          <p:cNvSpPr>
            <a:spLocks noChangeArrowheads="1"/>
          </p:cNvSpPr>
          <p:nvPr/>
        </p:nvSpPr>
        <p:spPr bwMode="auto">
          <a:xfrm>
            <a:off x="4241800" y="40322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Oval 18"/>
          <p:cNvSpPr>
            <a:spLocks noChangeArrowheads="1"/>
          </p:cNvSpPr>
          <p:nvPr/>
        </p:nvSpPr>
        <p:spPr bwMode="auto">
          <a:xfrm>
            <a:off x="5334000" y="40576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5" name="Oval 19"/>
          <p:cNvSpPr>
            <a:spLocks noChangeArrowheads="1"/>
          </p:cNvSpPr>
          <p:nvPr/>
        </p:nvSpPr>
        <p:spPr bwMode="auto">
          <a:xfrm>
            <a:off x="4813300" y="46037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6" name="Oval 20"/>
          <p:cNvSpPr>
            <a:spLocks noChangeArrowheads="1"/>
          </p:cNvSpPr>
          <p:nvPr/>
        </p:nvSpPr>
        <p:spPr bwMode="auto">
          <a:xfrm>
            <a:off x="7086600" y="359410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Oval 21"/>
          <p:cNvSpPr>
            <a:spLocks noChangeArrowheads="1"/>
          </p:cNvSpPr>
          <p:nvPr/>
        </p:nvSpPr>
        <p:spPr bwMode="auto">
          <a:xfrm>
            <a:off x="7086600" y="463550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8" name="Oval 22"/>
          <p:cNvSpPr>
            <a:spLocks noChangeArrowheads="1"/>
          </p:cNvSpPr>
          <p:nvPr/>
        </p:nvSpPr>
        <p:spPr bwMode="auto">
          <a:xfrm>
            <a:off x="5905500" y="554990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9" name="Rectangle 23"/>
          <p:cNvSpPr>
            <a:spLocks noChangeArrowheads="1"/>
          </p:cNvSpPr>
          <p:nvPr/>
        </p:nvSpPr>
        <p:spPr bwMode="auto">
          <a:xfrm>
            <a:off x="5880100" y="2768600"/>
            <a:ext cx="241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E</a:t>
            </a:r>
          </a:p>
        </p:txBody>
      </p:sp>
      <p:sp>
        <p:nvSpPr>
          <p:cNvPr id="29720" name="Rectangle 24"/>
          <p:cNvSpPr>
            <a:spLocks noChangeArrowheads="1"/>
          </p:cNvSpPr>
          <p:nvPr/>
        </p:nvSpPr>
        <p:spPr bwMode="auto">
          <a:xfrm>
            <a:off x="5892800" y="5543550"/>
            <a:ext cx="241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X</a:t>
            </a:r>
          </a:p>
        </p:txBody>
      </p:sp>
      <p:sp>
        <p:nvSpPr>
          <p:cNvPr id="29721" name="Rectangle 25"/>
          <p:cNvSpPr>
            <a:spLocks noChangeArrowheads="1"/>
          </p:cNvSpPr>
          <p:nvPr/>
        </p:nvSpPr>
        <p:spPr bwMode="auto">
          <a:xfrm>
            <a:off x="6502400" y="4089400"/>
            <a:ext cx="279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olidFill>
                  <a:schemeClr val="bg1"/>
                </a:solidFill>
                <a:latin typeface="Arial" charset="0"/>
              </a:rPr>
              <a:t>A</a:t>
            </a:r>
          </a:p>
        </p:txBody>
      </p:sp>
      <p:sp>
        <p:nvSpPr>
          <p:cNvPr id="29722" name="Rectangle 26"/>
          <p:cNvSpPr>
            <a:spLocks noChangeArrowheads="1"/>
          </p:cNvSpPr>
          <p:nvPr/>
        </p:nvSpPr>
        <p:spPr bwMode="auto">
          <a:xfrm>
            <a:off x="7600950" y="4076700"/>
            <a:ext cx="2730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olidFill>
                  <a:schemeClr val="bg1"/>
                </a:solidFill>
                <a:latin typeface="Arial" charset="0"/>
              </a:rPr>
              <a:t>B</a:t>
            </a:r>
          </a:p>
        </p:txBody>
      </p:sp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4978400" y="2044700"/>
            <a:ext cx="2171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latin typeface="Arial" charset="0"/>
              </a:rPr>
              <a:t>M’s Flowgraph</a:t>
            </a:r>
          </a:p>
        </p:txBody>
      </p:sp>
      <p:sp>
        <p:nvSpPr>
          <p:cNvPr id="29724" name="Line 28"/>
          <p:cNvSpPr>
            <a:spLocks noChangeShapeType="1"/>
          </p:cNvSpPr>
          <p:nvPr/>
        </p:nvSpPr>
        <p:spPr bwMode="auto">
          <a:xfrm flipH="1">
            <a:off x="5054600" y="2971800"/>
            <a:ext cx="838200" cy="615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5" name="Line 29"/>
          <p:cNvSpPr>
            <a:spLocks noChangeShapeType="1"/>
          </p:cNvSpPr>
          <p:nvPr/>
        </p:nvSpPr>
        <p:spPr bwMode="auto">
          <a:xfrm flipH="1">
            <a:off x="4464050" y="3784600"/>
            <a:ext cx="36195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6" name="Line 30"/>
          <p:cNvSpPr>
            <a:spLocks noChangeShapeType="1"/>
          </p:cNvSpPr>
          <p:nvPr/>
        </p:nvSpPr>
        <p:spPr bwMode="auto">
          <a:xfrm>
            <a:off x="5054600" y="3790950"/>
            <a:ext cx="29845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7" name="Line 31"/>
          <p:cNvSpPr>
            <a:spLocks noChangeShapeType="1"/>
          </p:cNvSpPr>
          <p:nvPr/>
        </p:nvSpPr>
        <p:spPr bwMode="auto">
          <a:xfrm>
            <a:off x="4470400" y="4273550"/>
            <a:ext cx="355600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8" name="Line 32"/>
          <p:cNvSpPr>
            <a:spLocks noChangeShapeType="1"/>
          </p:cNvSpPr>
          <p:nvPr/>
        </p:nvSpPr>
        <p:spPr bwMode="auto">
          <a:xfrm flipH="1">
            <a:off x="5048250" y="4311650"/>
            <a:ext cx="32385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9" name="Line 33"/>
          <p:cNvSpPr>
            <a:spLocks noChangeShapeType="1"/>
          </p:cNvSpPr>
          <p:nvPr/>
        </p:nvSpPr>
        <p:spPr bwMode="auto">
          <a:xfrm flipH="1">
            <a:off x="6718300" y="3810000"/>
            <a:ext cx="381000" cy="298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30" name="Line 34"/>
          <p:cNvSpPr>
            <a:spLocks noChangeShapeType="1"/>
          </p:cNvSpPr>
          <p:nvPr/>
        </p:nvSpPr>
        <p:spPr bwMode="auto">
          <a:xfrm>
            <a:off x="7327900" y="3816350"/>
            <a:ext cx="29845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31" name="Line 35"/>
          <p:cNvSpPr>
            <a:spLocks noChangeShapeType="1"/>
          </p:cNvSpPr>
          <p:nvPr/>
        </p:nvSpPr>
        <p:spPr bwMode="auto">
          <a:xfrm>
            <a:off x="6737350" y="4311650"/>
            <a:ext cx="355600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32" name="Line 36"/>
          <p:cNvSpPr>
            <a:spLocks noChangeShapeType="1"/>
          </p:cNvSpPr>
          <p:nvPr/>
        </p:nvSpPr>
        <p:spPr bwMode="auto">
          <a:xfrm flipH="1">
            <a:off x="7321550" y="4349750"/>
            <a:ext cx="32385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33" name="Line 37"/>
          <p:cNvSpPr>
            <a:spLocks noChangeShapeType="1"/>
          </p:cNvSpPr>
          <p:nvPr/>
        </p:nvSpPr>
        <p:spPr bwMode="auto">
          <a:xfrm>
            <a:off x="6165850" y="2978150"/>
            <a:ext cx="939800" cy="641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34" name="Line 38"/>
          <p:cNvSpPr>
            <a:spLocks noChangeShapeType="1"/>
          </p:cNvSpPr>
          <p:nvPr/>
        </p:nvSpPr>
        <p:spPr bwMode="auto">
          <a:xfrm>
            <a:off x="5054600" y="4826000"/>
            <a:ext cx="8509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35" name="Line 39"/>
          <p:cNvSpPr>
            <a:spLocks noChangeShapeType="1"/>
          </p:cNvSpPr>
          <p:nvPr/>
        </p:nvSpPr>
        <p:spPr bwMode="auto">
          <a:xfrm flipH="1">
            <a:off x="6159500" y="4883150"/>
            <a:ext cx="965200" cy="711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36" name="AutoShape 40"/>
          <p:cNvSpPr>
            <a:spLocks noChangeArrowheads="1"/>
          </p:cNvSpPr>
          <p:nvPr/>
        </p:nvSpPr>
        <p:spPr bwMode="auto">
          <a:xfrm>
            <a:off x="2749550" y="3448050"/>
            <a:ext cx="1282700" cy="139700"/>
          </a:xfrm>
          <a:prstGeom prst="rightArrow">
            <a:avLst>
              <a:gd name="adj1" fmla="val 50000"/>
              <a:gd name="adj2" fmla="val 459133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37" name="Rectangle 41"/>
          <p:cNvSpPr>
            <a:spLocks noChangeArrowheads="1"/>
          </p:cNvSpPr>
          <p:nvPr/>
        </p:nvSpPr>
        <p:spPr bwMode="auto">
          <a:xfrm>
            <a:off x="4267200" y="6248400"/>
            <a:ext cx="462756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800">
                <a:latin typeface="Arial" charset="0"/>
              </a:rPr>
              <a:t>[Adapted from McCabe and Butler, “Design Complexity Measurement and Testing,” </a:t>
            </a:r>
            <a:r>
              <a:rPr lang="en-US" sz="800" i="1">
                <a:latin typeface="Arial" charset="0"/>
              </a:rPr>
              <a:t>CACM</a:t>
            </a:r>
            <a:r>
              <a:rPr lang="en-US" sz="800">
                <a:latin typeface="Arial" charset="0"/>
              </a:rPr>
              <a:t> 32(12)]</a:t>
            </a:r>
          </a:p>
        </p:txBody>
      </p:sp>
      <p:sp>
        <p:nvSpPr>
          <p:cNvPr id="29738" name="Oval 9"/>
          <p:cNvSpPr>
            <a:spLocks noChangeArrowheads="1"/>
          </p:cNvSpPr>
          <p:nvPr/>
        </p:nvSpPr>
        <p:spPr bwMode="auto">
          <a:xfrm flipV="1">
            <a:off x="2057400" y="3721100"/>
            <a:ext cx="50800" cy="508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Flowgraph Information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400" dirty="0" err="1" smtClean="0"/>
              <a:t>Flowgraph</a:t>
            </a:r>
            <a:r>
              <a:rPr lang="en-US" sz="2400" dirty="0" smtClean="0"/>
              <a:t> symbols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A black dot (node) is a call to a subordinate module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A white dot (node) is a sequential statement (or a collection of sequential statements)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 Rules for reduction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Sequential black dot : may not be reduced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Sequential white dot : a sequential node may be reduced to a single edge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Repetitive white dots : a logical repetition without a black dot can be reduced to a single node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Conditional white dots : a logical decision with two paths without a black dot may be reduced to one path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Reduction Rules</a:t>
            </a:r>
          </a:p>
        </p:txBody>
      </p:sp>
      <p:sp>
        <p:nvSpPr>
          <p:cNvPr id="31747" name="Oval 3"/>
          <p:cNvSpPr>
            <a:spLocks noChangeArrowheads="1"/>
          </p:cNvSpPr>
          <p:nvPr/>
        </p:nvSpPr>
        <p:spPr bwMode="auto">
          <a:xfrm>
            <a:off x="1479550" y="2686050"/>
            <a:ext cx="254000" cy="254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Line 4"/>
          <p:cNvSpPr>
            <a:spLocks noChangeShapeType="1"/>
          </p:cNvSpPr>
          <p:nvPr/>
        </p:nvSpPr>
        <p:spPr bwMode="auto">
          <a:xfrm flipV="1">
            <a:off x="1606550" y="22098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 flipV="1">
            <a:off x="1606550" y="29591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2406650" y="2667000"/>
            <a:ext cx="254000" cy="254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 flipV="1">
            <a:off x="2533650" y="21907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 flipV="1">
            <a:off x="2533650" y="29400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AutoShape 9"/>
          <p:cNvSpPr>
            <a:spLocks noChangeArrowheads="1"/>
          </p:cNvSpPr>
          <p:nvPr/>
        </p:nvSpPr>
        <p:spPr bwMode="auto">
          <a:xfrm>
            <a:off x="1911350" y="2749550"/>
            <a:ext cx="393700" cy="120650"/>
          </a:xfrm>
          <a:prstGeom prst="rightArrow">
            <a:avLst>
              <a:gd name="adj1" fmla="val 50000"/>
              <a:gd name="adj2" fmla="val 163173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1066800" y="1803400"/>
            <a:ext cx="2070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1. Sequential Black Dot</a:t>
            </a:r>
          </a:p>
        </p:txBody>
      </p:sp>
      <p:sp>
        <p:nvSpPr>
          <p:cNvPr id="31755" name="Oval 11"/>
          <p:cNvSpPr>
            <a:spLocks noChangeArrowheads="1"/>
          </p:cNvSpPr>
          <p:nvPr/>
        </p:nvSpPr>
        <p:spPr bwMode="auto">
          <a:xfrm>
            <a:off x="3943350" y="26987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 flipV="1">
            <a:off x="4070350" y="22225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Line 13"/>
          <p:cNvSpPr>
            <a:spLocks noChangeShapeType="1"/>
          </p:cNvSpPr>
          <p:nvPr/>
        </p:nvSpPr>
        <p:spPr bwMode="auto">
          <a:xfrm flipV="1">
            <a:off x="4070350" y="29718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8" name="AutoShape 14"/>
          <p:cNvSpPr>
            <a:spLocks noChangeArrowheads="1"/>
          </p:cNvSpPr>
          <p:nvPr/>
        </p:nvSpPr>
        <p:spPr bwMode="auto">
          <a:xfrm>
            <a:off x="4362450" y="2762250"/>
            <a:ext cx="393700" cy="120650"/>
          </a:xfrm>
          <a:prstGeom prst="rightArrow">
            <a:avLst>
              <a:gd name="adj1" fmla="val 50000"/>
              <a:gd name="adj2" fmla="val 163173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9" name="Line 15"/>
          <p:cNvSpPr>
            <a:spLocks noChangeShapeType="1"/>
          </p:cNvSpPr>
          <p:nvPr/>
        </p:nvSpPr>
        <p:spPr bwMode="auto">
          <a:xfrm>
            <a:off x="5016500" y="238760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3530600" y="1778000"/>
            <a:ext cx="2070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2. Sequential White Dot</a:t>
            </a:r>
          </a:p>
        </p:txBody>
      </p:sp>
      <p:sp>
        <p:nvSpPr>
          <p:cNvPr id="31761" name="Oval 17"/>
          <p:cNvSpPr>
            <a:spLocks noChangeArrowheads="1"/>
          </p:cNvSpPr>
          <p:nvPr/>
        </p:nvSpPr>
        <p:spPr bwMode="auto">
          <a:xfrm>
            <a:off x="6394450" y="25971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2" name="AutoShape 18"/>
          <p:cNvSpPr>
            <a:spLocks noChangeArrowheads="1"/>
          </p:cNvSpPr>
          <p:nvPr/>
        </p:nvSpPr>
        <p:spPr bwMode="auto">
          <a:xfrm>
            <a:off x="6813550" y="2660650"/>
            <a:ext cx="393700" cy="120650"/>
          </a:xfrm>
          <a:prstGeom prst="rightArrow">
            <a:avLst>
              <a:gd name="adj1" fmla="val 50000"/>
              <a:gd name="adj2" fmla="val 163173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5994400" y="1778000"/>
            <a:ext cx="2070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3. Repetitive White Dot</a:t>
            </a:r>
          </a:p>
        </p:txBody>
      </p:sp>
      <p:sp>
        <p:nvSpPr>
          <p:cNvPr id="31764" name="Oval 20"/>
          <p:cNvSpPr>
            <a:spLocks noChangeArrowheads="1"/>
          </p:cNvSpPr>
          <p:nvPr/>
        </p:nvSpPr>
        <p:spPr bwMode="auto">
          <a:xfrm>
            <a:off x="7372350" y="25971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Arc 21"/>
          <p:cNvSpPr>
            <a:spLocks/>
          </p:cNvSpPr>
          <p:nvPr/>
        </p:nvSpPr>
        <p:spPr bwMode="auto">
          <a:xfrm>
            <a:off x="6288088" y="2814638"/>
            <a:ext cx="355600" cy="500062"/>
          </a:xfrm>
          <a:custGeom>
            <a:avLst/>
            <a:gdLst>
              <a:gd name="T0" fmla="*/ 2147483647 w 43200"/>
              <a:gd name="T1" fmla="*/ 2147483647 h 42569"/>
              <a:gd name="T2" fmla="*/ 2147483647 w 43200"/>
              <a:gd name="T3" fmla="*/ 0 h 42569"/>
              <a:gd name="T4" fmla="*/ 2147483647 w 43200"/>
              <a:gd name="T5" fmla="*/ 2147483647 h 42569"/>
              <a:gd name="T6" fmla="*/ 0 60000 65536"/>
              <a:gd name="T7" fmla="*/ 0 60000 65536"/>
              <a:gd name="T8" fmla="*/ 0 60000 65536"/>
              <a:gd name="T9" fmla="*/ 0 w 43200"/>
              <a:gd name="T10" fmla="*/ 0 h 42569"/>
              <a:gd name="T11" fmla="*/ 43200 w 43200"/>
              <a:gd name="T12" fmla="*/ 42569 h 425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2569" fill="none" extrusionOk="0">
                <a:moveTo>
                  <a:pt x="34908" y="3956"/>
                </a:moveTo>
                <a:cubicBezTo>
                  <a:pt x="40142" y="8050"/>
                  <a:pt x="43200" y="14324"/>
                  <a:pt x="43200" y="20969"/>
                </a:cubicBezTo>
                <a:cubicBezTo>
                  <a:pt x="43200" y="32898"/>
                  <a:pt x="33529" y="42569"/>
                  <a:pt x="21600" y="42569"/>
                </a:cubicBezTo>
                <a:cubicBezTo>
                  <a:pt x="9670" y="42569"/>
                  <a:pt x="0" y="32898"/>
                  <a:pt x="0" y="20969"/>
                </a:cubicBezTo>
                <a:cubicBezTo>
                  <a:pt x="-1" y="11036"/>
                  <a:pt x="6773" y="2384"/>
                  <a:pt x="16415" y="0"/>
                </a:cubicBezTo>
              </a:path>
              <a:path w="43200" h="42569" stroke="0" extrusionOk="0">
                <a:moveTo>
                  <a:pt x="34908" y="3956"/>
                </a:moveTo>
                <a:cubicBezTo>
                  <a:pt x="40142" y="8050"/>
                  <a:pt x="43200" y="14324"/>
                  <a:pt x="43200" y="20969"/>
                </a:cubicBezTo>
                <a:cubicBezTo>
                  <a:pt x="43200" y="32898"/>
                  <a:pt x="33529" y="42569"/>
                  <a:pt x="21600" y="42569"/>
                </a:cubicBezTo>
                <a:cubicBezTo>
                  <a:pt x="9670" y="42569"/>
                  <a:pt x="0" y="32898"/>
                  <a:pt x="0" y="20969"/>
                </a:cubicBezTo>
                <a:cubicBezTo>
                  <a:pt x="-1" y="11036"/>
                  <a:pt x="6773" y="2384"/>
                  <a:pt x="16415" y="0"/>
                </a:cubicBezTo>
                <a:lnTo>
                  <a:pt x="21600" y="20969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6" name="Oval 22"/>
          <p:cNvSpPr>
            <a:spLocks noChangeArrowheads="1"/>
          </p:cNvSpPr>
          <p:nvPr/>
        </p:nvSpPr>
        <p:spPr bwMode="auto">
          <a:xfrm>
            <a:off x="1695450" y="42862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7" name="Oval 23"/>
          <p:cNvSpPr>
            <a:spLocks noChangeArrowheads="1"/>
          </p:cNvSpPr>
          <p:nvPr/>
        </p:nvSpPr>
        <p:spPr bwMode="auto">
          <a:xfrm>
            <a:off x="1695450" y="59753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8" name="Oval 24"/>
          <p:cNvSpPr>
            <a:spLocks noChangeArrowheads="1"/>
          </p:cNvSpPr>
          <p:nvPr/>
        </p:nvSpPr>
        <p:spPr bwMode="auto">
          <a:xfrm>
            <a:off x="2343150" y="48196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9" name="Oval 25"/>
          <p:cNvSpPr>
            <a:spLocks noChangeArrowheads="1"/>
          </p:cNvSpPr>
          <p:nvPr/>
        </p:nvSpPr>
        <p:spPr bwMode="auto">
          <a:xfrm>
            <a:off x="2343150" y="54546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0" name="Arc 26"/>
          <p:cNvSpPr>
            <a:spLocks/>
          </p:cNvSpPr>
          <p:nvPr/>
        </p:nvSpPr>
        <p:spPr bwMode="auto">
          <a:xfrm>
            <a:off x="1954213" y="4421188"/>
            <a:ext cx="522287" cy="381000"/>
          </a:xfrm>
          <a:custGeom>
            <a:avLst/>
            <a:gdLst>
              <a:gd name="T0" fmla="*/ 0 w 21666"/>
              <a:gd name="T1" fmla="*/ 0 h 21600"/>
              <a:gd name="T2" fmla="*/ 2147483647 w 21666"/>
              <a:gd name="T3" fmla="*/ 2147483647 h 21600"/>
              <a:gd name="T4" fmla="*/ 2147483647 w 21666"/>
              <a:gd name="T5" fmla="*/ 2147483647 h 21600"/>
              <a:gd name="T6" fmla="*/ 0 60000 65536"/>
              <a:gd name="T7" fmla="*/ 0 60000 65536"/>
              <a:gd name="T8" fmla="*/ 0 60000 65536"/>
              <a:gd name="T9" fmla="*/ 0 w 21666"/>
              <a:gd name="T10" fmla="*/ 0 h 21600"/>
              <a:gd name="T11" fmla="*/ 21666 w 2166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66" h="21600" fill="none" extrusionOk="0">
                <a:moveTo>
                  <a:pt x="0" y="0"/>
                </a:moveTo>
                <a:cubicBezTo>
                  <a:pt x="22" y="0"/>
                  <a:pt x="44" y="-1"/>
                  <a:pt x="66" y="0"/>
                </a:cubicBezTo>
                <a:cubicBezTo>
                  <a:pt x="11995" y="0"/>
                  <a:pt x="21666" y="9670"/>
                  <a:pt x="21666" y="21600"/>
                </a:cubicBezTo>
              </a:path>
              <a:path w="21666" h="21600" stroke="0" extrusionOk="0">
                <a:moveTo>
                  <a:pt x="0" y="0"/>
                </a:moveTo>
                <a:cubicBezTo>
                  <a:pt x="22" y="0"/>
                  <a:pt x="44" y="-1"/>
                  <a:pt x="66" y="0"/>
                </a:cubicBezTo>
                <a:cubicBezTo>
                  <a:pt x="11995" y="0"/>
                  <a:pt x="21666" y="9670"/>
                  <a:pt x="21666" y="21600"/>
                </a:cubicBezTo>
                <a:lnTo>
                  <a:pt x="66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1" name="Arc 27"/>
          <p:cNvSpPr>
            <a:spLocks/>
          </p:cNvSpPr>
          <p:nvPr/>
        </p:nvSpPr>
        <p:spPr bwMode="auto">
          <a:xfrm>
            <a:off x="1968500" y="5727700"/>
            <a:ext cx="508000" cy="3810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2" name="Arc 28"/>
          <p:cNvSpPr>
            <a:spLocks/>
          </p:cNvSpPr>
          <p:nvPr/>
        </p:nvSpPr>
        <p:spPr bwMode="auto">
          <a:xfrm rot="-2520000">
            <a:off x="1128713" y="4478338"/>
            <a:ext cx="1500187" cy="1482725"/>
          </a:xfrm>
          <a:custGeom>
            <a:avLst/>
            <a:gdLst>
              <a:gd name="T0" fmla="*/ 0 w 21366"/>
              <a:gd name="T1" fmla="*/ 2147483647 h 20878"/>
              <a:gd name="T2" fmla="*/ 2147483647 w 21366"/>
              <a:gd name="T3" fmla="*/ 0 h 20878"/>
              <a:gd name="T4" fmla="*/ 2147483647 w 21366"/>
              <a:gd name="T5" fmla="*/ 2147483647 h 20878"/>
              <a:gd name="T6" fmla="*/ 0 60000 65536"/>
              <a:gd name="T7" fmla="*/ 0 60000 65536"/>
              <a:gd name="T8" fmla="*/ 0 60000 65536"/>
              <a:gd name="T9" fmla="*/ 0 w 21366"/>
              <a:gd name="T10" fmla="*/ 0 h 20878"/>
              <a:gd name="T11" fmla="*/ 21366 w 21366"/>
              <a:gd name="T12" fmla="*/ 20878 h 208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66" h="20878" fill="none" extrusionOk="0">
                <a:moveTo>
                  <a:pt x="0" y="17704"/>
                </a:moveTo>
                <a:cubicBezTo>
                  <a:pt x="1267" y="9172"/>
                  <a:pt x="7489" y="2212"/>
                  <a:pt x="15826" y="0"/>
                </a:cubicBezTo>
              </a:path>
              <a:path w="21366" h="20878" stroke="0" extrusionOk="0">
                <a:moveTo>
                  <a:pt x="0" y="17704"/>
                </a:moveTo>
                <a:cubicBezTo>
                  <a:pt x="1267" y="9172"/>
                  <a:pt x="7489" y="2212"/>
                  <a:pt x="15826" y="0"/>
                </a:cubicBezTo>
                <a:lnTo>
                  <a:pt x="21366" y="20878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3" name="Line 29"/>
          <p:cNvSpPr>
            <a:spLocks noChangeShapeType="1"/>
          </p:cNvSpPr>
          <p:nvPr/>
        </p:nvSpPr>
        <p:spPr bwMode="auto">
          <a:xfrm>
            <a:off x="2473325" y="5089525"/>
            <a:ext cx="0" cy="3524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4" name="AutoShape 30"/>
          <p:cNvSpPr>
            <a:spLocks noChangeArrowheads="1"/>
          </p:cNvSpPr>
          <p:nvPr/>
        </p:nvSpPr>
        <p:spPr bwMode="auto">
          <a:xfrm>
            <a:off x="2800350" y="5213350"/>
            <a:ext cx="393700" cy="120650"/>
          </a:xfrm>
          <a:prstGeom prst="rightArrow">
            <a:avLst>
              <a:gd name="adj1" fmla="val 50000"/>
              <a:gd name="adj2" fmla="val 163173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5" name="Oval 31"/>
          <p:cNvSpPr>
            <a:spLocks noChangeArrowheads="1"/>
          </p:cNvSpPr>
          <p:nvPr/>
        </p:nvSpPr>
        <p:spPr bwMode="auto">
          <a:xfrm>
            <a:off x="3181350" y="43116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6" name="Oval 32"/>
          <p:cNvSpPr>
            <a:spLocks noChangeArrowheads="1"/>
          </p:cNvSpPr>
          <p:nvPr/>
        </p:nvSpPr>
        <p:spPr bwMode="auto">
          <a:xfrm>
            <a:off x="3181350" y="60007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7" name="Oval 33"/>
          <p:cNvSpPr>
            <a:spLocks noChangeArrowheads="1"/>
          </p:cNvSpPr>
          <p:nvPr/>
        </p:nvSpPr>
        <p:spPr bwMode="auto">
          <a:xfrm>
            <a:off x="3829050" y="48450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8" name="Oval 34"/>
          <p:cNvSpPr>
            <a:spLocks noChangeArrowheads="1"/>
          </p:cNvSpPr>
          <p:nvPr/>
        </p:nvSpPr>
        <p:spPr bwMode="auto">
          <a:xfrm>
            <a:off x="3829050" y="54800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9" name="Arc 35"/>
          <p:cNvSpPr>
            <a:spLocks/>
          </p:cNvSpPr>
          <p:nvPr/>
        </p:nvSpPr>
        <p:spPr bwMode="auto">
          <a:xfrm>
            <a:off x="3440113" y="4446588"/>
            <a:ext cx="522287" cy="381000"/>
          </a:xfrm>
          <a:custGeom>
            <a:avLst/>
            <a:gdLst>
              <a:gd name="T0" fmla="*/ 0 w 21666"/>
              <a:gd name="T1" fmla="*/ 0 h 21600"/>
              <a:gd name="T2" fmla="*/ 2147483647 w 21666"/>
              <a:gd name="T3" fmla="*/ 2147483647 h 21600"/>
              <a:gd name="T4" fmla="*/ 2147483647 w 21666"/>
              <a:gd name="T5" fmla="*/ 2147483647 h 21600"/>
              <a:gd name="T6" fmla="*/ 0 60000 65536"/>
              <a:gd name="T7" fmla="*/ 0 60000 65536"/>
              <a:gd name="T8" fmla="*/ 0 60000 65536"/>
              <a:gd name="T9" fmla="*/ 0 w 21666"/>
              <a:gd name="T10" fmla="*/ 0 h 21600"/>
              <a:gd name="T11" fmla="*/ 21666 w 2166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66" h="21600" fill="none" extrusionOk="0">
                <a:moveTo>
                  <a:pt x="0" y="0"/>
                </a:moveTo>
                <a:cubicBezTo>
                  <a:pt x="22" y="0"/>
                  <a:pt x="44" y="-1"/>
                  <a:pt x="66" y="0"/>
                </a:cubicBezTo>
                <a:cubicBezTo>
                  <a:pt x="11995" y="0"/>
                  <a:pt x="21666" y="9670"/>
                  <a:pt x="21666" y="21600"/>
                </a:cubicBezTo>
              </a:path>
              <a:path w="21666" h="21600" stroke="0" extrusionOk="0">
                <a:moveTo>
                  <a:pt x="0" y="0"/>
                </a:moveTo>
                <a:cubicBezTo>
                  <a:pt x="22" y="0"/>
                  <a:pt x="44" y="-1"/>
                  <a:pt x="66" y="0"/>
                </a:cubicBezTo>
                <a:cubicBezTo>
                  <a:pt x="11995" y="0"/>
                  <a:pt x="21666" y="9670"/>
                  <a:pt x="21666" y="21600"/>
                </a:cubicBezTo>
                <a:lnTo>
                  <a:pt x="66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0" name="Arc 36"/>
          <p:cNvSpPr>
            <a:spLocks/>
          </p:cNvSpPr>
          <p:nvPr/>
        </p:nvSpPr>
        <p:spPr bwMode="auto">
          <a:xfrm>
            <a:off x="3454400" y="5753100"/>
            <a:ext cx="508000" cy="3810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1" name="Line 37"/>
          <p:cNvSpPr>
            <a:spLocks noChangeShapeType="1"/>
          </p:cNvSpPr>
          <p:nvPr/>
        </p:nvSpPr>
        <p:spPr bwMode="auto">
          <a:xfrm>
            <a:off x="3959225" y="5114925"/>
            <a:ext cx="0" cy="3524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2" name="Oval 38"/>
          <p:cNvSpPr>
            <a:spLocks noChangeArrowheads="1"/>
          </p:cNvSpPr>
          <p:nvPr/>
        </p:nvSpPr>
        <p:spPr bwMode="auto">
          <a:xfrm>
            <a:off x="5137150" y="43370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3" name="Oval 39"/>
          <p:cNvSpPr>
            <a:spLocks noChangeArrowheads="1"/>
          </p:cNvSpPr>
          <p:nvPr/>
        </p:nvSpPr>
        <p:spPr bwMode="auto">
          <a:xfrm>
            <a:off x="5137150" y="60261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4" name="Oval 40"/>
          <p:cNvSpPr>
            <a:spLocks noChangeArrowheads="1"/>
          </p:cNvSpPr>
          <p:nvPr/>
        </p:nvSpPr>
        <p:spPr bwMode="auto">
          <a:xfrm>
            <a:off x="5784850" y="48704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5" name="Oval 41"/>
          <p:cNvSpPr>
            <a:spLocks noChangeArrowheads="1"/>
          </p:cNvSpPr>
          <p:nvPr/>
        </p:nvSpPr>
        <p:spPr bwMode="auto">
          <a:xfrm>
            <a:off x="5784850" y="55054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6" name="Arc 42"/>
          <p:cNvSpPr>
            <a:spLocks/>
          </p:cNvSpPr>
          <p:nvPr/>
        </p:nvSpPr>
        <p:spPr bwMode="auto">
          <a:xfrm>
            <a:off x="5395913" y="4471988"/>
            <a:ext cx="522287" cy="381000"/>
          </a:xfrm>
          <a:custGeom>
            <a:avLst/>
            <a:gdLst>
              <a:gd name="T0" fmla="*/ 0 w 21666"/>
              <a:gd name="T1" fmla="*/ 0 h 21600"/>
              <a:gd name="T2" fmla="*/ 2147483647 w 21666"/>
              <a:gd name="T3" fmla="*/ 2147483647 h 21600"/>
              <a:gd name="T4" fmla="*/ 2147483647 w 21666"/>
              <a:gd name="T5" fmla="*/ 2147483647 h 21600"/>
              <a:gd name="T6" fmla="*/ 0 60000 65536"/>
              <a:gd name="T7" fmla="*/ 0 60000 65536"/>
              <a:gd name="T8" fmla="*/ 0 60000 65536"/>
              <a:gd name="T9" fmla="*/ 0 w 21666"/>
              <a:gd name="T10" fmla="*/ 0 h 21600"/>
              <a:gd name="T11" fmla="*/ 21666 w 2166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66" h="21600" fill="none" extrusionOk="0">
                <a:moveTo>
                  <a:pt x="0" y="0"/>
                </a:moveTo>
                <a:cubicBezTo>
                  <a:pt x="22" y="0"/>
                  <a:pt x="44" y="-1"/>
                  <a:pt x="66" y="0"/>
                </a:cubicBezTo>
                <a:cubicBezTo>
                  <a:pt x="11995" y="0"/>
                  <a:pt x="21666" y="9670"/>
                  <a:pt x="21666" y="21600"/>
                </a:cubicBezTo>
              </a:path>
              <a:path w="21666" h="21600" stroke="0" extrusionOk="0">
                <a:moveTo>
                  <a:pt x="0" y="0"/>
                </a:moveTo>
                <a:cubicBezTo>
                  <a:pt x="22" y="0"/>
                  <a:pt x="44" y="-1"/>
                  <a:pt x="66" y="0"/>
                </a:cubicBezTo>
                <a:cubicBezTo>
                  <a:pt x="11995" y="0"/>
                  <a:pt x="21666" y="9670"/>
                  <a:pt x="21666" y="21600"/>
                </a:cubicBezTo>
                <a:lnTo>
                  <a:pt x="66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7" name="Arc 43"/>
          <p:cNvSpPr>
            <a:spLocks/>
          </p:cNvSpPr>
          <p:nvPr/>
        </p:nvSpPr>
        <p:spPr bwMode="auto">
          <a:xfrm>
            <a:off x="5410200" y="5778500"/>
            <a:ext cx="508000" cy="3810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8" name="Arc 44"/>
          <p:cNvSpPr>
            <a:spLocks/>
          </p:cNvSpPr>
          <p:nvPr/>
        </p:nvSpPr>
        <p:spPr bwMode="auto">
          <a:xfrm rot="-2520000">
            <a:off x="4570413" y="4529138"/>
            <a:ext cx="1500187" cy="1482725"/>
          </a:xfrm>
          <a:custGeom>
            <a:avLst/>
            <a:gdLst>
              <a:gd name="T0" fmla="*/ 0 w 21366"/>
              <a:gd name="T1" fmla="*/ 2147483647 h 20878"/>
              <a:gd name="T2" fmla="*/ 2147483647 w 21366"/>
              <a:gd name="T3" fmla="*/ 0 h 20878"/>
              <a:gd name="T4" fmla="*/ 2147483647 w 21366"/>
              <a:gd name="T5" fmla="*/ 2147483647 h 20878"/>
              <a:gd name="T6" fmla="*/ 0 60000 65536"/>
              <a:gd name="T7" fmla="*/ 0 60000 65536"/>
              <a:gd name="T8" fmla="*/ 0 60000 65536"/>
              <a:gd name="T9" fmla="*/ 0 w 21366"/>
              <a:gd name="T10" fmla="*/ 0 h 20878"/>
              <a:gd name="T11" fmla="*/ 21366 w 21366"/>
              <a:gd name="T12" fmla="*/ 20878 h 208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66" h="20878" fill="none" extrusionOk="0">
                <a:moveTo>
                  <a:pt x="0" y="17704"/>
                </a:moveTo>
                <a:cubicBezTo>
                  <a:pt x="1267" y="9172"/>
                  <a:pt x="7489" y="2212"/>
                  <a:pt x="15826" y="0"/>
                </a:cubicBezTo>
              </a:path>
              <a:path w="21366" h="20878" stroke="0" extrusionOk="0">
                <a:moveTo>
                  <a:pt x="0" y="17704"/>
                </a:moveTo>
                <a:cubicBezTo>
                  <a:pt x="1267" y="9172"/>
                  <a:pt x="7489" y="2212"/>
                  <a:pt x="15826" y="0"/>
                </a:cubicBezTo>
                <a:lnTo>
                  <a:pt x="21366" y="20878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9" name="Line 45"/>
          <p:cNvSpPr>
            <a:spLocks noChangeShapeType="1"/>
          </p:cNvSpPr>
          <p:nvPr/>
        </p:nvSpPr>
        <p:spPr bwMode="auto">
          <a:xfrm>
            <a:off x="5915025" y="5140325"/>
            <a:ext cx="0" cy="3524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90" name="AutoShape 46"/>
          <p:cNvSpPr>
            <a:spLocks noChangeArrowheads="1"/>
          </p:cNvSpPr>
          <p:nvPr/>
        </p:nvSpPr>
        <p:spPr bwMode="auto">
          <a:xfrm>
            <a:off x="6242050" y="5264150"/>
            <a:ext cx="393700" cy="120650"/>
          </a:xfrm>
          <a:prstGeom prst="rightArrow">
            <a:avLst>
              <a:gd name="adj1" fmla="val 50000"/>
              <a:gd name="adj2" fmla="val 163173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91" name="Oval 47"/>
          <p:cNvSpPr>
            <a:spLocks noChangeArrowheads="1"/>
          </p:cNvSpPr>
          <p:nvPr/>
        </p:nvSpPr>
        <p:spPr bwMode="auto">
          <a:xfrm>
            <a:off x="6623050" y="43624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92" name="Oval 48"/>
          <p:cNvSpPr>
            <a:spLocks noChangeArrowheads="1"/>
          </p:cNvSpPr>
          <p:nvPr/>
        </p:nvSpPr>
        <p:spPr bwMode="auto">
          <a:xfrm>
            <a:off x="6623050" y="60515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93" name="Oval 49"/>
          <p:cNvSpPr>
            <a:spLocks noChangeArrowheads="1"/>
          </p:cNvSpPr>
          <p:nvPr/>
        </p:nvSpPr>
        <p:spPr bwMode="auto">
          <a:xfrm>
            <a:off x="7270750" y="48958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94" name="Oval 50"/>
          <p:cNvSpPr>
            <a:spLocks noChangeArrowheads="1"/>
          </p:cNvSpPr>
          <p:nvPr/>
        </p:nvSpPr>
        <p:spPr bwMode="auto">
          <a:xfrm>
            <a:off x="7270750" y="55308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95" name="Arc 51"/>
          <p:cNvSpPr>
            <a:spLocks/>
          </p:cNvSpPr>
          <p:nvPr/>
        </p:nvSpPr>
        <p:spPr bwMode="auto">
          <a:xfrm>
            <a:off x="6881813" y="4497388"/>
            <a:ext cx="522287" cy="381000"/>
          </a:xfrm>
          <a:custGeom>
            <a:avLst/>
            <a:gdLst>
              <a:gd name="T0" fmla="*/ 0 w 21666"/>
              <a:gd name="T1" fmla="*/ 0 h 21600"/>
              <a:gd name="T2" fmla="*/ 2147483647 w 21666"/>
              <a:gd name="T3" fmla="*/ 2147483647 h 21600"/>
              <a:gd name="T4" fmla="*/ 2147483647 w 21666"/>
              <a:gd name="T5" fmla="*/ 2147483647 h 21600"/>
              <a:gd name="T6" fmla="*/ 0 60000 65536"/>
              <a:gd name="T7" fmla="*/ 0 60000 65536"/>
              <a:gd name="T8" fmla="*/ 0 60000 65536"/>
              <a:gd name="T9" fmla="*/ 0 w 21666"/>
              <a:gd name="T10" fmla="*/ 0 h 21600"/>
              <a:gd name="T11" fmla="*/ 21666 w 2166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66" h="21600" fill="none" extrusionOk="0">
                <a:moveTo>
                  <a:pt x="0" y="0"/>
                </a:moveTo>
                <a:cubicBezTo>
                  <a:pt x="22" y="0"/>
                  <a:pt x="44" y="-1"/>
                  <a:pt x="66" y="0"/>
                </a:cubicBezTo>
                <a:cubicBezTo>
                  <a:pt x="11995" y="0"/>
                  <a:pt x="21666" y="9670"/>
                  <a:pt x="21666" y="21600"/>
                </a:cubicBezTo>
              </a:path>
              <a:path w="21666" h="21600" stroke="0" extrusionOk="0">
                <a:moveTo>
                  <a:pt x="0" y="0"/>
                </a:moveTo>
                <a:cubicBezTo>
                  <a:pt x="22" y="0"/>
                  <a:pt x="44" y="-1"/>
                  <a:pt x="66" y="0"/>
                </a:cubicBezTo>
                <a:cubicBezTo>
                  <a:pt x="11995" y="0"/>
                  <a:pt x="21666" y="9670"/>
                  <a:pt x="21666" y="21600"/>
                </a:cubicBezTo>
                <a:lnTo>
                  <a:pt x="66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96" name="Arc 52"/>
          <p:cNvSpPr>
            <a:spLocks/>
          </p:cNvSpPr>
          <p:nvPr/>
        </p:nvSpPr>
        <p:spPr bwMode="auto">
          <a:xfrm>
            <a:off x="6896100" y="5803900"/>
            <a:ext cx="508000" cy="3810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97" name="Line 53"/>
          <p:cNvSpPr>
            <a:spLocks noChangeShapeType="1"/>
          </p:cNvSpPr>
          <p:nvPr/>
        </p:nvSpPr>
        <p:spPr bwMode="auto">
          <a:xfrm>
            <a:off x="7400925" y="5165725"/>
            <a:ext cx="0" cy="3524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98" name="Rectangle 54"/>
          <p:cNvSpPr>
            <a:spLocks noChangeArrowheads="1"/>
          </p:cNvSpPr>
          <p:nvPr/>
        </p:nvSpPr>
        <p:spPr bwMode="auto">
          <a:xfrm>
            <a:off x="4165600" y="5156200"/>
            <a:ext cx="558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or</a:t>
            </a:r>
          </a:p>
        </p:txBody>
      </p:sp>
      <p:sp>
        <p:nvSpPr>
          <p:cNvPr id="31799" name="Rectangle 55"/>
          <p:cNvSpPr>
            <a:spLocks noChangeArrowheads="1"/>
          </p:cNvSpPr>
          <p:nvPr/>
        </p:nvSpPr>
        <p:spPr bwMode="auto">
          <a:xfrm>
            <a:off x="2527300" y="3835400"/>
            <a:ext cx="4102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Arial" charset="0"/>
              </a:rPr>
              <a:t>4. Conditional or Looping White Dot Decisions</a:t>
            </a:r>
          </a:p>
        </p:txBody>
      </p:sp>
      <p:sp>
        <p:nvSpPr>
          <p:cNvPr id="31800" name="Rectangle 56"/>
          <p:cNvSpPr>
            <a:spLocks noChangeArrowheads="1"/>
          </p:cNvSpPr>
          <p:nvPr/>
        </p:nvSpPr>
        <p:spPr bwMode="auto">
          <a:xfrm>
            <a:off x="4538663" y="6324600"/>
            <a:ext cx="462756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800">
                <a:latin typeface="Arial" charset="0"/>
              </a:rPr>
              <a:t>[Adapted from McCabe and Butler, “Design Complexity Measurement and Testing,” </a:t>
            </a:r>
            <a:r>
              <a:rPr lang="en-US" sz="800" i="1">
                <a:latin typeface="Arial" charset="0"/>
              </a:rPr>
              <a:t>CACM</a:t>
            </a:r>
            <a:r>
              <a:rPr lang="en-US" sz="800">
                <a:latin typeface="Arial" charset="0"/>
              </a:rPr>
              <a:t> 32(12)]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Oval 1026"/>
          <p:cNvSpPr>
            <a:spLocks noChangeArrowheads="1"/>
          </p:cNvSpPr>
          <p:nvPr/>
        </p:nvSpPr>
        <p:spPr bwMode="auto">
          <a:xfrm>
            <a:off x="6953250" y="3562350"/>
            <a:ext cx="254000" cy="254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1" name="Oval 1027"/>
          <p:cNvSpPr>
            <a:spLocks noChangeArrowheads="1"/>
          </p:cNvSpPr>
          <p:nvPr/>
        </p:nvSpPr>
        <p:spPr bwMode="auto">
          <a:xfrm>
            <a:off x="4425950" y="3384550"/>
            <a:ext cx="254000" cy="254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2" name="Rectangle 102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Example Reduction</a:t>
            </a:r>
          </a:p>
        </p:txBody>
      </p:sp>
      <p:sp>
        <p:nvSpPr>
          <p:cNvPr id="32773" name="Oval 1029"/>
          <p:cNvSpPr>
            <a:spLocks noChangeArrowheads="1"/>
          </p:cNvSpPr>
          <p:nvPr/>
        </p:nvSpPr>
        <p:spPr bwMode="auto">
          <a:xfrm>
            <a:off x="1517650" y="21526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4" name="Oval 1030"/>
          <p:cNvSpPr>
            <a:spLocks noChangeArrowheads="1"/>
          </p:cNvSpPr>
          <p:nvPr/>
        </p:nvSpPr>
        <p:spPr bwMode="auto">
          <a:xfrm>
            <a:off x="895350" y="27114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5" name="Oval 1031"/>
          <p:cNvSpPr>
            <a:spLocks noChangeArrowheads="1"/>
          </p:cNvSpPr>
          <p:nvPr/>
        </p:nvSpPr>
        <p:spPr bwMode="auto">
          <a:xfrm>
            <a:off x="285750" y="32321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6" name="Oval 1032"/>
          <p:cNvSpPr>
            <a:spLocks noChangeArrowheads="1"/>
          </p:cNvSpPr>
          <p:nvPr/>
        </p:nvSpPr>
        <p:spPr bwMode="auto">
          <a:xfrm>
            <a:off x="2114550" y="26987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7" name="Oval 1033"/>
          <p:cNvSpPr>
            <a:spLocks noChangeArrowheads="1"/>
          </p:cNvSpPr>
          <p:nvPr/>
        </p:nvSpPr>
        <p:spPr bwMode="auto">
          <a:xfrm>
            <a:off x="1581150" y="3232150"/>
            <a:ext cx="254000" cy="254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8" name="Oval 1034"/>
          <p:cNvSpPr>
            <a:spLocks noChangeArrowheads="1"/>
          </p:cNvSpPr>
          <p:nvPr/>
        </p:nvSpPr>
        <p:spPr bwMode="auto">
          <a:xfrm>
            <a:off x="2260600" y="372110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9" name="Oval 1035"/>
          <p:cNvSpPr>
            <a:spLocks noChangeArrowheads="1"/>
          </p:cNvSpPr>
          <p:nvPr/>
        </p:nvSpPr>
        <p:spPr bwMode="auto">
          <a:xfrm>
            <a:off x="971550" y="38417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0" name="Oval 1036"/>
          <p:cNvSpPr>
            <a:spLocks noChangeArrowheads="1"/>
          </p:cNvSpPr>
          <p:nvPr/>
        </p:nvSpPr>
        <p:spPr bwMode="auto">
          <a:xfrm>
            <a:off x="1581150" y="44513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1" name="Oval 1037"/>
          <p:cNvSpPr>
            <a:spLocks noChangeArrowheads="1"/>
          </p:cNvSpPr>
          <p:nvPr/>
        </p:nvSpPr>
        <p:spPr bwMode="auto">
          <a:xfrm>
            <a:off x="2495550" y="46799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2" name="Line 1038"/>
          <p:cNvSpPr>
            <a:spLocks noChangeShapeType="1"/>
          </p:cNvSpPr>
          <p:nvPr/>
        </p:nvSpPr>
        <p:spPr bwMode="auto">
          <a:xfrm flipH="1">
            <a:off x="1143000" y="2362200"/>
            <a:ext cx="381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3" name="Line 1039"/>
          <p:cNvSpPr>
            <a:spLocks noChangeShapeType="1"/>
          </p:cNvSpPr>
          <p:nvPr/>
        </p:nvSpPr>
        <p:spPr bwMode="auto">
          <a:xfrm flipH="1">
            <a:off x="533400" y="2940050"/>
            <a:ext cx="387350" cy="336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4" name="Line 1040"/>
          <p:cNvSpPr>
            <a:spLocks noChangeShapeType="1"/>
          </p:cNvSpPr>
          <p:nvPr/>
        </p:nvSpPr>
        <p:spPr bwMode="auto">
          <a:xfrm>
            <a:off x="1771650" y="2362200"/>
            <a:ext cx="361950" cy="355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5" name="Line 1041"/>
          <p:cNvSpPr>
            <a:spLocks noChangeShapeType="1"/>
          </p:cNvSpPr>
          <p:nvPr/>
        </p:nvSpPr>
        <p:spPr bwMode="auto">
          <a:xfrm>
            <a:off x="1022350" y="2990850"/>
            <a:ext cx="635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6" name="Line 1042"/>
          <p:cNvSpPr>
            <a:spLocks noChangeShapeType="1"/>
          </p:cNvSpPr>
          <p:nvPr/>
        </p:nvSpPr>
        <p:spPr bwMode="auto">
          <a:xfrm>
            <a:off x="533400" y="3460750"/>
            <a:ext cx="431800" cy="419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7" name="Line 1043"/>
          <p:cNvSpPr>
            <a:spLocks noChangeShapeType="1"/>
          </p:cNvSpPr>
          <p:nvPr/>
        </p:nvSpPr>
        <p:spPr bwMode="auto">
          <a:xfrm flipH="1">
            <a:off x="1816100" y="2921000"/>
            <a:ext cx="32385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8" name="Line 1044"/>
          <p:cNvSpPr>
            <a:spLocks noChangeShapeType="1"/>
          </p:cNvSpPr>
          <p:nvPr/>
        </p:nvSpPr>
        <p:spPr bwMode="auto">
          <a:xfrm>
            <a:off x="1206500" y="4070350"/>
            <a:ext cx="381000" cy="412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9" name="Line 1045"/>
          <p:cNvSpPr>
            <a:spLocks noChangeShapeType="1"/>
          </p:cNvSpPr>
          <p:nvPr/>
        </p:nvSpPr>
        <p:spPr bwMode="auto">
          <a:xfrm flipH="1">
            <a:off x="1701800" y="3505200"/>
            <a:ext cx="12700" cy="933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0" name="Line 1046"/>
          <p:cNvSpPr>
            <a:spLocks noChangeShapeType="1"/>
          </p:cNvSpPr>
          <p:nvPr/>
        </p:nvSpPr>
        <p:spPr bwMode="auto">
          <a:xfrm>
            <a:off x="1841500" y="4648200"/>
            <a:ext cx="6350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1" name="Line 1047"/>
          <p:cNvSpPr>
            <a:spLocks noChangeShapeType="1"/>
          </p:cNvSpPr>
          <p:nvPr/>
        </p:nvSpPr>
        <p:spPr bwMode="auto">
          <a:xfrm>
            <a:off x="2247900" y="2971800"/>
            <a:ext cx="107950" cy="736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2" name="Line 1048"/>
          <p:cNvSpPr>
            <a:spLocks noChangeShapeType="1"/>
          </p:cNvSpPr>
          <p:nvPr/>
        </p:nvSpPr>
        <p:spPr bwMode="auto">
          <a:xfrm>
            <a:off x="2393950" y="3994150"/>
            <a:ext cx="171450" cy="673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3" name="Rectangle 1049"/>
          <p:cNvSpPr>
            <a:spLocks noChangeArrowheads="1"/>
          </p:cNvSpPr>
          <p:nvPr/>
        </p:nvSpPr>
        <p:spPr bwMode="auto">
          <a:xfrm>
            <a:off x="1504950" y="2139950"/>
            <a:ext cx="260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1</a:t>
            </a:r>
          </a:p>
        </p:txBody>
      </p:sp>
      <p:sp>
        <p:nvSpPr>
          <p:cNvPr id="32794" name="Rectangle 1050"/>
          <p:cNvSpPr>
            <a:spLocks noChangeArrowheads="1"/>
          </p:cNvSpPr>
          <p:nvPr/>
        </p:nvSpPr>
        <p:spPr bwMode="auto">
          <a:xfrm>
            <a:off x="882650" y="2698750"/>
            <a:ext cx="260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2</a:t>
            </a:r>
          </a:p>
        </p:txBody>
      </p:sp>
      <p:sp>
        <p:nvSpPr>
          <p:cNvPr id="32795" name="Rectangle 1051"/>
          <p:cNvSpPr>
            <a:spLocks noChangeArrowheads="1"/>
          </p:cNvSpPr>
          <p:nvPr/>
        </p:nvSpPr>
        <p:spPr bwMode="auto">
          <a:xfrm>
            <a:off x="2108200" y="2686050"/>
            <a:ext cx="260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3</a:t>
            </a:r>
          </a:p>
        </p:txBody>
      </p:sp>
      <p:sp>
        <p:nvSpPr>
          <p:cNvPr id="32796" name="Rectangle 1052"/>
          <p:cNvSpPr>
            <a:spLocks noChangeArrowheads="1"/>
          </p:cNvSpPr>
          <p:nvPr/>
        </p:nvSpPr>
        <p:spPr bwMode="auto">
          <a:xfrm>
            <a:off x="1574800" y="3225800"/>
            <a:ext cx="260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olidFill>
                  <a:schemeClr val="bg1"/>
                </a:solidFill>
                <a:latin typeface="Arial" charset="0"/>
              </a:rPr>
              <a:t>4</a:t>
            </a:r>
          </a:p>
        </p:txBody>
      </p:sp>
      <p:sp>
        <p:nvSpPr>
          <p:cNvPr id="32797" name="Rectangle 1053"/>
          <p:cNvSpPr>
            <a:spLocks noChangeArrowheads="1"/>
          </p:cNvSpPr>
          <p:nvPr/>
        </p:nvSpPr>
        <p:spPr bwMode="auto">
          <a:xfrm>
            <a:off x="279400" y="3219450"/>
            <a:ext cx="260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5</a:t>
            </a:r>
          </a:p>
        </p:txBody>
      </p:sp>
      <p:sp>
        <p:nvSpPr>
          <p:cNvPr id="32798" name="Rectangle 1054"/>
          <p:cNvSpPr>
            <a:spLocks noChangeArrowheads="1"/>
          </p:cNvSpPr>
          <p:nvPr/>
        </p:nvSpPr>
        <p:spPr bwMode="auto">
          <a:xfrm>
            <a:off x="958850" y="3835400"/>
            <a:ext cx="260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6</a:t>
            </a:r>
          </a:p>
        </p:txBody>
      </p:sp>
      <p:sp>
        <p:nvSpPr>
          <p:cNvPr id="32799" name="Rectangle 1055"/>
          <p:cNvSpPr>
            <a:spLocks noChangeArrowheads="1"/>
          </p:cNvSpPr>
          <p:nvPr/>
        </p:nvSpPr>
        <p:spPr bwMode="auto">
          <a:xfrm>
            <a:off x="2254250" y="3714750"/>
            <a:ext cx="260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7</a:t>
            </a:r>
          </a:p>
        </p:txBody>
      </p:sp>
      <p:sp>
        <p:nvSpPr>
          <p:cNvPr id="32800" name="Rectangle 1056"/>
          <p:cNvSpPr>
            <a:spLocks noChangeArrowheads="1"/>
          </p:cNvSpPr>
          <p:nvPr/>
        </p:nvSpPr>
        <p:spPr bwMode="auto">
          <a:xfrm>
            <a:off x="1574800" y="4438650"/>
            <a:ext cx="260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8</a:t>
            </a:r>
          </a:p>
        </p:txBody>
      </p:sp>
      <p:sp>
        <p:nvSpPr>
          <p:cNvPr id="32801" name="Rectangle 1057"/>
          <p:cNvSpPr>
            <a:spLocks noChangeArrowheads="1"/>
          </p:cNvSpPr>
          <p:nvPr/>
        </p:nvSpPr>
        <p:spPr bwMode="auto">
          <a:xfrm>
            <a:off x="2489200" y="4667250"/>
            <a:ext cx="260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9</a:t>
            </a:r>
          </a:p>
        </p:txBody>
      </p:sp>
      <p:sp>
        <p:nvSpPr>
          <p:cNvPr id="32802" name="AutoShape 1058"/>
          <p:cNvSpPr>
            <a:spLocks noChangeArrowheads="1"/>
          </p:cNvSpPr>
          <p:nvPr/>
        </p:nvSpPr>
        <p:spPr bwMode="auto">
          <a:xfrm>
            <a:off x="2965450" y="3270250"/>
            <a:ext cx="317500" cy="508000"/>
          </a:xfrm>
          <a:prstGeom prst="rightArrow">
            <a:avLst>
              <a:gd name="adj1" fmla="val 50000"/>
              <a:gd name="adj2" fmla="val 50005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3" name="Oval 1059"/>
          <p:cNvSpPr>
            <a:spLocks noChangeArrowheads="1"/>
          </p:cNvSpPr>
          <p:nvPr/>
        </p:nvSpPr>
        <p:spPr bwMode="auto">
          <a:xfrm>
            <a:off x="4362450" y="23050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4" name="Oval 1060"/>
          <p:cNvSpPr>
            <a:spLocks noChangeArrowheads="1"/>
          </p:cNvSpPr>
          <p:nvPr/>
        </p:nvSpPr>
        <p:spPr bwMode="auto">
          <a:xfrm>
            <a:off x="3740150" y="28638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5" name="Oval 1061"/>
          <p:cNvSpPr>
            <a:spLocks noChangeArrowheads="1"/>
          </p:cNvSpPr>
          <p:nvPr/>
        </p:nvSpPr>
        <p:spPr bwMode="auto">
          <a:xfrm>
            <a:off x="4959350" y="28511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6" name="Oval 1062"/>
          <p:cNvSpPr>
            <a:spLocks noChangeArrowheads="1"/>
          </p:cNvSpPr>
          <p:nvPr/>
        </p:nvSpPr>
        <p:spPr bwMode="auto">
          <a:xfrm>
            <a:off x="3816350" y="39941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7" name="Oval 1063"/>
          <p:cNvSpPr>
            <a:spLocks noChangeArrowheads="1"/>
          </p:cNvSpPr>
          <p:nvPr/>
        </p:nvSpPr>
        <p:spPr bwMode="auto">
          <a:xfrm>
            <a:off x="4425950" y="46037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8" name="Oval 1064"/>
          <p:cNvSpPr>
            <a:spLocks noChangeArrowheads="1"/>
          </p:cNvSpPr>
          <p:nvPr/>
        </p:nvSpPr>
        <p:spPr bwMode="auto">
          <a:xfrm>
            <a:off x="5340350" y="48323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9" name="Line 1065"/>
          <p:cNvSpPr>
            <a:spLocks noChangeShapeType="1"/>
          </p:cNvSpPr>
          <p:nvPr/>
        </p:nvSpPr>
        <p:spPr bwMode="auto">
          <a:xfrm flipH="1">
            <a:off x="3987800" y="2514600"/>
            <a:ext cx="381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10" name="Line 1066"/>
          <p:cNvSpPr>
            <a:spLocks noChangeShapeType="1"/>
          </p:cNvSpPr>
          <p:nvPr/>
        </p:nvSpPr>
        <p:spPr bwMode="auto">
          <a:xfrm>
            <a:off x="4616450" y="2514600"/>
            <a:ext cx="361950" cy="355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11" name="Line 1067"/>
          <p:cNvSpPr>
            <a:spLocks noChangeShapeType="1"/>
          </p:cNvSpPr>
          <p:nvPr/>
        </p:nvSpPr>
        <p:spPr bwMode="auto">
          <a:xfrm>
            <a:off x="3867150" y="3143250"/>
            <a:ext cx="635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12" name="Line 1068"/>
          <p:cNvSpPr>
            <a:spLocks noChangeShapeType="1"/>
          </p:cNvSpPr>
          <p:nvPr/>
        </p:nvSpPr>
        <p:spPr bwMode="auto">
          <a:xfrm flipH="1">
            <a:off x="4660900" y="3073400"/>
            <a:ext cx="32385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13" name="Line 1069"/>
          <p:cNvSpPr>
            <a:spLocks noChangeShapeType="1"/>
          </p:cNvSpPr>
          <p:nvPr/>
        </p:nvSpPr>
        <p:spPr bwMode="auto">
          <a:xfrm>
            <a:off x="4051300" y="4222750"/>
            <a:ext cx="381000" cy="412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14" name="Line 1070"/>
          <p:cNvSpPr>
            <a:spLocks noChangeShapeType="1"/>
          </p:cNvSpPr>
          <p:nvPr/>
        </p:nvSpPr>
        <p:spPr bwMode="auto">
          <a:xfrm flipH="1">
            <a:off x="4546600" y="3657600"/>
            <a:ext cx="12700" cy="933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15" name="Line 1071"/>
          <p:cNvSpPr>
            <a:spLocks noChangeShapeType="1"/>
          </p:cNvSpPr>
          <p:nvPr/>
        </p:nvSpPr>
        <p:spPr bwMode="auto">
          <a:xfrm>
            <a:off x="4686300" y="4800600"/>
            <a:ext cx="6350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16" name="Line 1072"/>
          <p:cNvSpPr>
            <a:spLocks noChangeShapeType="1"/>
          </p:cNvSpPr>
          <p:nvPr/>
        </p:nvSpPr>
        <p:spPr bwMode="auto">
          <a:xfrm>
            <a:off x="5092700" y="3124200"/>
            <a:ext cx="33020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17" name="Rectangle 1073"/>
          <p:cNvSpPr>
            <a:spLocks noChangeArrowheads="1"/>
          </p:cNvSpPr>
          <p:nvPr/>
        </p:nvSpPr>
        <p:spPr bwMode="auto">
          <a:xfrm>
            <a:off x="4349750" y="2292350"/>
            <a:ext cx="260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1</a:t>
            </a:r>
          </a:p>
        </p:txBody>
      </p:sp>
      <p:sp>
        <p:nvSpPr>
          <p:cNvPr id="32818" name="Rectangle 1074"/>
          <p:cNvSpPr>
            <a:spLocks noChangeArrowheads="1"/>
          </p:cNvSpPr>
          <p:nvPr/>
        </p:nvSpPr>
        <p:spPr bwMode="auto">
          <a:xfrm>
            <a:off x="3727450" y="2851150"/>
            <a:ext cx="260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2</a:t>
            </a:r>
          </a:p>
        </p:txBody>
      </p:sp>
      <p:sp>
        <p:nvSpPr>
          <p:cNvPr id="32819" name="Rectangle 1075"/>
          <p:cNvSpPr>
            <a:spLocks noChangeArrowheads="1"/>
          </p:cNvSpPr>
          <p:nvPr/>
        </p:nvSpPr>
        <p:spPr bwMode="auto">
          <a:xfrm>
            <a:off x="4953000" y="2838450"/>
            <a:ext cx="260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3</a:t>
            </a:r>
          </a:p>
        </p:txBody>
      </p:sp>
      <p:sp>
        <p:nvSpPr>
          <p:cNvPr id="32820" name="Rectangle 1076"/>
          <p:cNvSpPr>
            <a:spLocks noChangeArrowheads="1"/>
          </p:cNvSpPr>
          <p:nvPr/>
        </p:nvSpPr>
        <p:spPr bwMode="auto">
          <a:xfrm>
            <a:off x="4419600" y="3378200"/>
            <a:ext cx="260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olidFill>
                  <a:schemeClr val="bg1"/>
                </a:solidFill>
                <a:latin typeface="Arial" charset="0"/>
              </a:rPr>
              <a:t>4</a:t>
            </a:r>
          </a:p>
        </p:txBody>
      </p:sp>
      <p:sp>
        <p:nvSpPr>
          <p:cNvPr id="32821" name="Rectangle 1077"/>
          <p:cNvSpPr>
            <a:spLocks noChangeArrowheads="1"/>
          </p:cNvSpPr>
          <p:nvPr/>
        </p:nvSpPr>
        <p:spPr bwMode="auto">
          <a:xfrm>
            <a:off x="3803650" y="3987800"/>
            <a:ext cx="260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6</a:t>
            </a:r>
          </a:p>
        </p:txBody>
      </p:sp>
      <p:sp>
        <p:nvSpPr>
          <p:cNvPr id="32822" name="Rectangle 1078"/>
          <p:cNvSpPr>
            <a:spLocks noChangeArrowheads="1"/>
          </p:cNvSpPr>
          <p:nvPr/>
        </p:nvSpPr>
        <p:spPr bwMode="auto">
          <a:xfrm>
            <a:off x="4419600" y="4591050"/>
            <a:ext cx="260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8</a:t>
            </a:r>
          </a:p>
        </p:txBody>
      </p:sp>
      <p:sp>
        <p:nvSpPr>
          <p:cNvPr id="32823" name="Rectangle 1079"/>
          <p:cNvSpPr>
            <a:spLocks noChangeArrowheads="1"/>
          </p:cNvSpPr>
          <p:nvPr/>
        </p:nvSpPr>
        <p:spPr bwMode="auto">
          <a:xfrm>
            <a:off x="5334000" y="4819650"/>
            <a:ext cx="260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9</a:t>
            </a:r>
          </a:p>
        </p:txBody>
      </p:sp>
      <p:sp>
        <p:nvSpPr>
          <p:cNvPr id="32824" name="Arc 1080"/>
          <p:cNvSpPr>
            <a:spLocks/>
          </p:cNvSpPr>
          <p:nvPr/>
        </p:nvSpPr>
        <p:spPr bwMode="auto">
          <a:xfrm rot="-2940000">
            <a:off x="3370263" y="3132138"/>
            <a:ext cx="914400" cy="914400"/>
          </a:xfrm>
          <a:custGeom>
            <a:avLst/>
            <a:gdLst>
              <a:gd name="T0" fmla="*/ 0 w 21313"/>
              <a:gd name="T1" fmla="*/ 2147483647 h 21300"/>
              <a:gd name="T2" fmla="*/ 2147483647 w 21313"/>
              <a:gd name="T3" fmla="*/ 0 h 21300"/>
              <a:gd name="T4" fmla="*/ 2147483647 w 21313"/>
              <a:gd name="T5" fmla="*/ 2147483647 h 21300"/>
              <a:gd name="T6" fmla="*/ 0 60000 65536"/>
              <a:gd name="T7" fmla="*/ 0 60000 65536"/>
              <a:gd name="T8" fmla="*/ 0 60000 65536"/>
              <a:gd name="T9" fmla="*/ 0 w 21313"/>
              <a:gd name="T10" fmla="*/ 0 h 21300"/>
              <a:gd name="T11" fmla="*/ 21313 w 21313"/>
              <a:gd name="T12" fmla="*/ 21300 h 213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13" h="21300" fill="none" extrusionOk="0">
                <a:moveTo>
                  <a:pt x="-1" y="17790"/>
                </a:moveTo>
                <a:cubicBezTo>
                  <a:pt x="1499" y="8681"/>
                  <a:pt x="8622" y="1532"/>
                  <a:pt x="17725" y="-1"/>
                </a:cubicBezTo>
              </a:path>
              <a:path w="21313" h="21300" stroke="0" extrusionOk="0">
                <a:moveTo>
                  <a:pt x="-1" y="17790"/>
                </a:moveTo>
                <a:cubicBezTo>
                  <a:pt x="1499" y="8681"/>
                  <a:pt x="8622" y="1532"/>
                  <a:pt x="17725" y="-1"/>
                </a:cubicBezTo>
                <a:lnTo>
                  <a:pt x="21313" y="213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25" name="AutoShape 1081"/>
          <p:cNvSpPr>
            <a:spLocks noChangeArrowheads="1"/>
          </p:cNvSpPr>
          <p:nvPr/>
        </p:nvSpPr>
        <p:spPr bwMode="auto">
          <a:xfrm>
            <a:off x="5759450" y="3448050"/>
            <a:ext cx="317500" cy="508000"/>
          </a:xfrm>
          <a:prstGeom prst="rightArrow">
            <a:avLst>
              <a:gd name="adj1" fmla="val 50000"/>
              <a:gd name="adj2" fmla="val 50005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26" name="Oval 1082"/>
          <p:cNvSpPr>
            <a:spLocks noChangeArrowheads="1"/>
          </p:cNvSpPr>
          <p:nvPr/>
        </p:nvSpPr>
        <p:spPr bwMode="auto">
          <a:xfrm>
            <a:off x="6889750" y="24828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27" name="Oval 1083"/>
          <p:cNvSpPr>
            <a:spLocks noChangeArrowheads="1"/>
          </p:cNvSpPr>
          <p:nvPr/>
        </p:nvSpPr>
        <p:spPr bwMode="auto">
          <a:xfrm>
            <a:off x="6267450" y="30416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28" name="Oval 1084"/>
          <p:cNvSpPr>
            <a:spLocks noChangeArrowheads="1"/>
          </p:cNvSpPr>
          <p:nvPr/>
        </p:nvSpPr>
        <p:spPr bwMode="auto">
          <a:xfrm>
            <a:off x="7486650" y="30289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29" name="Oval 1085"/>
          <p:cNvSpPr>
            <a:spLocks noChangeArrowheads="1"/>
          </p:cNvSpPr>
          <p:nvPr/>
        </p:nvSpPr>
        <p:spPr bwMode="auto">
          <a:xfrm>
            <a:off x="6343650" y="41719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30" name="Oval 1086"/>
          <p:cNvSpPr>
            <a:spLocks noChangeArrowheads="1"/>
          </p:cNvSpPr>
          <p:nvPr/>
        </p:nvSpPr>
        <p:spPr bwMode="auto">
          <a:xfrm>
            <a:off x="6953250" y="47815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31" name="Oval 1087"/>
          <p:cNvSpPr>
            <a:spLocks noChangeArrowheads="1"/>
          </p:cNvSpPr>
          <p:nvPr/>
        </p:nvSpPr>
        <p:spPr bwMode="auto">
          <a:xfrm>
            <a:off x="7867650" y="50101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32" name="Line 1088"/>
          <p:cNvSpPr>
            <a:spLocks noChangeShapeType="1"/>
          </p:cNvSpPr>
          <p:nvPr/>
        </p:nvSpPr>
        <p:spPr bwMode="auto">
          <a:xfrm flipH="1">
            <a:off x="6515100" y="2692400"/>
            <a:ext cx="381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33" name="Line 1089"/>
          <p:cNvSpPr>
            <a:spLocks noChangeShapeType="1"/>
          </p:cNvSpPr>
          <p:nvPr/>
        </p:nvSpPr>
        <p:spPr bwMode="auto">
          <a:xfrm>
            <a:off x="7143750" y="2692400"/>
            <a:ext cx="361950" cy="355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34" name="Line 1090"/>
          <p:cNvSpPr>
            <a:spLocks noChangeShapeType="1"/>
          </p:cNvSpPr>
          <p:nvPr/>
        </p:nvSpPr>
        <p:spPr bwMode="auto">
          <a:xfrm>
            <a:off x="6394450" y="3321050"/>
            <a:ext cx="635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35" name="Line 1091"/>
          <p:cNvSpPr>
            <a:spLocks noChangeShapeType="1"/>
          </p:cNvSpPr>
          <p:nvPr/>
        </p:nvSpPr>
        <p:spPr bwMode="auto">
          <a:xfrm flipH="1">
            <a:off x="7188200" y="3251200"/>
            <a:ext cx="32385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36" name="Line 1092"/>
          <p:cNvSpPr>
            <a:spLocks noChangeShapeType="1"/>
          </p:cNvSpPr>
          <p:nvPr/>
        </p:nvSpPr>
        <p:spPr bwMode="auto">
          <a:xfrm>
            <a:off x="6578600" y="4400550"/>
            <a:ext cx="381000" cy="412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37" name="Line 1093"/>
          <p:cNvSpPr>
            <a:spLocks noChangeShapeType="1"/>
          </p:cNvSpPr>
          <p:nvPr/>
        </p:nvSpPr>
        <p:spPr bwMode="auto">
          <a:xfrm flipH="1">
            <a:off x="7073900" y="3835400"/>
            <a:ext cx="12700" cy="933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38" name="Line 1094"/>
          <p:cNvSpPr>
            <a:spLocks noChangeShapeType="1"/>
          </p:cNvSpPr>
          <p:nvPr/>
        </p:nvSpPr>
        <p:spPr bwMode="auto">
          <a:xfrm>
            <a:off x="7213600" y="4978400"/>
            <a:ext cx="6350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39" name="Line 1095"/>
          <p:cNvSpPr>
            <a:spLocks noChangeShapeType="1"/>
          </p:cNvSpPr>
          <p:nvPr/>
        </p:nvSpPr>
        <p:spPr bwMode="auto">
          <a:xfrm>
            <a:off x="7620000" y="3302000"/>
            <a:ext cx="33020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40" name="Rectangle 1096"/>
          <p:cNvSpPr>
            <a:spLocks noChangeArrowheads="1"/>
          </p:cNvSpPr>
          <p:nvPr/>
        </p:nvSpPr>
        <p:spPr bwMode="auto">
          <a:xfrm>
            <a:off x="6877050" y="2470150"/>
            <a:ext cx="260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1</a:t>
            </a:r>
          </a:p>
        </p:txBody>
      </p:sp>
      <p:sp>
        <p:nvSpPr>
          <p:cNvPr id="32841" name="Rectangle 1097"/>
          <p:cNvSpPr>
            <a:spLocks noChangeArrowheads="1"/>
          </p:cNvSpPr>
          <p:nvPr/>
        </p:nvSpPr>
        <p:spPr bwMode="auto">
          <a:xfrm>
            <a:off x="6254750" y="3028950"/>
            <a:ext cx="260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2</a:t>
            </a:r>
          </a:p>
        </p:txBody>
      </p:sp>
      <p:sp>
        <p:nvSpPr>
          <p:cNvPr id="32842" name="Rectangle 1098"/>
          <p:cNvSpPr>
            <a:spLocks noChangeArrowheads="1"/>
          </p:cNvSpPr>
          <p:nvPr/>
        </p:nvSpPr>
        <p:spPr bwMode="auto">
          <a:xfrm>
            <a:off x="7480300" y="3016250"/>
            <a:ext cx="260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3</a:t>
            </a:r>
          </a:p>
        </p:txBody>
      </p:sp>
      <p:sp>
        <p:nvSpPr>
          <p:cNvPr id="32843" name="Rectangle 1099"/>
          <p:cNvSpPr>
            <a:spLocks noChangeArrowheads="1"/>
          </p:cNvSpPr>
          <p:nvPr/>
        </p:nvSpPr>
        <p:spPr bwMode="auto">
          <a:xfrm>
            <a:off x="6946900" y="3556000"/>
            <a:ext cx="260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olidFill>
                  <a:schemeClr val="bg1"/>
                </a:solidFill>
                <a:latin typeface="Arial" charset="0"/>
              </a:rPr>
              <a:t>4</a:t>
            </a:r>
          </a:p>
        </p:txBody>
      </p:sp>
      <p:sp>
        <p:nvSpPr>
          <p:cNvPr id="32844" name="Rectangle 1100"/>
          <p:cNvSpPr>
            <a:spLocks noChangeArrowheads="1"/>
          </p:cNvSpPr>
          <p:nvPr/>
        </p:nvSpPr>
        <p:spPr bwMode="auto">
          <a:xfrm>
            <a:off x="6330950" y="4165600"/>
            <a:ext cx="260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6</a:t>
            </a:r>
          </a:p>
        </p:txBody>
      </p:sp>
      <p:sp>
        <p:nvSpPr>
          <p:cNvPr id="32845" name="Rectangle 1101"/>
          <p:cNvSpPr>
            <a:spLocks noChangeArrowheads="1"/>
          </p:cNvSpPr>
          <p:nvPr/>
        </p:nvSpPr>
        <p:spPr bwMode="auto">
          <a:xfrm>
            <a:off x="6946900" y="4768850"/>
            <a:ext cx="260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8</a:t>
            </a:r>
          </a:p>
        </p:txBody>
      </p:sp>
      <p:sp>
        <p:nvSpPr>
          <p:cNvPr id="32846" name="Rectangle 1102"/>
          <p:cNvSpPr>
            <a:spLocks noChangeArrowheads="1"/>
          </p:cNvSpPr>
          <p:nvPr/>
        </p:nvSpPr>
        <p:spPr bwMode="auto">
          <a:xfrm>
            <a:off x="7861300" y="4997450"/>
            <a:ext cx="260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9</a:t>
            </a:r>
          </a:p>
        </p:txBody>
      </p:sp>
      <p:sp>
        <p:nvSpPr>
          <p:cNvPr id="32847" name="AutoShape 1103"/>
          <p:cNvSpPr>
            <a:spLocks noChangeArrowheads="1"/>
          </p:cNvSpPr>
          <p:nvPr/>
        </p:nvSpPr>
        <p:spPr bwMode="auto">
          <a:xfrm>
            <a:off x="8350250" y="3422650"/>
            <a:ext cx="317500" cy="508000"/>
          </a:xfrm>
          <a:prstGeom prst="rightArrow">
            <a:avLst>
              <a:gd name="adj1" fmla="val 50000"/>
              <a:gd name="adj2" fmla="val 50005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48" name="Rectangle 1104"/>
          <p:cNvSpPr>
            <a:spLocks noChangeArrowheads="1"/>
          </p:cNvSpPr>
          <p:nvPr/>
        </p:nvSpPr>
        <p:spPr bwMode="auto">
          <a:xfrm>
            <a:off x="4343400" y="6248400"/>
            <a:ext cx="462756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800">
                <a:latin typeface="Arial" charset="0"/>
              </a:rPr>
              <a:t>[Adapted from McCabe and Butler, “Design Complexity Measurement and Testing,” </a:t>
            </a:r>
            <a:r>
              <a:rPr lang="en-US" sz="800" i="1">
                <a:latin typeface="Arial" charset="0"/>
              </a:rPr>
              <a:t>CACM</a:t>
            </a:r>
            <a:r>
              <a:rPr lang="en-US" sz="800">
                <a:latin typeface="Arial" charset="0"/>
              </a:rPr>
              <a:t> 32(12)]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Testing Strategies</a:t>
            </a:r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>
            <a:off x="457200" y="2133600"/>
            <a:ext cx="1066800" cy="6096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100">
                <a:latin typeface="Verdana" pitchFamily="34" charset="0"/>
              </a:rPr>
              <a:t>Requirements</a:t>
            </a:r>
            <a:br>
              <a:rPr lang="en-US" sz="1100">
                <a:latin typeface="Verdana" pitchFamily="34" charset="0"/>
              </a:rPr>
            </a:br>
            <a:r>
              <a:rPr lang="en-US" sz="1100">
                <a:latin typeface="Verdana" pitchFamily="34" charset="0"/>
              </a:rPr>
              <a:t>Specification</a:t>
            </a:r>
          </a:p>
        </p:txBody>
      </p:sp>
      <p:sp>
        <p:nvSpPr>
          <p:cNvPr id="6148" name="AutoShape 4"/>
          <p:cNvSpPr>
            <a:spLocks noChangeArrowheads="1"/>
          </p:cNvSpPr>
          <p:nvPr/>
        </p:nvSpPr>
        <p:spPr bwMode="auto">
          <a:xfrm>
            <a:off x="1524000" y="3124200"/>
            <a:ext cx="1066800" cy="6096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100">
                <a:latin typeface="Verdana" pitchFamily="34" charset="0"/>
              </a:rPr>
              <a:t>Preliminary</a:t>
            </a:r>
          </a:p>
          <a:p>
            <a:pPr algn="ctr"/>
            <a:r>
              <a:rPr lang="en-US" sz="1100">
                <a:latin typeface="Verdana" pitchFamily="34" charset="0"/>
              </a:rPr>
              <a:t>Design</a:t>
            </a:r>
          </a:p>
        </p:txBody>
      </p:sp>
      <p:sp>
        <p:nvSpPr>
          <p:cNvPr id="6149" name="AutoShape 5"/>
          <p:cNvSpPr>
            <a:spLocks noChangeArrowheads="1"/>
          </p:cNvSpPr>
          <p:nvPr/>
        </p:nvSpPr>
        <p:spPr bwMode="auto">
          <a:xfrm>
            <a:off x="2895600" y="4191000"/>
            <a:ext cx="1066800" cy="6096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100">
                <a:latin typeface="Verdana" pitchFamily="34" charset="0"/>
              </a:rPr>
              <a:t>Detailed</a:t>
            </a:r>
          </a:p>
          <a:p>
            <a:pPr algn="ctr"/>
            <a:r>
              <a:rPr lang="en-US" sz="1100">
                <a:latin typeface="Verdana" pitchFamily="34" charset="0"/>
              </a:rPr>
              <a:t>Design</a:t>
            </a:r>
          </a:p>
        </p:txBody>
      </p:sp>
      <p:sp>
        <p:nvSpPr>
          <p:cNvPr id="6150" name="AutoShape 6"/>
          <p:cNvSpPr>
            <a:spLocks noChangeArrowheads="1"/>
          </p:cNvSpPr>
          <p:nvPr/>
        </p:nvSpPr>
        <p:spPr bwMode="auto">
          <a:xfrm>
            <a:off x="4343400" y="5257800"/>
            <a:ext cx="1066800" cy="6096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100">
                <a:latin typeface="Verdana" pitchFamily="34" charset="0"/>
              </a:rPr>
              <a:t>Coding</a:t>
            </a:r>
          </a:p>
        </p:txBody>
      </p:sp>
      <p:sp>
        <p:nvSpPr>
          <p:cNvPr id="6151" name="AutoShape 7"/>
          <p:cNvSpPr>
            <a:spLocks noChangeArrowheads="1"/>
          </p:cNvSpPr>
          <p:nvPr/>
        </p:nvSpPr>
        <p:spPr bwMode="auto">
          <a:xfrm>
            <a:off x="5562600" y="4191000"/>
            <a:ext cx="1066800" cy="6096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100" b="1">
                <a:solidFill>
                  <a:schemeClr val="accent2"/>
                </a:solidFill>
                <a:latin typeface="Verdana" pitchFamily="34" charset="0"/>
              </a:rPr>
              <a:t>Unit Testing</a:t>
            </a:r>
          </a:p>
        </p:txBody>
      </p:sp>
      <p:sp>
        <p:nvSpPr>
          <p:cNvPr id="6152" name="AutoShape 8"/>
          <p:cNvSpPr>
            <a:spLocks noChangeArrowheads="1"/>
          </p:cNvSpPr>
          <p:nvPr/>
        </p:nvSpPr>
        <p:spPr bwMode="auto">
          <a:xfrm>
            <a:off x="6553200" y="3124200"/>
            <a:ext cx="1066800" cy="6096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100" b="1">
                <a:solidFill>
                  <a:schemeClr val="accent2"/>
                </a:solidFill>
                <a:latin typeface="Verdana" pitchFamily="34" charset="0"/>
              </a:rPr>
              <a:t>Integration</a:t>
            </a:r>
          </a:p>
          <a:p>
            <a:pPr algn="ctr"/>
            <a:r>
              <a:rPr lang="en-US" sz="1100" b="1">
                <a:solidFill>
                  <a:schemeClr val="accent2"/>
                </a:solidFill>
                <a:latin typeface="Verdana" pitchFamily="34" charset="0"/>
              </a:rPr>
              <a:t>Testing</a:t>
            </a:r>
          </a:p>
        </p:txBody>
      </p:sp>
      <p:sp>
        <p:nvSpPr>
          <p:cNvPr id="6153" name="AutoShape 9"/>
          <p:cNvSpPr>
            <a:spLocks noChangeArrowheads="1"/>
          </p:cNvSpPr>
          <p:nvPr/>
        </p:nvSpPr>
        <p:spPr bwMode="auto">
          <a:xfrm>
            <a:off x="7620000" y="2133600"/>
            <a:ext cx="1066800" cy="6096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100" b="1">
                <a:solidFill>
                  <a:schemeClr val="accent2"/>
                </a:solidFill>
                <a:latin typeface="Verdana" pitchFamily="34" charset="0"/>
              </a:rPr>
              <a:t>System</a:t>
            </a:r>
          </a:p>
          <a:p>
            <a:pPr algn="ctr"/>
            <a:r>
              <a:rPr lang="en-US" sz="1100" b="1">
                <a:solidFill>
                  <a:schemeClr val="accent2"/>
                </a:solidFill>
                <a:latin typeface="Verdana" pitchFamily="34" charset="0"/>
              </a:rPr>
              <a:t>Testing</a:t>
            </a:r>
          </a:p>
        </p:txBody>
      </p:sp>
      <p:cxnSp>
        <p:nvCxnSpPr>
          <p:cNvPr id="6154" name="AutoShape 10"/>
          <p:cNvCxnSpPr>
            <a:cxnSpLocks noChangeShapeType="1"/>
            <a:stCxn id="6147" idx="3"/>
            <a:endCxn id="6148" idx="0"/>
          </p:cNvCxnSpPr>
          <p:nvPr/>
        </p:nvCxnSpPr>
        <p:spPr bwMode="auto">
          <a:xfrm>
            <a:off x="1538288" y="2438400"/>
            <a:ext cx="519112" cy="671513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5" name="AutoShape 11"/>
          <p:cNvCxnSpPr>
            <a:cxnSpLocks noChangeShapeType="1"/>
            <a:stCxn id="6148" idx="3"/>
            <a:endCxn id="6149" idx="0"/>
          </p:cNvCxnSpPr>
          <p:nvPr/>
        </p:nvCxnSpPr>
        <p:spPr bwMode="auto">
          <a:xfrm>
            <a:off x="2605088" y="3429000"/>
            <a:ext cx="823912" cy="747713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6" name="AutoShape 12"/>
          <p:cNvCxnSpPr>
            <a:cxnSpLocks noChangeShapeType="1"/>
            <a:stCxn id="6149" idx="3"/>
            <a:endCxn id="6150" idx="0"/>
          </p:cNvCxnSpPr>
          <p:nvPr/>
        </p:nvCxnSpPr>
        <p:spPr bwMode="auto">
          <a:xfrm>
            <a:off x="3976688" y="4495800"/>
            <a:ext cx="900112" cy="747713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7" name="AutoShape 13"/>
          <p:cNvCxnSpPr>
            <a:cxnSpLocks noChangeShapeType="1"/>
            <a:stCxn id="6150" idx="0"/>
            <a:endCxn id="6151" idx="1"/>
          </p:cNvCxnSpPr>
          <p:nvPr/>
        </p:nvCxnSpPr>
        <p:spPr bwMode="auto">
          <a:xfrm rot="-5400000">
            <a:off x="4838700" y="4533900"/>
            <a:ext cx="747713" cy="671513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8" name="AutoShape 14"/>
          <p:cNvCxnSpPr>
            <a:cxnSpLocks noChangeShapeType="1"/>
            <a:stCxn id="6151" idx="0"/>
            <a:endCxn id="6152" idx="1"/>
          </p:cNvCxnSpPr>
          <p:nvPr/>
        </p:nvCxnSpPr>
        <p:spPr bwMode="auto">
          <a:xfrm rot="-5400000">
            <a:off x="5943600" y="3581400"/>
            <a:ext cx="747713" cy="442913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9" name="AutoShape 15"/>
          <p:cNvCxnSpPr>
            <a:cxnSpLocks noChangeShapeType="1"/>
            <a:stCxn id="6152" idx="0"/>
            <a:endCxn id="6153" idx="1"/>
          </p:cNvCxnSpPr>
          <p:nvPr/>
        </p:nvCxnSpPr>
        <p:spPr bwMode="auto">
          <a:xfrm rot="-5400000">
            <a:off x="7010400" y="2514600"/>
            <a:ext cx="671513" cy="519113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0" name="AutoShape 16"/>
          <p:cNvCxnSpPr>
            <a:cxnSpLocks noChangeShapeType="1"/>
            <a:stCxn id="6147" idx="3"/>
            <a:endCxn id="6153" idx="1"/>
          </p:cNvCxnSpPr>
          <p:nvPr/>
        </p:nvCxnSpPr>
        <p:spPr bwMode="auto">
          <a:xfrm>
            <a:off x="1538288" y="2438400"/>
            <a:ext cx="6067425" cy="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sysDot"/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1" name="AutoShape 17"/>
          <p:cNvCxnSpPr>
            <a:cxnSpLocks noChangeShapeType="1"/>
            <a:stCxn id="6148" idx="3"/>
            <a:endCxn id="6152" idx="1"/>
          </p:cNvCxnSpPr>
          <p:nvPr/>
        </p:nvCxnSpPr>
        <p:spPr bwMode="auto">
          <a:xfrm>
            <a:off x="2605088" y="3429000"/>
            <a:ext cx="3933825" cy="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sysDot"/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2" name="AutoShape 18"/>
          <p:cNvCxnSpPr>
            <a:cxnSpLocks noChangeShapeType="1"/>
            <a:stCxn id="6149" idx="3"/>
            <a:endCxn id="6151" idx="1"/>
          </p:cNvCxnSpPr>
          <p:nvPr/>
        </p:nvCxnSpPr>
        <p:spPr bwMode="auto">
          <a:xfrm>
            <a:off x="3976688" y="4495800"/>
            <a:ext cx="1571625" cy="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sysDot"/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63" name="Rectangle 19"/>
          <p:cNvSpPr>
            <a:spLocks noChangeArrowheads="1"/>
          </p:cNvSpPr>
          <p:nvPr/>
        </p:nvSpPr>
        <p:spPr bwMode="auto">
          <a:xfrm>
            <a:off x="4406900" y="6248400"/>
            <a:ext cx="47371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900">
                <a:solidFill>
                  <a:srgbClr val="000066"/>
                </a:solidFill>
                <a:latin typeface="Arial" charset="0"/>
              </a:rPr>
              <a:t>[Adapted from </a:t>
            </a:r>
            <a:r>
              <a:rPr lang="en-US" sz="900" i="1">
                <a:solidFill>
                  <a:srgbClr val="000066"/>
                </a:solidFill>
                <a:latin typeface="Arial" charset="0"/>
              </a:rPr>
              <a:t>Software Testing A Craftman’s Approach</a:t>
            </a:r>
            <a:r>
              <a:rPr lang="en-US" sz="900">
                <a:solidFill>
                  <a:srgbClr val="000066"/>
                </a:solidFill>
                <a:latin typeface="Arial" charset="0"/>
              </a:rPr>
              <a:t>, by Jorgensen, CRC Press, 1995]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Oval 2"/>
          <p:cNvSpPr>
            <a:spLocks noChangeArrowheads="1"/>
          </p:cNvSpPr>
          <p:nvPr/>
        </p:nvSpPr>
        <p:spPr bwMode="auto">
          <a:xfrm>
            <a:off x="7639050" y="3409950"/>
            <a:ext cx="254000" cy="254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5" name="Oval 3"/>
          <p:cNvSpPr>
            <a:spLocks noChangeArrowheads="1"/>
          </p:cNvSpPr>
          <p:nvPr/>
        </p:nvSpPr>
        <p:spPr bwMode="auto">
          <a:xfrm>
            <a:off x="5797550" y="3409950"/>
            <a:ext cx="254000" cy="254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6" name="Oval 4"/>
          <p:cNvSpPr>
            <a:spLocks noChangeArrowheads="1"/>
          </p:cNvSpPr>
          <p:nvPr/>
        </p:nvSpPr>
        <p:spPr bwMode="auto">
          <a:xfrm>
            <a:off x="3892550" y="3435350"/>
            <a:ext cx="254000" cy="254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7" name="Oval 5"/>
          <p:cNvSpPr>
            <a:spLocks noChangeArrowheads="1"/>
          </p:cNvSpPr>
          <p:nvPr/>
        </p:nvSpPr>
        <p:spPr bwMode="auto">
          <a:xfrm>
            <a:off x="1504950" y="3422650"/>
            <a:ext cx="254000" cy="254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Example Reduction</a:t>
            </a:r>
          </a:p>
        </p:txBody>
      </p:sp>
      <p:sp>
        <p:nvSpPr>
          <p:cNvPr id="33799" name="AutoShape 7"/>
          <p:cNvSpPr>
            <a:spLocks noChangeArrowheads="1"/>
          </p:cNvSpPr>
          <p:nvPr/>
        </p:nvSpPr>
        <p:spPr bwMode="auto">
          <a:xfrm>
            <a:off x="311150" y="3308350"/>
            <a:ext cx="317500" cy="508000"/>
          </a:xfrm>
          <a:prstGeom prst="rightArrow">
            <a:avLst>
              <a:gd name="adj1" fmla="val 50000"/>
              <a:gd name="adj2" fmla="val 50005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Oval 8"/>
          <p:cNvSpPr>
            <a:spLocks noChangeArrowheads="1"/>
          </p:cNvSpPr>
          <p:nvPr/>
        </p:nvSpPr>
        <p:spPr bwMode="auto">
          <a:xfrm>
            <a:off x="1441450" y="23431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Oval 9"/>
          <p:cNvSpPr>
            <a:spLocks noChangeArrowheads="1"/>
          </p:cNvSpPr>
          <p:nvPr/>
        </p:nvSpPr>
        <p:spPr bwMode="auto">
          <a:xfrm>
            <a:off x="2038350" y="28892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2" name="Oval 10"/>
          <p:cNvSpPr>
            <a:spLocks noChangeArrowheads="1"/>
          </p:cNvSpPr>
          <p:nvPr/>
        </p:nvSpPr>
        <p:spPr bwMode="auto">
          <a:xfrm>
            <a:off x="895350" y="40322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3" name="Oval 11"/>
          <p:cNvSpPr>
            <a:spLocks noChangeArrowheads="1"/>
          </p:cNvSpPr>
          <p:nvPr/>
        </p:nvSpPr>
        <p:spPr bwMode="auto">
          <a:xfrm>
            <a:off x="1504950" y="46418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4" name="Oval 12"/>
          <p:cNvSpPr>
            <a:spLocks noChangeArrowheads="1"/>
          </p:cNvSpPr>
          <p:nvPr/>
        </p:nvSpPr>
        <p:spPr bwMode="auto">
          <a:xfrm>
            <a:off x="2419350" y="48704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5" name="Line 13"/>
          <p:cNvSpPr>
            <a:spLocks noChangeShapeType="1"/>
          </p:cNvSpPr>
          <p:nvPr/>
        </p:nvSpPr>
        <p:spPr bwMode="auto">
          <a:xfrm flipH="1">
            <a:off x="1066800" y="2552700"/>
            <a:ext cx="381000" cy="1460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6" name="Line 14"/>
          <p:cNvSpPr>
            <a:spLocks noChangeShapeType="1"/>
          </p:cNvSpPr>
          <p:nvPr/>
        </p:nvSpPr>
        <p:spPr bwMode="auto">
          <a:xfrm>
            <a:off x="1695450" y="2552700"/>
            <a:ext cx="361950" cy="355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7" name="Line 15"/>
          <p:cNvSpPr>
            <a:spLocks noChangeShapeType="1"/>
          </p:cNvSpPr>
          <p:nvPr/>
        </p:nvSpPr>
        <p:spPr bwMode="auto">
          <a:xfrm flipH="1">
            <a:off x="1739900" y="3111500"/>
            <a:ext cx="32385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8" name="Line 16"/>
          <p:cNvSpPr>
            <a:spLocks noChangeShapeType="1"/>
          </p:cNvSpPr>
          <p:nvPr/>
        </p:nvSpPr>
        <p:spPr bwMode="auto">
          <a:xfrm>
            <a:off x="1130300" y="4260850"/>
            <a:ext cx="381000" cy="412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9" name="Line 17"/>
          <p:cNvSpPr>
            <a:spLocks noChangeShapeType="1"/>
          </p:cNvSpPr>
          <p:nvPr/>
        </p:nvSpPr>
        <p:spPr bwMode="auto">
          <a:xfrm flipH="1">
            <a:off x="1625600" y="3695700"/>
            <a:ext cx="12700" cy="933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0" name="Line 18"/>
          <p:cNvSpPr>
            <a:spLocks noChangeShapeType="1"/>
          </p:cNvSpPr>
          <p:nvPr/>
        </p:nvSpPr>
        <p:spPr bwMode="auto">
          <a:xfrm>
            <a:off x="1765300" y="4838700"/>
            <a:ext cx="6350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Line 19"/>
          <p:cNvSpPr>
            <a:spLocks noChangeShapeType="1"/>
          </p:cNvSpPr>
          <p:nvPr/>
        </p:nvSpPr>
        <p:spPr bwMode="auto">
          <a:xfrm>
            <a:off x="2171700" y="3162300"/>
            <a:ext cx="304800" cy="170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1428750" y="2330450"/>
            <a:ext cx="260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1</a:t>
            </a:r>
          </a:p>
        </p:txBody>
      </p:sp>
      <p:sp>
        <p:nvSpPr>
          <p:cNvPr id="33813" name="Rectangle 21"/>
          <p:cNvSpPr>
            <a:spLocks noChangeArrowheads="1"/>
          </p:cNvSpPr>
          <p:nvPr/>
        </p:nvSpPr>
        <p:spPr bwMode="auto">
          <a:xfrm>
            <a:off x="2032000" y="2876550"/>
            <a:ext cx="260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3</a:t>
            </a:r>
          </a:p>
        </p:txBody>
      </p:sp>
      <p:sp>
        <p:nvSpPr>
          <p:cNvPr id="33814" name="Rectangle 22"/>
          <p:cNvSpPr>
            <a:spLocks noChangeArrowheads="1"/>
          </p:cNvSpPr>
          <p:nvPr/>
        </p:nvSpPr>
        <p:spPr bwMode="auto">
          <a:xfrm>
            <a:off x="1498600" y="3416300"/>
            <a:ext cx="260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olidFill>
                  <a:schemeClr val="bg1"/>
                </a:solidFill>
                <a:latin typeface="Arial" charset="0"/>
              </a:rPr>
              <a:t>4</a:t>
            </a:r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882650" y="4025900"/>
            <a:ext cx="260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6</a:t>
            </a:r>
          </a:p>
        </p:txBody>
      </p:sp>
      <p:sp>
        <p:nvSpPr>
          <p:cNvPr id="33816" name="Rectangle 24"/>
          <p:cNvSpPr>
            <a:spLocks noChangeArrowheads="1"/>
          </p:cNvSpPr>
          <p:nvPr/>
        </p:nvSpPr>
        <p:spPr bwMode="auto">
          <a:xfrm>
            <a:off x="1498600" y="4629150"/>
            <a:ext cx="260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8</a:t>
            </a:r>
          </a:p>
        </p:txBody>
      </p:sp>
      <p:sp>
        <p:nvSpPr>
          <p:cNvPr id="33817" name="Rectangle 25"/>
          <p:cNvSpPr>
            <a:spLocks noChangeArrowheads="1"/>
          </p:cNvSpPr>
          <p:nvPr/>
        </p:nvSpPr>
        <p:spPr bwMode="auto">
          <a:xfrm>
            <a:off x="2413000" y="4857750"/>
            <a:ext cx="260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9</a:t>
            </a:r>
          </a:p>
        </p:txBody>
      </p:sp>
      <p:sp>
        <p:nvSpPr>
          <p:cNvPr id="33818" name="AutoShape 26"/>
          <p:cNvSpPr>
            <a:spLocks noChangeArrowheads="1"/>
          </p:cNvSpPr>
          <p:nvPr/>
        </p:nvSpPr>
        <p:spPr bwMode="auto">
          <a:xfrm>
            <a:off x="2698750" y="3321050"/>
            <a:ext cx="317500" cy="508000"/>
          </a:xfrm>
          <a:prstGeom prst="rightArrow">
            <a:avLst>
              <a:gd name="adj1" fmla="val 50000"/>
              <a:gd name="adj2" fmla="val 50005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9" name="Oval 27"/>
          <p:cNvSpPr>
            <a:spLocks noChangeArrowheads="1"/>
          </p:cNvSpPr>
          <p:nvPr/>
        </p:nvSpPr>
        <p:spPr bwMode="auto">
          <a:xfrm>
            <a:off x="3829050" y="23558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0" name="Oval 28"/>
          <p:cNvSpPr>
            <a:spLocks noChangeArrowheads="1"/>
          </p:cNvSpPr>
          <p:nvPr/>
        </p:nvSpPr>
        <p:spPr bwMode="auto">
          <a:xfrm>
            <a:off x="4425950" y="29019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1" name="Oval 29"/>
          <p:cNvSpPr>
            <a:spLocks noChangeArrowheads="1"/>
          </p:cNvSpPr>
          <p:nvPr/>
        </p:nvSpPr>
        <p:spPr bwMode="auto">
          <a:xfrm>
            <a:off x="3892550" y="46545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2" name="Oval 30"/>
          <p:cNvSpPr>
            <a:spLocks noChangeArrowheads="1"/>
          </p:cNvSpPr>
          <p:nvPr/>
        </p:nvSpPr>
        <p:spPr bwMode="auto">
          <a:xfrm>
            <a:off x="4806950" y="48831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3" name="Line 31"/>
          <p:cNvSpPr>
            <a:spLocks noChangeShapeType="1"/>
          </p:cNvSpPr>
          <p:nvPr/>
        </p:nvSpPr>
        <p:spPr bwMode="auto">
          <a:xfrm>
            <a:off x="4083050" y="2565400"/>
            <a:ext cx="361950" cy="355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4" name="Line 32"/>
          <p:cNvSpPr>
            <a:spLocks noChangeShapeType="1"/>
          </p:cNvSpPr>
          <p:nvPr/>
        </p:nvSpPr>
        <p:spPr bwMode="auto">
          <a:xfrm flipH="1">
            <a:off x="4127500" y="3124200"/>
            <a:ext cx="32385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5" name="Line 33"/>
          <p:cNvSpPr>
            <a:spLocks noChangeShapeType="1"/>
          </p:cNvSpPr>
          <p:nvPr/>
        </p:nvSpPr>
        <p:spPr bwMode="auto">
          <a:xfrm flipH="1">
            <a:off x="4013200" y="3708400"/>
            <a:ext cx="12700" cy="933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6" name="Line 34"/>
          <p:cNvSpPr>
            <a:spLocks noChangeShapeType="1"/>
          </p:cNvSpPr>
          <p:nvPr/>
        </p:nvSpPr>
        <p:spPr bwMode="auto">
          <a:xfrm>
            <a:off x="4152900" y="4851400"/>
            <a:ext cx="6350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7" name="Line 35"/>
          <p:cNvSpPr>
            <a:spLocks noChangeShapeType="1"/>
          </p:cNvSpPr>
          <p:nvPr/>
        </p:nvSpPr>
        <p:spPr bwMode="auto">
          <a:xfrm>
            <a:off x="4559300" y="3175000"/>
            <a:ext cx="304800" cy="170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8" name="Rectangle 36"/>
          <p:cNvSpPr>
            <a:spLocks noChangeArrowheads="1"/>
          </p:cNvSpPr>
          <p:nvPr/>
        </p:nvSpPr>
        <p:spPr bwMode="auto">
          <a:xfrm>
            <a:off x="3816350" y="2343150"/>
            <a:ext cx="260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1</a:t>
            </a:r>
          </a:p>
        </p:txBody>
      </p:sp>
      <p:sp>
        <p:nvSpPr>
          <p:cNvPr id="33829" name="Rectangle 37"/>
          <p:cNvSpPr>
            <a:spLocks noChangeArrowheads="1"/>
          </p:cNvSpPr>
          <p:nvPr/>
        </p:nvSpPr>
        <p:spPr bwMode="auto">
          <a:xfrm>
            <a:off x="4419600" y="2889250"/>
            <a:ext cx="260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3</a:t>
            </a:r>
          </a:p>
        </p:txBody>
      </p:sp>
      <p:sp>
        <p:nvSpPr>
          <p:cNvPr id="33830" name="Rectangle 38"/>
          <p:cNvSpPr>
            <a:spLocks noChangeArrowheads="1"/>
          </p:cNvSpPr>
          <p:nvPr/>
        </p:nvSpPr>
        <p:spPr bwMode="auto">
          <a:xfrm>
            <a:off x="3886200" y="3429000"/>
            <a:ext cx="260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olidFill>
                  <a:schemeClr val="bg1"/>
                </a:solidFill>
                <a:latin typeface="Arial" charset="0"/>
              </a:rPr>
              <a:t>4</a:t>
            </a:r>
          </a:p>
        </p:txBody>
      </p:sp>
      <p:sp>
        <p:nvSpPr>
          <p:cNvPr id="33831" name="Rectangle 39"/>
          <p:cNvSpPr>
            <a:spLocks noChangeArrowheads="1"/>
          </p:cNvSpPr>
          <p:nvPr/>
        </p:nvSpPr>
        <p:spPr bwMode="auto">
          <a:xfrm>
            <a:off x="3886200" y="4641850"/>
            <a:ext cx="260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8</a:t>
            </a:r>
          </a:p>
        </p:txBody>
      </p:sp>
      <p:sp>
        <p:nvSpPr>
          <p:cNvPr id="33832" name="Rectangle 40"/>
          <p:cNvSpPr>
            <a:spLocks noChangeArrowheads="1"/>
          </p:cNvSpPr>
          <p:nvPr/>
        </p:nvSpPr>
        <p:spPr bwMode="auto">
          <a:xfrm>
            <a:off x="4800600" y="4870450"/>
            <a:ext cx="260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9</a:t>
            </a:r>
          </a:p>
        </p:txBody>
      </p:sp>
      <p:sp>
        <p:nvSpPr>
          <p:cNvPr id="33833" name="Arc 41"/>
          <p:cNvSpPr>
            <a:spLocks/>
          </p:cNvSpPr>
          <p:nvPr/>
        </p:nvSpPr>
        <p:spPr bwMode="auto">
          <a:xfrm rot="-2820000">
            <a:off x="3053556" y="2812257"/>
            <a:ext cx="1685925" cy="1684338"/>
          </a:xfrm>
          <a:custGeom>
            <a:avLst/>
            <a:gdLst>
              <a:gd name="T0" fmla="*/ 0 w 21551"/>
              <a:gd name="T1" fmla="*/ 2147483647 h 21529"/>
              <a:gd name="T2" fmla="*/ 2147483647 w 21551"/>
              <a:gd name="T3" fmla="*/ 0 h 21529"/>
              <a:gd name="T4" fmla="*/ 2147483647 w 21551"/>
              <a:gd name="T5" fmla="*/ 2147483647 h 21529"/>
              <a:gd name="T6" fmla="*/ 0 60000 65536"/>
              <a:gd name="T7" fmla="*/ 0 60000 65536"/>
              <a:gd name="T8" fmla="*/ 0 60000 65536"/>
              <a:gd name="T9" fmla="*/ 0 w 21551"/>
              <a:gd name="T10" fmla="*/ 0 h 21529"/>
              <a:gd name="T11" fmla="*/ 21551 w 21551"/>
              <a:gd name="T12" fmla="*/ 21529 h 215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51" h="21529" fill="none" extrusionOk="0">
                <a:moveTo>
                  <a:pt x="0" y="20068"/>
                </a:moveTo>
                <a:cubicBezTo>
                  <a:pt x="723" y="9397"/>
                  <a:pt x="9146" y="863"/>
                  <a:pt x="19805" y="-1"/>
                </a:cubicBezTo>
              </a:path>
              <a:path w="21551" h="21529" stroke="0" extrusionOk="0">
                <a:moveTo>
                  <a:pt x="0" y="20068"/>
                </a:moveTo>
                <a:cubicBezTo>
                  <a:pt x="723" y="9397"/>
                  <a:pt x="9146" y="863"/>
                  <a:pt x="19805" y="-1"/>
                </a:cubicBezTo>
                <a:lnTo>
                  <a:pt x="21551" y="21529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34" name="AutoShape 42"/>
          <p:cNvSpPr>
            <a:spLocks noChangeArrowheads="1"/>
          </p:cNvSpPr>
          <p:nvPr/>
        </p:nvSpPr>
        <p:spPr bwMode="auto">
          <a:xfrm>
            <a:off x="5187950" y="3308350"/>
            <a:ext cx="317500" cy="508000"/>
          </a:xfrm>
          <a:prstGeom prst="rightArrow">
            <a:avLst>
              <a:gd name="adj1" fmla="val 50000"/>
              <a:gd name="adj2" fmla="val 50005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35" name="Oval 43"/>
          <p:cNvSpPr>
            <a:spLocks noChangeArrowheads="1"/>
          </p:cNvSpPr>
          <p:nvPr/>
        </p:nvSpPr>
        <p:spPr bwMode="auto">
          <a:xfrm>
            <a:off x="5734050" y="23304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36" name="Oval 44"/>
          <p:cNvSpPr>
            <a:spLocks noChangeArrowheads="1"/>
          </p:cNvSpPr>
          <p:nvPr/>
        </p:nvSpPr>
        <p:spPr bwMode="auto">
          <a:xfrm>
            <a:off x="6330950" y="28765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37" name="Oval 45"/>
          <p:cNvSpPr>
            <a:spLocks noChangeArrowheads="1"/>
          </p:cNvSpPr>
          <p:nvPr/>
        </p:nvSpPr>
        <p:spPr bwMode="auto">
          <a:xfrm>
            <a:off x="5797550" y="46291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38" name="Oval 46"/>
          <p:cNvSpPr>
            <a:spLocks noChangeArrowheads="1"/>
          </p:cNvSpPr>
          <p:nvPr/>
        </p:nvSpPr>
        <p:spPr bwMode="auto">
          <a:xfrm>
            <a:off x="6711950" y="48577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39" name="Line 47"/>
          <p:cNvSpPr>
            <a:spLocks noChangeShapeType="1"/>
          </p:cNvSpPr>
          <p:nvPr/>
        </p:nvSpPr>
        <p:spPr bwMode="auto">
          <a:xfrm>
            <a:off x="5988050" y="2540000"/>
            <a:ext cx="361950" cy="355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40" name="Line 48"/>
          <p:cNvSpPr>
            <a:spLocks noChangeShapeType="1"/>
          </p:cNvSpPr>
          <p:nvPr/>
        </p:nvSpPr>
        <p:spPr bwMode="auto">
          <a:xfrm flipH="1">
            <a:off x="6032500" y="3098800"/>
            <a:ext cx="32385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41" name="Line 49"/>
          <p:cNvSpPr>
            <a:spLocks noChangeShapeType="1"/>
          </p:cNvSpPr>
          <p:nvPr/>
        </p:nvSpPr>
        <p:spPr bwMode="auto">
          <a:xfrm flipH="1">
            <a:off x="5918200" y="3683000"/>
            <a:ext cx="12700" cy="933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42" name="Line 50"/>
          <p:cNvSpPr>
            <a:spLocks noChangeShapeType="1"/>
          </p:cNvSpPr>
          <p:nvPr/>
        </p:nvSpPr>
        <p:spPr bwMode="auto">
          <a:xfrm>
            <a:off x="6057900" y="4826000"/>
            <a:ext cx="6350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43" name="Line 51"/>
          <p:cNvSpPr>
            <a:spLocks noChangeShapeType="1"/>
          </p:cNvSpPr>
          <p:nvPr/>
        </p:nvSpPr>
        <p:spPr bwMode="auto">
          <a:xfrm>
            <a:off x="6464300" y="3149600"/>
            <a:ext cx="304800" cy="170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44" name="Rectangle 52"/>
          <p:cNvSpPr>
            <a:spLocks noChangeArrowheads="1"/>
          </p:cNvSpPr>
          <p:nvPr/>
        </p:nvSpPr>
        <p:spPr bwMode="auto">
          <a:xfrm>
            <a:off x="5721350" y="2317750"/>
            <a:ext cx="260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1</a:t>
            </a:r>
          </a:p>
        </p:txBody>
      </p:sp>
      <p:sp>
        <p:nvSpPr>
          <p:cNvPr id="33845" name="Rectangle 53"/>
          <p:cNvSpPr>
            <a:spLocks noChangeArrowheads="1"/>
          </p:cNvSpPr>
          <p:nvPr/>
        </p:nvSpPr>
        <p:spPr bwMode="auto">
          <a:xfrm>
            <a:off x="6324600" y="2863850"/>
            <a:ext cx="260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3</a:t>
            </a:r>
          </a:p>
        </p:txBody>
      </p:sp>
      <p:sp>
        <p:nvSpPr>
          <p:cNvPr id="33846" name="Rectangle 54"/>
          <p:cNvSpPr>
            <a:spLocks noChangeArrowheads="1"/>
          </p:cNvSpPr>
          <p:nvPr/>
        </p:nvSpPr>
        <p:spPr bwMode="auto">
          <a:xfrm>
            <a:off x="5791200" y="3403600"/>
            <a:ext cx="260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olidFill>
                  <a:schemeClr val="bg1"/>
                </a:solidFill>
                <a:latin typeface="Arial" charset="0"/>
              </a:rPr>
              <a:t>4</a:t>
            </a:r>
          </a:p>
        </p:txBody>
      </p:sp>
      <p:sp>
        <p:nvSpPr>
          <p:cNvPr id="33847" name="Rectangle 55"/>
          <p:cNvSpPr>
            <a:spLocks noChangeArrowheads="1"/>
          </p:cNvSpPr>
          <p:nvPr/>
        </p:nvSpPr>
        <p:spPr bwMode="auto">
          <a:xfrm>
            <a:off x="5791200" y="4616450"/>
            <a:ext cx="260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8</a:t>
            </a:r>
          </a:p>
        </p:txBody>
      </p:sp>
      <p:sp>
        <p:nvSpPr>
          <p:cNvPr id="33848" name="Rectangle 56"/>
          <p:cNvSpPr>
            <a:spLocks noChangeArrowheads="1"/>
          </p:cNvSpPr>
          <p:nvPr/>
        </p:nvSpPr>
        <p:spPr bwMode="auto">
          <a:xfrm>
            <a:off x="6705600" y="4845050"/>
            <a:ext cx="260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9</a:t>
            </a:r>
          </a:p>
        </p:txBody>
      </p:sp>
      <p:sp>
        <p:nvSpPr>
          <p:cNvPr id="33849" name="AutoShape 57"/>
          <p:cNvSpPr>
            <a:spLocks noChangeArrowheads="1"/>
          </p:cNvSpPr>
          <p:nvPr/>
        </p:nvSpPr>
        <p:spPr bwMode="auto">
          <a:xfrm>
            <a:off x="7029450" y="3308350"/>
            <a:ext cx="317500" cy="508000"/>
          </a:xfrm>
          <a:prstGeom prst="rightArrow">
            <a:avLst>
              <a:gd name="adj1" fmla="val 50000"/>
              <a:gd name="adj2" fmla="val 50005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50" name="Oval 58"/>
          <p:cNvSpPr>
            <a:spLocks noChangeArrowheads="1"/>
          </p:cNvSpPr>
          <p:nvPr/>
        </p:nvSpPr>
        <p:spPr bwMode="auto">
          <a:xfrm>
            <a:off x="7575550" y="23304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51" name="Oval 59"/>
          <p:cNvSpPr>
            <a:spLocks noChangeArrowheads="1"/>
          </p:cNvSpPr>
          <p:nvPr/>
        </p:nvSpPr>
        <p:spPr bwMode="auto">
          <a:xfrm>
            <a:off x="8172450" y="28765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52" name="Oval 60"/>
          <p:cNvSpPr>
            <a:spLocks noChangeArrowheads="1"/>
          </p:cNvSpPr>
          <p:nvPr/>
        </p:nvSpPr>
        <p:spPr bwMode="auto">
          <a:xfrm>
            <a:off x="8553450" y="4857750"/>
            <a:ext cx="254000" cy="25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53" name="Line 61"/>
          <p:cNvSpPr>
            <a:spLocks noChangeShapeType="1"/>
          </p:cNvSpPr>
          <p:nvPr/>
        </p:nvSpPr>
        <p:spPr bwMode="auto">
          <a:xfrm>
            <a:off x="7829550" y="2540000"/>
            <a:ext cx="361950" cy="355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54" name="Line 62"/>
          <p:cNvSpPr>
            <a:spLocks noChangeShapeType="1"/>
          </p:cNvSpPr>
          <p:nvPr/>
        </p:nvSpPr>
        <p:spPr bwMode="auto">
          <a:xfrm flipH="1">
            <a:off x="7874000" y="3098800"/>
            <a:ext cx="32385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55" name="Line 63"/>
          <p:cNvSpPr>
            <a:spLocks noChangeShapeType="1"/>
          </p:cNvSpPr>
          <p:nvPr/>
        </p:nvSpPr>
        <p:spPr bwMode="auto">
          <a:xfrm>
            <a:off x="7772400" y="3683000"/>
            <a:ext cx="7620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56" name="Line 64"/>
          <p:cNvSpPr>
            <a:spLocks noChangeShapeType="1"/>
          </p:cNvSpPr>
          <p:nvPr/>
        </p:nvSpPr>
        <p:spPr bwMode="auto">
          <a:xfrm>
            <a:off x="8305800" y="3149600"/>
            <a:ext cx="304800" cy="170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57" name="Rectangle 65"/>
          <p:cNvSpPr>
            <a:spLocks noChangeArrowheads="1"/>
          </p:cNvSpPr>
          <p:nvPr/>
        </p:nvSpPr>
        <p:spPr bwMode="auto">
          <a:xfrm>
            <a:off x="7562850" y="2317750"/>
            <a:ext cx="260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1</a:t>
            </a:r>
          </a:p>
        </p:txBody>
      </p:sp>
      <p:sp>
        <p:nvSpPr>
          <p:cNvPr id="33858" name="Rectangle 66"/>
          <p:cNvSpPr>
            <a:spLocks noChangeArrowheads="1"/>
          </p:cNvSpPr>
          <p:nvPr/>
        </p:nvSpPr>
        <p:spPr bwMode="auto">
          <a:xfrm>
            <a:off x="8166100" y="2863850"/>
            <a:ext cx="260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3</a:t>
            </a:r>
          </a:p>
        </p:txBody>
      </p:sp>
      <p:sp>
        <p:nvSpPr>
          <p:cNvPr id="33859" name="Rectangle 67"/>
          <p:cNvSpPr>
            <a:spLocks noChangeArrowheads="1"/>
          </p:cNvSpPr>
          <p:nvPr/>
        </p:nvSpPr>
        <p:spPr bwMode="auto">
          <a:xfrm>
            <a:off x="7632700" y="3403600"/>
            <a:ext cx="260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olidFill>
                  <a:schemeClr val="bg1"/>
                </a:solidFill>
                <a:latin typeface="Arial" charset="0"/>
              </a:rPr>
              <a:t>4</a:t>
            </a:r>
          </a:p>
        </p:txBody>
      </p:sp>
      <p:sp>
        <p:nvSpPr>
          <p:cNvPr id="33860" name="Rectangle 68"/>
          <p:cNvSpPr>
            <a:spLocks noChangeArrowheads="1"/>
          </p:cNvSpPr>
          <p:nvPr/>
        </p:nvSpPr>
        <p:spPr bwMode="auto">
          <a:xfrm>
            <a:off x="8547100" y="4845050"/>
            <a:ext cx="260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9</a:t>
            </a:r>
          </a:p>
        </p:txBody>
      </p:sp>
      <p:sp>
        <p:nvSpPr>
          <p:cNvPr id="33861" name="Rectangle 69"/>
          <p:cNvSpPr>
            <a:spLocks noChangeArrowheads="1"/>
          </p:cNvSpPr>
          <p:nvPr/>
        </p:nvSpPr>
        <p:spPr bwMode="auto">
          <a:xfrm>
            <a:off x="4343400" y="6248400"/>
            <a:ext cx="462756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800">
                <a:latin typeface="Arial" charset="0"/>
              </a:rPr>
              <a:t>[Adapted from McCabe and Butler, “Design Complexity Measurement and Testing,” </a:t>
            </a:r>
            <a:r>
              <a:rPr lang="en-US" sz="800" i="1">
                <a:latin typeface="Arial" charset="0"/>
              </a:rPr>
              <a:t>CACM</a:t>
            </a:r>
            <a:r>
              <a:rPr lang="en-US" sz="800">
                <a:latin typeface="Arial" charset="0"/>
              </a:rPr>
              <a:t> 32(12)]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2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Architectural Design Measures</a:t>
            </a:r>
          </a:p>
        </p:txBody>
      </p:sp>
      <p:sp>
        <p:nvSpPr>
          <p:cNvPr id="34819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z="1800" smtClean="0"/>
              <a:t>Number of subtrees</a:t>
            </a:r>
          </a:p>
          <a:p>
            <a:pPr lvl="1"/>
            <a:r>
              <a:rPr lang="en-US" sz="1600" smtClean="0"/>
              <a:t>The set of all subtrees is not particularly useful, but a basis set would be.</a:t>
            </a:r>
          </a:p>
          <a:p>
            <a:r>
              <a:rPr lang="en-US" sz="1800" smtClean="0"/>
              <a:t>Module Design Complexity : iv(G)</a:t>
            </a:r>
          </a:p>
          <a:p>
            <a:pPr lvl="1"/>
            <a:r>
              <a:rPr lang="en-US" sz="1600" smtClean="0"/>
              <a:t>The cyclomatic complexity of the reduced flowgraph of the module</a:t>
            </a:r>
          </a:p>
          <a:p>
            <a:r>
              <a:rPr lang="en-US" sz="1800" smtClean="0"/>
              <a:t>Design Complexity: S</a:t>
            </a:r>
            <a:r>
              <a:rPr lang="en-US" sz="1800" baseline="-25000" smtClean="0"/>
              <a:t>0</a:t>
            </a:r>
          </a:p>
          <a:p>
            <a:pPr lvl="1"/>
            <a:r>
              <a:rPr lang="en-US" sz="1600" smtClean="0"/>
              <a:t>S</a:t>
            </a:r>
            <a:r>
              <a:rPr lang="en-US" sz="1600" baseline="-25000" smtClean="0"/>
              <a:t>0</a:t>
            </a:r>
            <a:r>
              <a:rPr lang="en-US" sz="1600" smtClean="0"/>
              <a:t> of a module M is</a:t>
            </a:r>
          </a:p>
          <a:p>
            <a:pPr lvl="2">
              <a:buFontTx/>
              <a:buNone/>
            </a:pPr>
            <a:endParaRPr lang="en-US" sz="1400" smtClean="0"/>
          </a:p>
          <a:p>
            <a:pPr lvl="2">
              <a:buFontTx/>
              <a:buNone/>
            </a:pPr>
            <a:r>
              <a:rPr lang="en-US" sz="1400" smtClean="0"/>
              <a:t>S</a:t>
            </a:r>
            <a:r>
              <a:rPr lang="en-US" sz="1400" baseline="-25000" smtClean="0"/>
              <a:t>0</a:t>
            </a:r>
            <a:r>
              <a:rPr lang="en-US" sz="1400" smtClean="0"/>
              <a:t> =         iv(G</a:t>
            </a:r>
            <a:r>
              <a:rPr lang="en-US" sz="1400" baseline="-25000" smtClean="0"/>
              <a:t>j</a:t>
            </a:r>
            <a:r>
              <a:rPr lang="en-US" sz="1400" smtClean="0"/>
              <a:t>)</a:t>
            </a:r>
          </a:p>
          <a:p>
            <a:pPr lvl="2">
              <a:buFontTx/>
              <a:buNone/>
            </a:pPr>
            <a:r>
              <a:rPr lang="en-US" sz="1400" smtClean="0"/>
              <a:t>       j    D</a:t>
            </a:r>
          </a:p>
          <a:p>
            <a:pPr lvl="2">
              <a:buFontTx/>
              <a:buNone/>
            </a:pPr>
            <a:endParaRPr lang="en-US" sz="1400" smtClean="0"/>
          </a:p>
          <a:p>
            <a:pPr lvl="2">
              <a:buFontTx/>
              <a:buNone/>
            </a:pPr>
            <a:r>
              <a:rPr lang="en-US" sz="1400" smtClean="0"/>
              <a:t>where D is the set of descendants of M unioned with M</a:t>
            </a:r>
          </a:p>
          <a:p>
            <a:pPr lvl="1"/>
            <a:r>
              <a:rPr lang="en-US" sz="1600" smtClean="0"/>
              <a:t>Note: If a module is called several times, it is added only once</a:t>
            </a:r>
          </a:p>
        </p:txBody>
      </p:sp>
      <p:sp>
        <p:nvSpPr>
          <p:cNvPr id="34820" name="Line 1028"/>
          <p:cNvSpPr>
            <a:spLocks noChangeShapeType="1"/>
          </p:cNvSpPr>
          <p:nvPr/>
        </p:nvSpPr>
        <p:spPr bwMode="auto">
          <a:xfrm flipH="1">
            <a:off x="2209800" y="41148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Line 1029"/>
          <p:cNvSpPr>
            <a:spLocks noChangeShapeType="1"/>
          </p:cNvSpPr>
          <p:nvPr/>
        </p:nvSpPr>
        <p:spPr bwMode="auto">
          <a:xfrm>
            <a:off x="2209800" y="4114800"/>
            <a:ext cx="152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Line 1030"/>
          <p:cNvSpPr>
            <a:spLocks noChangeShapeType="1"/>
          </p:cNvSpPr>
          <p:nvPr/>
        </p:nvSpPr>
        <p:spPr bwMode="auto">
          <a:xfrm flipH="1">
            <a:off x="2209800" y="4267200"/>
            <a:ext cx="152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Line 1031"/>
          <p:cNvSpPr>
            <a:spLocks noChangeShapeType="1"/>
          </p:cNvSpPr>
          <p:nvPr/>
        </p:nvSpPr>
        <p:spPr bwMode="auto">
          <a:xfrm>
            <a:off x="2209800" y="44196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Arc 1032"/>
          <p:cNvSpPr>
            <a:spLocks/>
          </p:cNvSpPr>
          <p:nvPr/>
        </p:nvSpPr>
        <p:spPr bwMode="auto">
          <a:xfrm>
            <a:off x="2216150" y="4516438"/>
            <a:ext cx="95250" cy="76200"/>
          </a:xfrm>
          <a:custGeom>
            <a:avLst/>
            <a:gdLst>
              <a:gd name="T0" fmla="*/ 0 w 26943"/>
              <a:gd name="T1" fmla="*/ 41635284 h 21600"/>
              <a:gd name="T2" fmla="*/ 52596919 w 26943"/>
              <a:gd name="T3" fmla="*/ 1293283 h 21600"/>
              <a:gd name="T4" fmla="*/ 42166491 w 26943"/>
              <a:gd name="T5" fmla="*/ 41635284 h 21600"/>
              <a:gd name="T6" fmla="*/ 0 60000 65536"/>
              <a:gd name="T7" fmla="*/ 0 60000 65536"/>
              <a:gd name="T8" fmla="*/ 0 60000 65536"/>
              <a:gd name="T9" fmla="*/ 0 w 26943"/>
              <a:gd name="T10" fmla="*/ 0 h 21600"/>
              <a:gd name="T11" fmla="*/ 26943 w 2694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943" h="21600" fill="none" extrusionOk="0">
                <a:moveTo>
                  <a:pt x="0" y="21600"/>
                </a:moveTo>
                <a:cubicBezTo>
                  <a:pt x="0" y="9670"/>
                  <a:pt x="9670" y="0"/>
                  <a:pt x="21600" y="0"/>
                </a:cubicBezTo>
                <a:cubicBezTo>
                  <a:pt x="23402" y="0"/>
                  <a:pt x="25196" y="225"/>
                  <a:pt x="26942" y="671"/>
                </a:cubicBezTo>
              </a:path>
              <a:path w="26943" h="21600" stroke="0" extrusionOk="0">
                <a:moveTo>
                  <a:pt x="0" y="21600"/>
                </a:moveTo>
                <a:cubicBezTo>
                  <a:pt x="0" y="9670"/>
                  <a:pt x="9670" y="0"/>
                  <a:pt x="21600" y="0"/>
                </a:cubicBezTo>
                <a:cubicBezTo>
                  <a:pt x="23402" y="0"/>
                  <a:pt x="25196" y="225"/>
                  <a:pt x="26942" y="671"/>
                </a:cubicBezTo>
                <a:lnTo>
                  <a:pt x="2160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Arc 1033"/>
          <p:cNvSpPr>
            <a:spLocks/>
          </p:cNvSpPr>
          <p:nvPr/>
        </p:nvSpPr>
        <p:spPr bwMode="auto">
          <a:xfrm rot="-4920000">
            <a:off x="2230438" y="4575175"/>
            <a:ext cx="76200" cy="111125"/>
          </a:xfrm>
          <a:custGeom>
            <a:avLst/>
            <a:gdLst>
              <a:gd name="T0" fmla="*/ 4570007 w 21600"/>
              <a:gd name="T1" fmla="*/ 61367910 h 31433"/>
              <a:gd name="T2" fmla="*/ 40768100 w 21600"/>
              <a:gd name="T3" fmla="*/ 0 h 31433"/>
              <a:gd name="T4" fmla="*/ 41635284 w 21600"/>
              <a:gd name="T5" fmla="*/ 42160913 h 31433"/>
              <a:gd name="T6" fmla="*/ 0 60000 65536"/>
              <a:gd name="T7" fmla="*/ 0 60000 65536"/>
              <a:gd name="T8" fmla="*/ 0 60000 65536"/>
              <a:gd name="T9" fmla="*/ 0 w 21600"/>
              <a:gd name="T10" fmla="*/ 0 h 31433"/>
              <a:gd name="T11" fmla="*/ 21600 w 21600"/>
              <a:gd name="T12" fmla="*/ 31433 h 314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1433" fill="none" extrusionOk="0">
                <a:moveTo>
                  <a:pt x="2370" y="31433"/>
                </a:moveTo>
                <a:cubicBezTo>
                  <a:pt x="812" y="28387"/>
                  <a:pt x="0" y="25015"/>
                  <a:pt x="0" y="21595"/>
                </a:cubicBezTo>
                <a:cubicBezTo>
                  <a:pt x="-1" y="9841"/>
                  <a:pt x="9398" y="244"/>
                  <a:pt x="21149" y="-1"/>
                </a:cubicBezTo>
              </a:path>
              <a:path w="21600" h="31433" stroke="0" extrusionOk="0">
                <a:moveTo>
                  <a:pt x="2370" y="31433"/>
                </a:moveTo>
                <a:cubicBezTo>
                  <a:pt x="812" y="28387"/>
                  <a:pt x="0" y="25015"/>
                  <a:pt x="0" y="21595"/>
                </a:cubicBezTo>
                <a:cubicBezTo>
                  <a:pt x="-1" y="9841"/>
                  <a:pt x="9398" y="244"/>
                  <a:pt x="21149" y="-1"/>
                </a:cubicBezTo>
                <a:lnTo>
                  <a:pt x="21600" y="21595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Line 1034"/>
          <p:cNvSpPr>
            <a:spLocks noChangeShapeType="1"/>
          </p:cNvSpPr>
          <p:nvPr/>
        </p:nvSpPr>
        <p:spPr bwMode="auto">
          <a:xfrm>
            <a:off x="2222500" y="4591050"/>
            <a:ext cx="69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Design Complexity Example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3905250" y="1860550"/>
            <a:ext cx="1016000" cy="1016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4" name="Oval 4"/>
          <p:cNvSpPr>
            <a:spLocks noChangeArrowheads="1"/>
          </p:cNvSpPr>
          <p:nvPr/>
        </p:nvSpPr>
        <p:spPr bwMode="auto">
          <a:xfrm>
            <a:off x="4362450" y="1974850"/>
            <a:ext cx="127000" cy="127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5" name="Oval 5"/>
          <p:cNvSpPr>
            <a:spLocks noChangeArrowheads="1"/>
          </p:cNvSpPr>
          <p:nvPr/>
        </p:nvSpPr>
        <p:spPr bwMode="auto">
          <a:xfrm>
            <a:off x="4057650" y="2317750"/>
            <a:ext cx="127000" cy="127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Oval 6"/>
          <p:cNvSpPr>
            <a:spLocks noChangeArrowheads="1"/>
          </p:cNvSpPr>
          <p:nvPr/>
        </p:nvSpPr>
        <p:spPr bwMode="auto">
          <a:xfrm>
            <a:off x="4362450" y="2305050"/>
            <a:ext cx="127000" cy="127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Oval 7"/>
          <p:cNvSpPr>
            <a:spLocks noChangeArrowheads="1"/>
          </p:cNvSpPr>
          <p:nvPr/>
        </p:nvSpPr>
        <p:spPr bwMode="auto">
          <a:xfrm>
            <a:off x="4692650" y="2305050"/>
            <a:ext cx="127000" cy="127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8" name="Oval 8"/>
          <p:cNvSpPr>
            <a:spLocks noChangeArrowheads="1"/>
          </p:cNvSpPr>
          <p:nvPr/>
        </p:nvSpPr>
        <p:spPr bwMode="auto">
          <a:xfrm>
            <a:off x="4375150" y="2622550"/>
            <a:ext cx="127000" cy="127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3905250" y="3308350"/>
            <a:ext cx="1016000" cy="1016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1289050" y="3333750"/>
            <a:ext cx="1016000" cy="1016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6750050" y="3321050"/>
            <a:ext cx="1016000" cy="1016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3905250" y="4921250"/>
            <a:ext cx="1016000" cy="1016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1301750" y="4933950"/>
            <a:ext cx="1016000" cy="1016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4" name="Rectangle 14"/>
          <p:cNvSpPr>
            <a:spLocks noChangeArrowheads="1"/>
          </p:cNvSpPr>
          <p:nvPr/>
        </p:nvSpPr>
        <p:spPr bwMode="auto">
          <a:xfrm>
            <a:off x="6762750" y="4933950"/>
            <a:ext cx="1016000" cy="1016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5" name="Oval 15"/>
          <p:cNvSpPr>
            <a:spLocks noChangeArrowheads="1"/>
          </p:cNvSpPr>
          <p:nvPr/>
        </p:nvSpPr>
        <p:spPr bwMode="auto">
          <a:xfrm>
            <a:off x="1555750" y="3511550"/>
            <a:ext cx="127000" cy="127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6" name="Oval 16"/>
          <p:cNvSpPr>
            <a:spLocks noChangeArrowheads="1"/>
          </p:cNvSpPr>
          <p:nvPr/>
        </p:nvSpPr>
        <p:spPr bwMode="auto">
          <a:xfrm>
            <a:off x="1568450" y="3994150"/>
            <a:ext cx="127000" cy="127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7" name="Oval 17"/>
          <p:cNvSpPr>
            <a:spLocks noChangeArrowheads="1"/>
          </p:cNvSpPr>
          <p:nvPr/>
        </p:nvSpPr>
        <p:spPr bwMode="auto">
          <a:xfrm>
            <a:off x="1936750" y="3778250"/>
            <a:ext cx="127000" cy="127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8" name="Oval 18"/>
          <p:cNvSpPr>
            <a:spLocks noChangeArrowheads="1"/>
          </p:cNvSpPr>
          <p:nvPr/>
        </p:nvSpPr>
        <p:spPr bwMode="auto">
          <a:xfrm>
            <a:off x="4337050" y="3498850"/>
            <a:ext cx="127000" cy="127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9" name="Oval 19"/>
          <p:cNvSpPr>
            <a:spLocks noChangeArrowheads="1"/>
          </p:cNvSpPr>
          <p:nvPr/>
        </p:nvSpPr>
        <p:spPr bwMode="auto">
          <a:xfrm>
            <a:off x="4095750" y="3790950"/>
            <a:ext cx="127000" cy="127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0" name="Oval 20"/>
          <p:cNvSpPr>
            <a:spLocks noChangeArrowheads="1"/>
          </p:cNvSpPr>
          <p:nvPr/>
        </p:nvSpPr>
        <p:spPr bwMode="auto">
          <a:xfrm>
            <a:off x="4591050" y="3778250"/>
            <a:ext cx="127000" cy="127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1" name="Oval 21"/>
          <p:cNvSpPr>
            <a:spLocks noChangeArrowheads="1"/>
          </p:cNvSpPr>
          <p:nvPr/>
        </p:nvSpPr>
        <p:spPr bwMode="auto">
          <a:xfrm>
            <a:off x="4337050" y="4057650"/>
            <a:ext cx="127000" cy="127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2" name="Line 22"/>
          <p:cNvSpPr>
            <a:spLocks noChangeShapeType="1"/>
          </p:cNvSpPr>
          <p:nvPr/>
        </p:nvSpPr>
        <p:spPr bwMode="auto">
          <a:xfrm>
            <a:off x="4429125" y="2114550"/>
            <a:ext cx="0" cy="180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3" name="Line 23"/>
          <p:cNvSpPr>
            <a:spLocks noChangeShapeType="1"/>
          </p:cNvSpPr>
          <p:nvPr/>
        </p:nvSpPr>
        <p:spPr bwMode="auto">
          <a:xfrm>
            <a:off x="4429125" y="2109788"/>
            <a:ext cx="319088" cy="185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4" name="Line 24"/>
          <p:cNvSpPr>
            <a:spLocks noChangeShapeType="1"/>
          </p:cNvSpPr>
          <p:nvPr/>
        </p:nvSpPr>
        <p:spPr bwMode="auto">
          <a:xfrm flipH="1">
            <a:off x="4119563" y="2109788"/>
            <a:ext cx="309562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5" name="Line 25"/>
          <p:cNvSpPr>
            <a:spLocks noChangeShapeType="1"/>
          </p:cNvSpPr>
          <p:nvPr/>
        </p:nvSpPr>
        <p:spPr bwMode="auto">
          <a:xfrm>
            <a:off x="4429125" y="2443163"/>
            <a:ext cx="0" cy="180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6" name="Line 26"/>
          <p:cNvSpPr>
            <a:spLocks noChangeShapeType="1"/>
          </p:cNvSpPr>
          <p:nvPr/>
        </p:nvSpPr>
        <p:spPr bwMode="auto">
          <a:xfrm>
            <a:off x="4114800" y="2452688"/>
            <a:ext cx="309563" cy="157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7" name="Line 27"/>
          <p:cNvSpPr>
            <a:spLocks noChangeShapeType="1"/>
          </p:cNvSpPr>
          <p:nvPr/>
        </p:nvSpPr>
        <p:spPr bwMode="auto">
          <a:xfrm flipH="1">
            <a:off x="4429125" y="2438400"/>
            <a:ext cx="328613" cy="180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8" name="Line 28"/>
          <p:cNvSpPr>
            <a:spLocks noChangeShapeType="1"/>
          </p:cNvSpPr>
          <p:nvPr/>
        </p:nvSpPr>
        <p:spPr bwMode="auto">
          <a:xfrm>
            <a:off x="1619250" y="3651250"/>
            <a:ext cx="0" cy="338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9" name="Line 29"/>
          <p:cNvSpPr>
            <a:spLocks noChangeShapeType="1"/>
          </p:cNvSpPr>
          <p:nvPr/>
        </p:nvSpPr>
        <p:spPr bwMode="auto">
          <a:xfrm>
            <a:off x="1624013" y="3646488"/>
            <a:ext cx="314325" cy="1476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70" name="Line 30"/>
          <p:cNvSpPr>
            <a:spLocks noChangeShapeType="1"/>
          </p:cNvSpPr>
          <p:nvPr/>
        </p:nvSpPr>
        <p:spPr bwMode="auto">
          <a:xfrm flipH="1">
            <a:off x="1624013" y="3889375"/>
            <a:ext cx="314325" cy="100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71" name="Line 31"/>
          <p:cNvSpPr>
            <a:spLocks noChangeShapeType="1"/>
          </p:cNvSpPr>
          <p:nvPr/>
        </p:nvSpPr>
        <p:spPr bwMode="auto">
          <a:xfrm flipH="1">
            <a:off x="4162425" y="3633788"/>
            <a:ext cx="242888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72" name="Line 32"/>
          <p:cNvSpPr>
            <a:spLocks noChangeShapeType="1"/>
          </p:cNvSpPr>
          <p:nvPr/>
        </p:nvSpPr>
        <p:spPr bwMode="auto">
          <a:xfrm>
            <a:off x="4405313" y="3638550"/>
            <a:ext cx="247650" cy="128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73" name="Line 33"/>
          <p:cNvSpPr>
            <a:spLocks noChangeShapeType="1"/>
          </p:cNvSpPr>
          <p:nvPr/>
        </p:nvSpPr>
        <p:spPr bwMode="auto">
          <a:xfrm>
            <a:off x="4162425" y="3929063"/>
            <a:ext cx="233363" cy="119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74" name="Line 34"/>
          <p:cNvSpPr>
            <a:spLocks noChangeShapeType="1"/>
          </p:cNvSpPr>
          <p:nvPr/>
        </p:nvSpPr>
        <p:spPr bwMode="auto">
          <a:xfrm flipH="1">
            <a:off x="4405313" y="3910013"/>
            <a:ext cx="257175" cy="142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75" name="Rectangle 35"/>
          <p:cNvSpPr>
            <a:spLocks noChangeArrowheads="1"/>
          </p:cNvSpPr>
          <p:nvPr/>
        </p:nvSpPr>
        <p:spPr bwMode="auto">
          <a:xfrm>
            <a:off x="5092700" y="1949450"/>
            <a:ext cx="7620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S</a:t>
            </a:r>
            <a:r>
              <a:rPr lang="en-US" sz="1200" baseline="-25000">
                <a:latin typeface="Arial" charset="0"/>
              </a:rPr>
              <a:t>0</a:t>
            </a:r>
            <a:r>
              <a:rPr lang="en-US" sz="1200">
                <a:latin typeface="Arial" charset="0"/>
              </a:rPr>
              <a:t>=11</a:t>
            </a:r>
          </a:p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iv=3</a:t>
            </a:r>
          </a:p>
        </p:txBody>
      </p:sp>
      <p:sp>
        <p:nvSpPr>
          <p:cNvPr id="35876" name="Rectangle 36"/>
          <p:cNvSpPr>
            <a:spLocks noChangeArrowheads="1"/>
          </p:cNvSpPr>
          <p:nvPr/>
        </p:nvSpPr>
        <p:spPr bwMode="auto">
          <a:xfrm>
            <a:off x="2374900" y="3594100"/>
            <a:ext cx="7620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S</a:t>
            </a:r>
            <a:r>
              <a:rPr lang="en-US" sz="1200" baseline="-25000">
                <a:latin typeface="Arial" charset="0"/>
              </a:rPr>
              <a:t>0</a:t>
            </a:r>
            <a:r>
              <a:rPr lang="en-US" sz="1200">
                <a:latin typeface="Arial" charset="0"/>
              </a:rPr>
              <a:t>=3</a:t>
            </a:r>
          </a:p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iv=2</a:t>
            </a:r>
          </a:p>
        </p:txBody>
      </p:sp>
      <p:sp>
        <p:nvSpPr>
          <p:cNvPr id="35877" name="Rectangle 37"/>
          <p:cNvSpPr>
            <a:spLocks noChangeArrowheads="1"/>
          </p:cNvSpPr>
          <p:nvPr/>
        </p:nvSpPr>
        <p:spPr bwMode="auto">
          <a:xfrm>
            <a:off x="5003800" y="3556000"/>
            <a:ext cx="7620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S</a:t>
            </a:r>
            <a:r>
              <a:rPr lang="en-US" sz="1200" baseline="-25000">
                <a:latin typeface="Arial" charset="0"/>
              </a:rPr>
              <a:t>0</a:t>
            </a:r>
            <a:r>
              <a:rPr lang="en-US" sz="1200">
                <a:latin typeface="Arial" charset="0"/>
              </a:rPr>
              <a:t>=4</a:t>
            </a:r>
          </a:p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iv=2</a:t>
            </a:r>
          </a:p>
        </p:txBody>
      </p:sp>
      <p:sp>
        <p:nvSpPr>
          <p:cNvPr id="35878" name="Rectangle 38"/>
          <p:cNvSpPr>
            <a:spLocks noChangeArrowheads="1"/>
          </p:cNvSpPr>
          <p:nvPr/>
        </p:nvSpPr>
        <p:spPr bwMode="auto">
          <a:xfrm>
            <a:off x="7810500" y="3581400"/>
            <a:ext cx="7620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S</a:t>
            </a:r>
            <a:r>
              <a:rPr lang="en-US" sz="1200" baseline="-25000">
                <a:latin typeface="Arial" charset="0"/>
              </a:rPr>
              <a:t>0</a:t>
            </a:r>
            <a:r>
              <a:rPr lang="en-US" sz="1200">
                <a:latin typeface="Arial" charset="0"/>
              </a:rPr>
              <a:t>=1</a:t>
            </a:r>
          </a:p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iv=1</a:t>
            </a:r>
          </a:p>
        </p:txBody>
      </p:sp>
      <p:sp>
        <p:nvSpPr>
          <p:cNvPr id="35879" name="Rectangle 39"/>
          <p:cNvSpPr>
            <a:spLocks noChangeArrowheads="1"/>
          </p:cNvSpPr>
          <p:nvPr/>
        </p:nvSpPr>
        <p:spPr bwMode="auto">
          <a:xfrm>
            <a:off x="2349500" y="5168900"/>
            <a:ext cx="7620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S</a:t>
            </a:r>
            <a:r>
              <a:rPr lang="en-US" sz="1200" baseline="-25000">
                <a:latin typeface="Arial" charset="0"/>
              </a:rPr>
              <a:t>0</a:t>
            </a:r>
            <a:r>
              <a:rPr lang="en-US" sz="1200">
                <a:latin typeface="Arial" charset="0"/>
              </a:rPr>
              <a:t>=1</a:t>
            </a:r>
          </a:p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iv=1</a:t>
            </a:r>
          </a:p>
        </p:txBody>
      </p:sp>
      <p:sp>
        <p:nvSpPr>
          <p:cNvPr id="35880" name="Rectangle 40"/>
          <p:cNvSpPr>
            <a:spLocks noChangeArrowheads="1"/>
          </p:cNvSpPr>
          <p:nvPr/>
        </p:nvSpPr>
        <p:spPr bwMode="auto">
          <a:xfrm>
            <a:off x="4965700" y="5181600"/>
            <a:ext cx="7620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S</a:t>
            </a:r>
            <a:r>
              <a:rPr lang="en-US" sz="1200" baseline="-25000">
                <a:latin typeface="Arial" charset="0"/>
              </a:rPr>
              <a:t>0</a:t>
            </a:r>
            <a:r>
              <a:rPr lang="en-US" sz="1200">
                <a:latin typeface="Arial" charset="0"/>
              </a:rPr>
              <a:t>=1</a:t>
            </a:r>
          </a:p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iv=1</a:t>
            </a:r>
          </a:p>
        </p:txBody>
      </p:sp>
      <p:sp>
        <p:nvSpPr>
          <p:cNvPr id="35881" name="Rectangle 41"/>
          <p:cNvSpPr>
            <a:spLocks noChangeArrowheads="1"/>
          </p:cNvSpPr>
          <p:nvPr/>
        </p:nvSpPr>
        <p:spPr bwMode="auto">
          <a:xfrm>
            <a:off x="7823200" y="5207000"/>
            <a:ext cx="7620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S</a:t>
            </a:r>
            <a:r>
              <a:rPr lang="en-US" sz="1200" baseline="-25000">
                <a:latin typeface="Arial" charset="0"/>
              </a:rPr>
              <a:t>0</a:t>
            </a:r>
            <a:r>
              <a:rPr lang="en-US" sz="1200">
                <a:latin typeface="Arial" charset="0"/>
              </a:rPr>
              <a:t>=1</a:t>
            </a:r>
          </a:p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iv=1</a:t>
            </a:r>
          </a:p>
        </p:txBody>
      </p:sp>
      <p:sp>
        <p:nvSpPr>
          <p:cNvPr id="35882" name="Line 42"/>
          <p:cNvSpPr>
            <a:spLocks noChangeShapeType="1"/>
          </p:cNvSpPr>
          <p:nvPr/>
        </p:nvSpPr>
        <p:spPr bwMode="auto">
          <a:xfrm flipH="1">
            <a:off x="1746250" y="2419350"/>
            <a:ext cx="2311400" cy="908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83" name="Line 43"/>
          <p:cNvSpPr>
            <a:spLocks noChangeShapeType="1"/>
          </p:cNvSpPr>
          <p:nvPr/>
        </p:nvSpPr>
        <p:spPr bwMode="auto">
          <a:xfrm>
            <a:off x="4800600" y="2419350"/>
            <a:ext cx="2444750" cy="895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84" name="Arc 44"/>
          <p:cNvSpPr>
            <a:spLocks/>
          </p:cNvSpPr>
          <p:nvPr/>
        </p:nvSpPr>
        <p:spPr bwMode="auto">
          <a:xfrm>
            <a:off x="4457700" y="2433638"/>
            <a:ext cx="223838" cy="869950"/>
          </a:xfrm>
          <a:custGeom>
            <a:avLst/>
            <a:gdLst>
              <a:gd name="T0" fmla="*/ 0 w 21754"/>
              <a:gd name="T1" fmla="*/ 2147483647 h 21600"/>
              <a:gd name="T2" fmla="*/ 2147483647 w 21754"/>
              <a:gd name="T3" fmla="*/ 2147483647 h 21600"/>
              <a:gd name="T4" fmla="*/ 182812835 w 21754"/>
              <a:gd name="T5" fmla="*/ 2147483647 h 21600"/>
              <a:gd name="T6" fmla="*/ 0 60000 65536"/>
              <a:gd name="T7" fmla="*/ 0 60000 65536"/>
              <a:gd name="T8" fmla="*/ 0 60000 65536"/>
              <a:gd name="T9" fmla="*/ 0 w 21754"/>
              <a:gd name="T10" fmla="*/ 0 h 21600"/>
              <a:gd name="T11" fmla="*/ 21754 w 2175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54" h="21600" fill="none" extrusionOk="0">
                <a:moveTo>
                  <a:pt x="-1" y="0"/>
                </a:moveTo>
                <a:cubicBezTo>
                  <a:pt x="51" y="0"/>
                  <a:pt x="102" y="-1"/>
                  <a:pt x="154" y="0"/>
                </a:cubicBezTo>
                <a:cubicBezTo>
                  <a:pt x="12083" y="0"/>
                  <a:pt x="21754" y="9670"/>
                  <a:pt x="21754" y="21600"/>
                </a:cubicBezTo>
              </a:path>
              <a:path w="21754" h="21600" stroke="0" extrusionOk="0">
                <a:moveTo>
                  <a:pt x="-1" y="0"/>
                </a:moveTo>
                <a:cubicBezTo>
                  <a:pt x="51" y="0"/>
                  <a:pt x="102" y="-1"/>
                  <a:pt x="154" y="0"/>
                </a:cubicBezTo>
                <a:cubicBezTo>
                  <a:pt x="12083" y="0"/>
                  <a:pt x="21754" y="9670"/>
                  <a:pt x="21754" y="21600"/>
                </a:cubicBezTo>
                <a:lnTo>
                  <a:pt x="154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85" name="Line 45"/>
          <p:cNvSpPr>
            <a:spLocks noChangeShapeType="1"/>
          </p:cNvSpPr>
          <p:nvPr/>
        </p:nvSpPr>
        <p:spPr bwMode="auto">
          <a:xfrm flipH="1">
            <a:off x="1784350" y="3917950"/>
            <a:ext cx="215900" cy="1016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86" name="Line 46"/>
          <p:cNvSpPr>
            <a:spLocks noChangeShapeType="1"/>
          </p:cNvSpPr>
          <p:nvPr/>
        </p:nvSpPr>
        <p:spPr bwMode="auto">
          <a:xfrm>
            <a:off x="4152900" y="3917950"/>
            <a:ext cx="260350" cy="996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87" name="Line 47"/>
          <p:cNvSpPr>
            <a:spLocks noChangeShapeType="1"/>
          </p:cNvSpPr>
          <p:nvPr/>
        </p:nvSpPr>
        <p:spPr bwMode="auto">
          <a:xfrm>
            <a:off x="4705350" y="3879850"/>
            <a:ext cx="2609850" cy="1047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88" name="Rectangle 48"/>
          <p:cNvSpPr>
            <a:spLocks noChangeArrowheads="1"/>
          </p:cNvSpPr>
          <p:nvPr/>
        </p:nvSpPr>
        <p:spPr bwMode="auto">
          <a:xfrm>
            <a:off x="4343400" y="6248400"/>
            <a:ext cx="462756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800">
                <a:latin typeface="Arial" charset="0"/>
              </a:rPr>
              <a:t>[Adapted from McCabe and Butler, “Design Complexity Measurement and Testing,” </a:t>
            </a:r>
            <a:r>
              <a:rPr lang="en-US" sz="800" i="1">
                <a:latin typeface="Arial" charset="0"/>
              </a:rPr>
              <a:t>CACM</a:t>
            </a:r>
            <a:r>
              <a:rPr lang="en-US" sz="800">
                <a:latin typeface="Arial" charset="0"/>
              </a:rPr>
              <a:t> 32(12)]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Design Complexity Example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4083050" y="2035810"/>
            <a:ext cx="723900" cy="723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5695950" y="3155950"/>
            <a:ext cx="723900" cy="654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2571750" y="3143250"/>
            <a:ext cx="723900" cy="666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2006600" y="4343400"/>
            <a:ext cx="7239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1962150" y="5581650"/>
            <a:ext cx="723900" cy="666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3917950" y="5594350"/>
            <a:ext cx="723900" cy="654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 flipH="1">
            <a:off x="2901950" y="2781300"/>
            <a:ext cx="1536700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4425950" y="2781300"/>
            <a:ext cx="163195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5" name="Oval 11"/>
          <p:cNvSpPr>
            <a:spLocks noChangeArrowheads="1"/>
          </p:cNvSpPr>
          <p:nvPr/>
        </p:nvSpPr>
        <p:spPr bwMode="auto">
          <a:xfrm>
            <a:off x="4387850" y="2717800"/>
            <a:ext cx="101600" cy="101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Oval 12"/>
          <p:cNvSpPr>
            <a:spLocks noChangeArrowheads="1"/>
          </p:cNvSpPr>
          <p:nvPr/>
        </p:nvSpPr>
        <p:spPr bwMode="auto">
          <a:xfrm>
            <a:off x="2851150" y="3775075"/>
            <a:ext cx="101600" cy="101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7" name="Oval 13"/>
          <p:cNvSpPr>
            <a:spLocks noChangeArrowheads="1"/>
          </p:cNvSpPr>
          <p:nvPr/>
        </p:nvSpPr>
        <p:spPr bwMode="auto">
          <a:xfrm>
            <a:off x="2330450" y="4987607"/>
            <a:ext cx="101600" cy="101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 flipH="1">
            <a:off x="2368550" y="3825875"/>
            <a:ext cx="533400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Line 15"/>
          <p:cNvSpPr>
            <a:spLocks noChangeShapeType="1"/>
          </p:cNvSpPr>
          <p:nvPr/>
        </p:nvSpPr>
        <p:spPr bwMode="auto">
          <a:xfrm>
            <a:off x="2901950" y="3825875"/>
            <a:ext cx="1390650" cy="1768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 flipH="1">
            <a:off x="2292350" y="5048250"/>
            <a:ext cx="76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1" name="Line 17"/>
          <p:cNvSpPr>
            <a:spLocks noChangeShapeType="1"/>
          </p:cNvSpPr>
          <p:nvPr/>
        </p:nvSpPr>
        <p:spPr bwMode="auto">
          <a:xfrm>
            <a:off x="2387600" y="5048250"/>
            <a:ext cx="171450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Rectangle 18"/>
          <p:cNvSpPr>
            <a:spLocks noChangeArrowheads="1"/>
          </p:cNvSpPr>
          <p:nvPr/>
        </p:nvSpPr>
        <p:spPr bwMode="auto">
          <a:xfrm>
            <a:off x="4724400" y="5651500"/>
            <a:ext cx="7620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S</a:t>
            </a:r>
            <a:r>
              <a:rPr lang="en-US" sz="1200" baseline="-25000">
                <a:latin typeface="Arial" charset="0"/>
              </a:rPr>
              <a:t>0</a:t>
            </a:r>
            <a:r>
              <a:rPr lang="en-US" sz="1200">
                <a:latin typeface="Arial" charset="0"/>
              </a:rPr>
              <a:t>=1</a:t>
            </a:r>
          </a:p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iv=1</a:t>
            </a:r>
          </a:p>
        </p:txBody>
      </p:sp>
      <p:sp>
        <p:nvSpPr>
          <p:cNvPr id="36883" name="Rectangle 19"/>
          <p:cNvSpPr>
            <a:spLocks noChangeArrowheads="1"/>
          </p:cNvSpPr>
          <p:nvPr/>
        </p:nvSpPr>
        <p:spPr bwMode="auto">
          <a:xfrm>
            <a:off x="2730500" y="5638800"/>
            <a:ext cx="7620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S</a:t>
            </a:r>
            <a:r>
              <a:rPr lang="en-US" sz="1200" baseline="-25000">
                <a:latin typeface="Arial" charset="0"/>
              </a:rPr>
              <a:t>0</a:t>
            </a:r>
            <a:r>
              <a:rPr lang="en-US" sz="1200">
                <a:latin typeface="Arial" charset="0"/>
              </a:rPr>
              <a:t>=1</a:t>
            </a:r>
          </a:p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iv=1</a:t>
            </a:r>
          </a:p>
        </p:txBody>
      </p:sp>
      <p:sp>
        <p:nvSpPr>
          <p:cNvPr id="36884" name="Rectangle 20"/>
          <p:cNvSpPr>
            <a:spLocks noChangeArrowheads="1"/>
          </p:cNvSpPr>
          <p:nvPr/>
        </p:nvSpPr>
        <p:spPr bwMode="auto">
          <a:xfrm>
            <a:off x="2686050" y="4430712"/>
            <a:ext cx="7620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latin typeface="Arial" charset="0"/>
              </a:rPr>
              <a:t>S</a:t>
            </a:r>
            <a:r>
              <a:rPr lang="en-US" sz="1200" baseline="-25000" dirty="0">
                <a:latin typeface="Arial" charset="0"/>
              </a:rPr>
              <a:t>0</a:t>
            </a:r>
            <a:r>
              <a:rPr lang="en-US" sz="1200" dirty="0">
                <a:latin typeface="Arial" charset="0"/>
              </a:rPr>
              <a:t>=4</a:t>
            </a:r>
          </a:p>
          <a:p>
            <a:pPr>
              <a:spcBef>
                <a:spcPct val="50000"/>
              </a:spcBef>
            </a:pPr>
            <a:r>
              <a:rPr lang="en-US" sz="1200" dirty="0">
                <a:latin typeface="Arial" charset="0"/>
              </a:rPr>
              <a:t>iv=2</a:t>
            </a:r>
          </a:p>
        </p:txBody>
      </p:sp>
      <p:sp>
        <p:nvSpPr>
          <p:cNvPr id="36885" name="Rectangle 21"/>
          <p:cNvSpPr>
            <a:spLocks noChangeArrowheads="1"/>
          </p:cNvSpPr>
          <p:nvPr/>
        </p:nvSpPr>
        <p:spPr bwMode="auto">
          <a:xfrm>
            <a:off x="6489700" y="3200400"/>
            <a:ext cx="7620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S</a:t>
            </a:r>
            <a:r>
              <a:rPr lang="en-US" sz="1200" baseline="-25000">
                <a:latin typeface="Arial" charset="0"/>
              </a:rPr>
              <a:t>0</a:t>
            </a:r>
            <a:r>
              <a:rPr lang="en-US" sz="1200">
                <a:latin typeface="Arial" charset="0"/>
              </a:rPr>
              <a:t>=1</a:t>
            </a:r>
          </a:p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iv=1</a:t>
            </a:r>
          </a:p>
        </p:txBody>
      </p:sp>
      <p:sp>
        <p:nvSpPr>
          <p:cNvPr id="36886" name="Rectangle 22"/>
          <p:cNvSpPr>
            <a:spLocks noChangeArrowheads="1"/>
          </p:cNvSpPr>
          <p:nvPr/>
        </p:nvSpPr>
        <p:spPr bwMode="auto">
          <a:xfrm>
            <a:off x="3352800" y="3200400"/>
            <a:ext cx="7620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S</a:t>
            </a:r>
            <a:r>
              <a:rPr lang="en-US" sz="1200" baseline="-25000">
                <a:latin typeface="Arial" charset="0"/>
              </a:rPr>
              <a:t>0</a:t>
            </a:r>
            <a:r>
              <a:rPr lang="en-US" sz="1200">
                <a:latin typeface="Arial" charset="0"/>
              </a:rPr>
              <a:t>=6</a:t>
            </a:r>
          </a:p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iv=2</a:t>
            </a:r>
          </a:p>
        </p:txBody>
      </p:sp>
      <p:sp>
        <p:nvSpPr>
          <p:cNvPr id="36887" name="Rectangle 23"/>
          <p:cNvSpPr>
            <a:spLocks noChangeArrowheads="1"/>
          </p:cNvSpPr>
          <p:nvPr/>
        </p:nvSpPr>
        <p:spPr bwMode="auto">
          <a:xfrm>
            <a:off x="4851400" y="2082800"/>
            <a:ext cx="7620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S</a:t>
            </a:r>
            <a:r>
              <a:rPr lang="en-US" sz="1200" baseline="-25000">
                <a:latin typeface="Arial" charset="0"/>
              </a:rPr>
              <a:t>0</a:t>
            </a:r>
            <a:r>
              <a:rPr lang="en-US" sz="1200">
                <a:latin typeface="Arial" charset="0"/>
              </a:rPr>
              <a:t>=9</a:t>
            </a:r>
          </a:p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iv=2</a:t>
            </a:r>
          </a:p>
        </p:txBody>
      </p:sp>
      <p:sp>
        <p:nvSpPr>
          <p:cNvPr id="36888" name="Rectangle 24"/>
          <p:cNvSpPr>
            <a:spLocks noChangeArrowheads="1"/>
          </p:cNvSpPr>
          <p:nvPr/>
        </p:nvSpPr>
        <p:spPr bwMode="auto">
          <a:xfrm>
            <a:off x="4102100" y="2070100"/>
            <a:ext cx="355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M</a:t>
            </a:r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2578100" y="3149600"/>
            <a:ext cx="355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A</a:t>
            </a:r>
          </a:p>
        </p:txBody>
      </p:sp>
      <p:sp>
        <p:nvSpPr>
          <p:cNvPr id="36890" name="Rectangle 26"/>
          <p:cNvSpPr>
            <a:spLocks noChangeArrowheads="1"/>
          </p:cNvSpPr>
          <p:nvPr/>
        </p:nvSpPr>
        <p:spPr bwMode="auto">
          <a:xfrm>
            <a:off x="5702300" y="3175000"/>
            <a:ext cx="355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B</a:t>
            </a:r>
          </a:p>
        </p:txBody>
      </p:sp>
      <p:sp>
        <p:nvSpPr>
          <p:cNvPr id="36891" name="Rectangle 27"/>
          <p:cNvSpPr>
            <a:spLocks noChangeArrowheads="1"/>
          </p:cNvSpPr>
          <p:nvPr/>
        </p:nvSpPr>
        <p:spPr bwMode="auto">
          <a:xfrm>
            <a:off x="2034540" y="4343400"/>
            <a:ext cx="355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latin typeface="Arial" charset="0"/>
              </a:rPr>
              <a:t>C</a:t>
            </a:r>
          </a:p>
        </p:txBody>
      </p:sp>
      <p:sp>
        <p:nvSpPr>
          <p:cNvPr id="36892" name="Rectangle 28"/>
          <p:cNvSpPr>
            <a:spLocks noChangeArrowheads="1"/>
          </p:cNvSpPr>
          <p:nvPr/>
        </p:nvSpPr>
        <p:spPr bwMode="auto">
          <a:xfrm>
            <a:off x="1981200" y="5575300"/>
            <a:ext cx="355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D</a:t>
            </a:r>
          </a:p>
        </p:txBody>
      </p:sp>
      <p:sp>
        <p:nvSpPr>
          <p:cNvPr id="36893" name="Rectangle 29"/>
          <p:cNvSpPr>
            <a:spLocks noChangeArrowheads="1"/>
          </p:cNvSpPr>
          <p:nvPr/>
        </p:nvSpPr>
        <p:spPr bwMode="auto">
          <a:xfrm>
            <a:off x="3924300" y="5626100"/>
            <a:ext cx="355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charset="0"/>
              </a:rPr>
              <a:t>E</a:t>
            </a:r>
          </a:p>
        </p:txBody>
      </p:sp>
      <p:sp>
        <p:nvSpPr>
          <p:cNvPr id="36894" name="Rectangle 30"/>
          <p:cNvSpPr>
            <a:spLocks noChangeArrowheads="1"/>
          </p:cNvSpPr>
          <p:nvPr/>
        </p:nvSpPr>
        <p:spPr bwMode="auto">
          <a:xfrm>
            <a:off x="3625850" y="3932237"/>
            <a:ext cx="2959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latin typeface="Arial" charset="0"/>
              </a:rPr>
              <a:t>S</a:t>
            </a:r>
            <a:r>
              <a:rPr lang="en-US" sz="1400" baseline="-25000" dirty="0">
                <a:latin typeface="Arial" charset="0"/>
              </a:rPr>
              <a:t>0</a:t>
            </a:r>
            <a:r>
              <a:rPr lang="en-US" sz="1400" dirty="0">
                <a:latin typeface="Arial" charset="0"/>
              </a:rPr>
              <a:t>(A) = iv(A) + iv(C) + iv(D) + iv(E)</a:t>
            </a:r>
          </a:p>
        </p:txBody>
      </p:sp>
      <p:sp>
        <p:nvSpPr>
          <p:cNvPr id="36895" name="Rectangle 31"/>
          <p:cNvSpPr>
            <a:spLocks noChangeArrowheads="1"/>
          </p:cNvSpPr>
          <p:nvPr/>
        </p:nvSpPr>
        <p:spPr bwMode="auto">
          <a:xfrm>
            <a:off x="4094480" y="6248400"/>
            <a:ext cx="462756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800" dirty="0">
                <a:latin typeface="Arial" charset="0"/>
              </a:rPr>
              <a:t>[Adapted from McCabe and Butler, “Design Complexity Measurement and Testing,” </a:t>
            </a:r>
            <a:r>
              <a:rPr lang="en-US" sz="800" i="1" dirty="0">
                <a:latin typeface="Arial" charset="0"/>
              </a:rPr>
              <a:t>CACM</a:t>
            </a:r>
            <a:r>
              <a:rPr lang="en-US" sz="800" dirty="0">
                <a:latin typeface="Arial" charset="0"/>
              </a:rPr>
              <a:t> 32(12)]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Architectural Design Measures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dirty="0" smtClean="0"/>
              <a:t>Integration Complexity : S</a:t>
            </a:r>
            <a:r>
              <a:rPr lang="en-US" baseline="-25000" dirty="0" smtClean="0"/>
              <a:t>1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Measure of the number of integration tests required</a:t>
            </a:r>
          </a:p>
          <a:p>
            <a:pPr marL="457200" lvl="1" indent="0">
              <a:buNone/>
            </a:pPr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r>
              <a:rPr lang="en-US" dirty="0" smtClean="0"/>
              <a:t> = S</a:t>
            </a:r>
            <a:r>
              <a:rPr lang="en-US" baseline="-25000" dirty="0" smtClean="0"/>
              <a:t>0</a:t>
            </a:r>
            <a:r>
              <a:rPr lang="en-US" dirty="0" smtClean="0"/>
              <a:t> - n + 1</a:t>
            </a:r>
          </a:p>
          <a:p>
            <a:pPr marL="914400" lvl="2" indent="0">
              <a:buNone/>
            </a:pPr>
            <a:r>
              <a:rPr lang="en-US" dirty="0" smtClean="0"/>
              <a:t>S</a:t>
            </a:r>
            <a:r>
              <a:rPr lang="en-US" baseline="-25000" dirty="0" smtClean="0"/>
              <a:t>0</a:t>
            </a:r>
            <a:r>
              <a:rPr lang="en-US" dirty="0" smtClean="0"/>
              <a:t> is the design complexity</a:t>
            </a:r>
          </a:p>
          <a:p>
            <a:pPr marL="914400" lvl="2" indent="0">
              <a:buNone/>
            </a:pPr>
            <a:r>
              <a:rPr lang="en-US" dirty="0" smtClean="0"/>
              <a:t>n is the number of modules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Integration Complexity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2457450" y="2178050"/>
            <a:ext cx="4699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1644650" y="3041650"/>
            <a:ext cx="4699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3257550" y="3041650"/>
            <a:ext cx="4699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806450" y="3994150"/>
            <a:ext cx="4699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2444750" y="4006850"/>
            <a:ext cx="4699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Oval 8"/>
          <p:cNvSpPr>
            <a:spLocks noChangeArrowheads="1"/>
          </p:cNvSpPr>
          <p:nvPr/>
        </p:nvSpPr>
        <p:spPr bwMode="auto">
          <a:xfrm>
            <a:off x="2559050" y="2616200"/>
            <a:ext cx="82550" cy="825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1" name="Oval 9"/>
          <p:cNvSpPr>
            <a:spLocks noChangeArrowheads="1"/>
          </p:cNvSpPr>
          <p:nvPr/>
        </p:nvSpPr>
        <p:spPr bwMode="auto">
          <a:xfrm>
            <a:off x="2743200" y="2616200"/>
            <a:ext cx="82550" cy="825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2" name="Oval 10"/>
          <p:cNvSpPr>
            <a:spLocks noChangeArrowheads="1"/>
          </p:cNvSpPr>
          <p:nvPr/>
        </p:nvSpPr>
        <p:spPr bwMode="auto">
          <a:xfrm>
            <a:off x="1739900" y="3486150"/>
            <a:ext cx="82550" cy="825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3" name="Oval 11"/>
          <p:cNvSpPr>
            <a:spLocks noChangeArrowheads="1"/>
          </p:cNvSpPr>
          <p:nvPr/>
        </p:nvSpPr>
        <p:spPr bwMode="auto">
          <a:xfrm>
            <a:off x="1924050" y="3486150"/>
            <a:ext cx="82550" cy="825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4" name="Line 12"/>
          <p:cNvSpPr>
            <a:spLocks noChangeShapeType="1"/>
          </p:cNvSpPr>
          <p:nvPr/>
        </p:nvSpPr>
        <p:spPr bwMode="auto">
          <a:xfrm flipH="1">
            <a:off x="1860550" y="2692400"/>
            <a:ext cx="69850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5" name="Line 13"/>
          <p:cNvSpPr>
            <a:spLocks noChangeShapeType="1"/>
          </p:cNvSpPr>
          <p:nvPr/>
        </p:nvSpPr>
        <p:spPr bwMode="auto">
          <a:xfrm>
            <a:off x="2825750" y="2692400"/>
            <a:ext cx="673100" cy="336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6" name="Line 14"/>
          <p:cNvSpPr>
            <a:spLocks noChangeShapeType="1"/>
          </p:cNvSpPr>
          <p:nvPr/>
        </p:nvSpPr>
        <p:spPr bwMode="auto">
          <a:xfrm flipH="1">
            <a:off x="1003300" y="3556000"/>
            <a:ext cx="73025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7" name="Line 15"/>
          <p:cNvSpPr>
            <a:spLocks noChangeShapeType="1"/>
          </p:cNvSpPr>
          <p:nvPr/>
        </p:nvSpPr>
        <p:spPr bwMode="auto">
          <a:xfrm>
            <a:off x="2006600" y="3556000"/>
            <a:ext cx="666750" cy="438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8" name="Rectangle 16"/>
          <p:cNvSpPr>
            <a:spLocks noChangeArrowheads="1"/>
          </p:cNvSpPr>
          <p:nvPr/>
        </p:nvSpPr>
        <p:spPr bwMode="auto">
          <a:xfrm>
            <a:off x="2952750" y="1968500"/>
            <a:ext cx="78105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S</a:t>
            </a:r>
            <a:r>
              <a:rPr lang="en-US" sz="1200" baseline="-25000">
                <a:latin typeface="Arial" charset="0"/>
              </a:rPr>
              <a:t>1</a:t>
            </a:r>
            <a:r>
              <a:rPr lang="en-US" sz="1200">
                <a:latin typeface="Arial" charset="0"/>
              </a:rPr>
              <a:t>=5</a:t>
            </a:r>
          </a:p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S</a:t>
            </a:r>
            <a:r>
              <a:rPr lang="en-US" sz="1200" baseline="-25000">
                <a:latin typeface="Arial" charset="0"/>
              </a:rPr>
              <a:t>0</a:t>
            </a:r>
            <a:r>
              <a:rPr lang="en-US" sz="1200">
                <a:latin typeface="Arial" charset="0"/>
              </a:rPr>
              <a:t>=9</a:t>
            </a:r>
          </a:p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iv=3</a:t>
            </a:r>
          </a:p>
        </p:txBody>
      </p:sp>
      <p:sp>
        <p:nvSpPr>
          <p:cNvPr id="38929" name="Rectangle 17"/>
          <p:cNvSpPr>
            <a:spLocks noChangeArrowheads="1"/>
          </p:cNvSpPr>
          <p:nvPr/>
        </p:nvSpPr>
        <p:spPr bwMode="auto">
          <a:xfrm>
            <a:off x="2146300" y="3022600"/>
            <a:ext cx="5715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S</a:t>
            </a:r>
            <a:r>
              <a:rPr lang="en-US" sz="1200" baseline="-25000">
                <a:latin typeface="Arial" charset="0"/>
              </a:rPr>
              <a:t>0</a:t>
            </a:r>
            <a:r>
              <a:rPr lang="en-US" sz="1200">
                <a:latin typeface="Arial" charset="0"/>
              </a:rPr>
              <a:t>=5</a:t>
            </a:r>
          </a:p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iv=3</a:t>
            </a:r>
          </a:p>
        </p:txBody>
      </p:sp>
      <p:sp>
        <p:nvSpPr>
          <p:cNvPr id="38930" name="Rectangle 18"/>
          <p:cNvSpPr>
            <a:spLocks noChangeArrowheads="1"/>
          </p:cNvSpPr>
          <p:nvPr/>
        </p:nvSpPr>
        <p:spPr bwMode="auto">
          <a:xfrm>
            <a:off x="3759200" y="3136900"/>
            <a:ext cx="558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iv=1</a:t>
            </a:r>
          </a:p>
        </p:txBody>
      </p:sp>
      <p:sp>
        <p:nvSpPr>
          <p:cNvPr id="38931" name="Rectangle 19"/>
          <p:cNvSpPr>
            <a:spLocks noChangeArrowheads="1"/>
          </p:cNvSpPr>
          <p:nvPr/>
        </p:nvSpPr>
        <p:spPr bwMode="auto">
          <a:xfrm>
            <a:off x="1308100" y="4064000"/>
            <a:ext cx="558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iv=1</a:t>
            </a:r>
          </a:p>
        </p:txBody>
      </p:sp>
      <p:sp>
        <p:nvSpPr>
          <p:cNvPr id="38932" name="Rectangle 20"/>
          <p:cNvSpPr>
            <a:spLocks noChangeArrowheads="1"/>
          </p:cNvSpPr>
          <p:nvPr/>
        </p:nvSpPr>
        <p:spPr bwMode="auto">
          <a:xfrm>
            <a:off x="2946400" y="4114800"/>
            <a:ext cx="558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iv=1</a:t>
            </a:r>
          </a:p>
        </p:txBody>
      </p:sp>
      <p:sp>
        <p:nvSpPr>
          <p:cNvPr id="38933" name="Rectangle 21"/>
          <p:cNvSpPr>
            <a:spLocks noChangeArrowheads="1"/>
          </p:cNvSpPr>
          <p:nvPr/>
        </p:nvSpPr>
        <p:spPr bwMode="auto">
          <a:xfrm>
            <a:off x="6762750" y="2330450"/>
            <a:ext cx="4699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4" name="Rectangle 22"/>
          <p:cNvSpPr>
            <a:spLocks noChangeArrowheads="1"/>
          </p:cNvSpPr>
          <p:nvPr/>
        </p:nvSpPr>
        <p:spPr bwMode="auto">
          <a:xfrm>
            <a:off x="5949950" y="3194050"/>
            <a:ext cx="4699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5" name="Rectangle 23"/>
          <p:cNvSpPr>
            <a:spLocks noChangeArrowheads="1"/>
          </p:cNvSpPr>
          <p:nvPr/>
        </p:nvSpPr>
        <p:spPr bwMode="auto">
          <a:xfrm>
            <a:off x="7562850" y="3194050"/>
            <a:ext cx="4699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6" name="Rectangle 24"/>
          <p:cNvSpPr>
            <a:spLocks noChangeArrowheads="1"/>
          </p:cNvSpPr>
          <p:nvPr/>
        </p:nvSpPr>
        <p:spPr bwMode="auto">
          <a:xfrm>
            <a:off x="5111750" y="4146550"/>
            <a:ext cx="4699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7" name="Rectangle 25"/>
          <p:cNvSpPr>
            <a:spLocks noChangeArrowheads="1"/>
          </p:cNvSpPr>
          <p:nvPr/>
        </p:nvSpPr>
        <p:spPr bwMode="auto">
          <a:xfrm>
            <a:off x="6750050" y="4159250"/>
            <a:ext cx="4699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8" name="Oval 26"/>
          <p:cNvSpPr>
            <a:spLocks noChangeArrowheads="1"/>
          </p:cNvSpPr>
          <p:nvPr/>
        </p:nvSpPr>
        <p:spPr bwMode="auto">
          <a:xfrm>
            <a:off x="6864350" y="2768600"/>
            <a:ext cx="82550" cy="825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9" name="Oval 27"/>
          <p:cNvSpPr>
            <a:spLocks noChangeArrowheads="1"/>
          </p:cNvSpPr>
          <p:nvPr/>
        </p:nvSpPr>
        <p:spPr bwMode="auto">
          <a:xfrm>
            <a:off x="7048500" y="2768600"/>
            <a:ext cx="82550" cy="825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0" name="Oval 28"/>
          <p:cNvSpPr>
            <a:spLocks noChangeArrowheads="1"/>
          </p:cNvSpPr>
          <p:nvPr/>
        </p:nvSpPr>
        <p:spPr bwMode="auto">
          <a:xfrm>
            <a:off x="6045200" y="3638550"/>
            <a:ext cx="82550" cy="825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1" name="Oval 29"/>
          <p:cNvSpPr>
            <a:spLocks noChangeArrowheads="1"/>
          </p:cNvSpPr>
          <p:nvPr/>
        </p:nvSpPr>
        <p:spPr bwMode="auto">
          <a:xfrm>
            <a:off x="6229350" y="3638550"/>
            <a:ext cx="82550" cy="825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2" name="Line 30"/>
          <p:cNvSpPr>
            <a:spLocks noChangeShapeType="1"/>
          </p:cNvSpPr>
          <p:nvPr/>
        </p:nvSpPr>
        <p:spPr bwMode="auto">
          <a:xfrm flipH="1">
            <a:off x="6165850" y="2844800"/>
            <a:ext cx="69850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43" name="Line 31"/>
          <p:cNvSpPr>
            <a:spLocks noChangeShapeType="1"/>
          </p:cNvSpPr>
          <p:nvPr/>
        </p:nvSpPr>
        <p:spPr bwMode="auto">
          <a:xfrm>
            <a:off x="7131050" y="2844800"/>
            <a:ext cx="673100" cy="336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44" name="Line 32"/>
          <p:cNvSpPr>
            <a:spLocks noChangeShapeType="1"/>
          </p:cNvSpPr>
          <p:nvPr/>
        </p:nvSpPr>
        <p:spPr bwMode="auto">
          <a:xfrm flipH="1">
            <a:off x="5308600" y="3708400"/>
            <a:ext cx="73025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45" name="Line 33"/>
          <p:cNvSpPr>
            <a:spLocks noChangeShapeType="1"/>
          </p:cNvSpPr>
          <p:nvPr/>
        </p:nvSpPr>
        <p:spPr bwMode="auto">
          <a:xfrm>
            <a:off x="6311900" y="3708400"/>
            <a:ext cx="666750" cy="438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46" name="Rectangle 34"/>
          <p:cNvSpPr>
            <a:spLocks noChangeArrowheads="1"/>
          </p:cNvSpPr>
          <p:nvPr/>
        </p:nvSpPr>
        <p:spPr bwMode="auto">
          <a:xfrm>
            <a:off x="7258050" y="2120900"/>
            <a:ext cx="78105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S</a:t>
            </a:r>
            <a:r>
              <a:rPr lang="en-US" sz="1200" baseline="-25000">
                <a:latin typeface="Arial" charset="0"/>
              </a:rPr>
              <a:t>1</a:t>
            </a:r>
            <a:r>
              <a:rPr lang="en-US" sz="1200">
                <a:latin typeface="Arial" charset="0"/>
              </a:rPr>
              <a:t>=5</a:t>
            </a:r>
          </a:p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S</a:t>
            </a:r>
            <a:r>
              <a:rPr lang="en-US" sz="1200" baseline="-25000">
                <a:latin typeface="Arial" charset="0"/>
              </a:rPr>
              <a:t>0</a:t>
            </a:r>
            <a:r>
              <a:rPr lang="en-US" sz="1200">
                <a:latin typeface="Arial" charset="0"/>
              </a:rPr>
              <a:t>=9</a:t>
            </a:r>
          </a:p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iv=3</a:t>
            </a:r>
          </a:p>
        </p:txBody>
      </p:sp>
      <p:sp>
        <p:nvSpPr>
          <p:cNvPr id="38947" name="Rectangle 35"/>
          <p:cNvSpPr>
            <a:spLocks noChangeArrowheads="1"/>
          </p:cNvSpPr>
          <p:nvPr/>
        </p:nvSpPr>
        <p:spPr bwMode="auto">
          <a:xfrm>
            <a:off x="6451600" y="3175000"/>
            <a:ext cx="5715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S</a:t>
            </a:r>
            <a:r>
              <a:rPr lang="en-US" sz="1200" baseline="-25000">
                <a:latin typeface="Arial" charset="0"/>
              </a:rPr>
              <a:t>0</a:t>
            </a:r>
            <a:r>
              <a:rPr lang="en-US" sz="1200">
                <a:latin typeface="Arial" charset="0"/>
              </a:rPr>
              <a:t>=5</a:t>
            </a:r>
          </a:p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iv=3</a:t>
            </a:r>
          </a:p>
        </p:txBody>
      </p:sp>
      <p:sp>
        <p:nvSpPr>
          <p:cNvPr id="38948" name="Rectangle 36"/>
          <p:cNvSpPr>
            <a:spLocks noChangeArrowheads="1"/>
          </p:cNvSpPr>
          <p:nvPr/>
        </p:nvSpPr>
        <p:spPr bwMode="auto">
          <a:xfrm>
            <a:off x="8064500" y="3289300"/>
            <a:ext cx="558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iv=1</a:t>
            </a:r>
          </a:p>
        </p:txBody>
      </p:sp>
      <p:sp>
        <p:nvSpPr>
          <p:cNvPr id="38949" name="Rectangle 37"/>
          <p:cNvSpPr>
            <a:spLocks noChangeArrowheads="1"/>
          </p:cNvSpPr>
          <p:nvPr/>
        </p:nvSpPr>
        <p:spPr bwMode="auto">
          <a:xfrm>
            <a:off x="5613400" y="4216400"/>
            <a:ext cx="558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iv=1</a:t>
            </a:r>
          </a:p>
        </p:txBody>
      </p:sp>
      <p:sp>
        <p:nvSpPr>
          <p:cNvPr id="38950" name="Rectangle 38"/>
          <p:cNvSpPr>
            <a:spLocks noChangeArrowheads="1"/>
          </p:cNvSpPr>
          <p:nvPr/>
        </p:nvSpPr>
        <p:spPr bwMode="auto">
          <a:xfrm>
            <a:off x="7251700" y="4267200"/>
            <a:ext cx="558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iv=1</a:t>
            </a:r>
          </a:p>
        </p:txBody>
      </p:sp>
      <p:sp>
        <p:nvSpPr>
          <p:cNvPr id="38951" name="Rectangle 39"/>
          <p:cNvSpPr>
            <a:spLocks noChangeArrowheads="1"/>
          </p:cNvSpPr>
          <p:nvPr/>
        </p:nvSpPr>
        <p:spPr bwMode="auto">
          <a:xfrm>
            <a:off x="2438400" y="2222500"/>
            <a:ext cx="330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M</a:t>
            </a:r>
          </a:p>
        </p:txBody>
      </p:sp>
      <p:sp>
        <p:nvSpPr>
          <p:cNvPr id="38952" name="Rectangle 40"/>
          <p:cNvSpPr>
            <a:spLocks noChangeArrowheads="1"/>
          </p:cNvSpPr>
          <p:nvPr/>
        </p:nvSpPr>
        <p:spPr bwMode="auto">
          <a:xfrm>
            <a:off x="1625600" y="3060700"/>
            <a:ext cx="330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A</a:t>
            </a:r>
          </a:p>
        </p:txBody>
      </p:sp>
      <p:sp>
        <p:nvSpPr>
          <p:cNvPr id="38953" name="Rectangle 41"/>
          <p:cNvSpPr>
            <a:spLocks noChangeArrowheads="1"/>
          </p:cNvSpPr>
          <p:nvPr/>
        </p:nvSpPr>
        <p:spPr bwMode="auto">
          <a:xfrm>
            <a:off x="3225800" y="3073400"/>
            <a:ext cx="330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B</a:t>
            </a:r>
          </a:p>
        </p:txBody>
      </p:sp>
      <p:sp>
        <p:nvSpPr>
          <p:cNvPr id="38954" name="Rectangle 42"/>
          <p:cNvSpPr>
            <a:spLocks noChangeArrowheads="1"/>
          </p:cNvSpPr>
          <p:nvPr/>
        </p:nvSpPr>
        <p:spPr bwMode="auto">
          <a:xfrm>
            <a:off x="787400" y="4000500"/>
            <a:ext cx="330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C</a:t>
            </a:r>
          </a:p>
        </p:txBody>
      </p:sp>
      <p:sp>
        <p:nvSpPr>
          <p:cNvPr id="38955" name="Rectangle 43"/>
          <p:cNvSpPr>
            <a:spLocks noChangeArrowheads="1"/>
          </p:cNvSpPr>
          <p:nvPr/>
        </p:nvSpPr>
        <p:spPr bwMode="auto">
          <a:xfrm>
            <a:off x="2438400" y="4013200"/>
            <a:ext cx="330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D</a:t>
            </a:r>
          </a:p>
        </p:txBody>
      </p:sp>
      <p:sp>
        <p:nvSpPr>
          <p:cNvPr id="38956" name="Rectangle 44"/>
          <p:cNvSpPr>
            <a:spLocks noChangeArrowheads="1"/>
          </p:cNvSpPr>
          <p:nvPr/>
        </p:nvSpPr>
        <p:spPr bwMode="auto">
          <a:xfrm>
            <a:off x="6731000" y="2349500"/>
            <a:ext cx="330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N</a:t>
            </a:r>
          </a:p>
        </p:txBody>
      </p:sp>
      <p:sp>
        <p:nvSpPr>
          <p:cNvPr id="38957" name="Rectangle 45"/>
          <p:cNvSpPr>
            <a:spLocks noChangeArrowheads="1"/>
          </p:cNvSpPr>
          <p:nvPr/>
        </p:nvSpPr>
        <p:spPr bwMode="auto">
          <a:xfrm>
            <a:off x="5918200" y="3200400"/>
            <a:ext cx="330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S</a:t>
            </a:r>
          </a:p>
        </p:txBody>
      </p:sp>
      <p:sp>
        <p:nvSpPr>
          <p:cNvPr id="38958" name="Rectangle 46"/>
          <p:cNvSpPr>
            <a:spLocks noChangeArrowheads="1"/>
          </p:cNvSpPr>
          <p:nvPr/>
        </p:nvSpPr>
        <p:spPr bwMode="auto">
          <a:xfrm>
            <a:off x="7531100" y="3200400"/>
            <a:ext cx="330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T</a:t>
            </a:r>
          </a:p>
        </p:txBody>
      </p:sp>
      <p:sp>
        <p:nvSpPr>
          <p:cNvPr id="38959" name="Rectangle 47"/>
          <p:cNvSpPr>
            <a:spLocks noChangeArrowheads="1"/>
          </p:cNvSpPr>
          <p:nvPr/>
        </p:nvSpPr>
        <p:spPr bwMode="auto">
          <a:xfrm>
            <a:off x="5080000" y="4178300"/>
            <a:ext cx="330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U</a:t>
            </a:r>
          </a:p>
        </p:txBody>
      </p:sp>
      <p:sp>
        <p:nvSpPr>
          <p:cNvPr id="38960" name="Rectangle 48"/>
          <p:cNvSpPr>
            <a:spLocks noChangeArrowheads="1"/>
          </p:cNvSpPr>
          <p:nvPr/>
        </p:nvSpPr>
        <p:spPr bwMode="auto">
          <a:xfrm>
            <a:off x="6731000" y="4165600"/>
            <a:ext cx="330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V</a:t>
            </a:r>
          </a:p>
        </p:txBody>
      </p:sp>
      <p:sp>
        <p:nvSpPr>
          <p:cNvPr id="38961" name="Rectangle 49"/>
          <p:cNvSpPr>
            <a:spLocks noChangeArrowheads="1"/>
          </p:cNvSpPr>
          <p:nvPr/>
        </p:nvSpPr>
        <p:spPr bwMode="auto">
          <a:xfrm>
            <a:off x="4343400" y="6248400"/>
            <a:ext cx="462756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800">
                <a:latin typeface="Arial" charset="0"/>
              </a:rPr>
              <a:t>[Adapted from McCabe and Butler, “Design Complexity Measurement and Testing,” </a:t>
            </a:r>
            <a:r>
              <a:rPr lang="en-US" sz="800" i="1">
                <a:latin typeface="Arial" charset="0"/>
              </a:rPr>
              <a:t>CACM</a:t>
            </a:r>
            <a:r>
              <a:rPr lang="en-US" sz="800">
                <a:latin typeface="Arial" charset="0"/>
              </a:rPr>
              <a:t> 32(12)]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Integrated Properties of M and N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3067050" y="1847850"/>
            <a:ext cx="4699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2254250" y="2711450"/>
            <a:ext cx="4699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3867150" y="2711450"/>
            <a:ext cx="4699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1416050" y="3663950"/>
            <a:ext cx="4699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3054350" y="3676650"/>
            <a:ext cx="4699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4" name="Oval 8"/>
          <p:cNvSpPr>
            <a:spLocks noChangeArrowheads="1"/>
          </p:cNvSpPr>
          <p:nvPr/>
        </p:nvSpPr>
        <p:spPr bwMode="auto">
          <a:xfrm>
            <a:off x="3168650" y="2286000"/>
            <a:ext cx="82550" cy="825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5" name="Oval 9"/>
          <p:cNvSpPr>
            <a:spLocks noChangeArrowheads="1"/>
          </p:cNvSpPr>
          <p:nvPr/>
        </p:nvSpPr>
        <p:spPr bwMode="auto">
          <a:xfrm>
            <a:off x="3352800" y="2286000"/>
            <a:ext cx="82550" cy="825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6" name="Oval 10"/>
          <p:cNvSpPr>
            <a:spLocks noChangeArrowheads="1"/>
          </p:cNvSpPr>
          <p:nvPr/>
        </p:nvSpPr>
        <p:spPr bwMode="auto">
          <a:xfrm>
            <a:off x="2349500" y="3155950"/>
            <a:ext cx="82550" cy="825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7" name="Oval 11"/>
          <p:cNvSpPr>
            <a:spLocks noChangeArrowheads="1"/>
          </p:cNvSpPr>
          <p:nvPr/>
        </p:nvSpPr>
        <p:spPr bwMode="auto">
          <a:xfrm>
            <a:off x="2533650" y="3155950"/>
            <a:ext cx="82550" cy="825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 flipH="1">
            <a:off x="2476500" y="2327275"/>
            <a:ext cx="723900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9" name="Line 13"/>
          <p:cNvSpPr>
            <a:spLocks noChangeShapeType="1"/>
          </p:cNvSpPr>
          <p:nvPr/>
        </p:nvSpPr>
        <p:spPr bwMode="auto">
          <a:xfrm>
            <a:off x="3394075" y="2327275"/>
            <a:ext cx="720725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0" name="Line 14"/>
          <p:cNvSpPr>
            <a:spLocks noChangeShapeType="1"/>
          </p:cNvSpPr>
          <p:nvPr/>
        </p:nvSpPr>
        <p:spPr bwMode="auto">
          <a:xfrm flipH="1">
            <a:off x="1612898" y="3197225"/>
            <a:ext cx="777875" cy="466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1" name="Line 15"/>
          <p:cNvSpPr>
            <a:spLocks noChangeShapeType="1"/>
          </p:cNvSpPr>
          <p:nvPr/>
        </p:nvSpPr>
        <p:spPr bwMode="auto">
          <a:xfrm>
            <a:off x="2574925" y="3197225"/>
            <a:ext cx="714375" cy="479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2" name="Rectangle 16"/>
          <p:cNvSpPr>
            <a:spLocks noChangeArrowheads="1"/>
          </p:cNvSpPr>
          <p:nvPr/>
        </p:nvSpPr>
        <p:spPr bwMode="auto">
          <a:xfrm>
            <a:off x="3549650" y="1828800"/>
            <a:ext cx="7810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S</a:t>
            </a:r>
            <a:r>
              <a:rPr lang="en-US" sz="1200" baseline="-25000">
                <a:latin typeface="Arial" charset="0"/>
              </a:rPr>
              <a:t>0</a:t>
            </a:r>
            <a:r>
              <a:rPr lang="en-US" sz="1200">
                <a:latin typeface="Arial" charset="0"/>
              </a:rPr>
              <a:t>=18</a:t>
            </a:r>
          </a:p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iv=3</a:t>
            </a:r>
          </a:p>
        </p:txBody>
      </p:sp>
      <p:sp>
        <p:nvSpPr>
          <p:cNvPr id="39953" name="Rectangle 17"/>
          <p:cNvSpPr>
            <a:spLocks noChangeArrowheads="1"/>
          </p:cNvSpPr>
          <p:nvPr/>
        </p:nvSpPr>
        <p:spPr bwMode="auto">
          <a:xfrm>
            <a:off x="2755900" y="2692400"/>
            <a:ext cx="5715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S</a:t>
            </a:r>
            <a:r>
              <a:rPr lang="en-US" sz="1200" baseline="-25000">
                <a:latin typeface="Arial" charset="0"/>
              </a:rPr>
              <a:t>0</a:t>
            </a:r>
            <a:r>
              <a:rPr lang="en-US" sz="1200">
                <a:latin typeface="Arial" charset="0"/>
              </a:rPr>
              <a:t>=5</a:t>
            </a:r>
          </a:p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iv=3</a:t>
            </a:r>
          </a:p>
        </p:txBody>
      </p:sp>
      <p:sp>
        <p:nvSpPr>
          <p:cNvPr id="39954" name="Rectangle 18"/>
          <p:cNvSpPr>
            <a:spLocks noChangeArrowheads="1"/>
          </p:cNvSpPr>
          <p:nvPr/>
        </p:nvSpPr>
        <p:spPr bwMode="auto">
          <a:xfrm>
            <a:off x="4368800" y="2806700"/>
            <a:ext cx="6858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S</a:t>
            </a:r>
            <a:r>
              <a:rPr lang="en-US" sz="1200" baseline="-25000">
                <a:latin typeface="Arial" charset="0"/>
              </a:rPr>
              <a:t>0</a:t>
            </a:r>
            <a:r>
              <a:rPr lang="en-US" sz="1200">
                <a:latin typeface="Arial" charset="0"/>
              </a:rPr>
              <a:t>=10</a:t>
            </a:r>
          </a:p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iv=1</a:t>
            </a:r>
          </a:p>
        </p:txBody>
      </p:sp>
      <p:sp>
        <p:nvSpPr>
          <p:cNvPr id="39955" name="Rectangle 19"/>
          <p:cNvSpPr>
            <a:spLocks noChangeArrowheads="1"/>
          </p:cNvSpPr>
          <p:nvPr/>
        </p:nvSpPr>
        <p:spPr bwMode="auto">
          <a:xfrm>
            <a:off x="1917700" y="3733800"/>
            <a:ext cx="558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iv=1</a:t>
            </a:r>
          </a:p>
        </p:txBody>
      </p:sp>
      <p:sp>
        <p:nvSpPr>
          <p:cNvPr id="39956" name="Rectangle 20"/>
          <p:cNvSpPr>
            <a:spLocks noChangeArrowheads="1"/>
          </p:cNvSpPr>
          <p:nvPr/>
        </p:nvSpPr>
        <p:spPr bwMode="auto">
          <a:xfrm>
            <a:off x="3556000" y="3784600"/>
            <a:ext cx="558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iv=1</a:t>
            </a:r>
          </a:p>
        </p:txBody>
      </p:sp>
      <p:sp>
        <p:nvSpPr>
          <p:cNvPr id="39957" name="Rectangle 21"/>
          <p:cNvSpPr>
            <a:spLocks noChangeArrowheads="1"/>
          </p:cNvSpPr>
          <p:nvPr/>
        </p:nvSpPr>
        <p:spPr bwMode="auto">
          <a:xfrm>
            <a:off x="5975350" y="4184650"/>
            <a:ext cx="4699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8" name="Rectangle 22"/>
          <p:cNvSpPr>
            <a:spLocks noChangeArrowheads="1"/>
          </p:cNvSpPr>
          <p:nvPr/>
        </p:nvSpPr>
        <p:spPr bwMode="auto">
          <a:xfrm>
            <a:off x="5162550" y="5048250"/>
            <a:ext cx="4699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9" name="Rectangle 23"/>
          <p:cNvSpPr>
            <a:spLocks noChangeArrowheads="1"/>
          </p:cNvSpPr>
          <p:nvPr/>
        </p:nvSpPr>
        <p:spPr bwMode="auto">
          <a:xfrm>
            <a:off x="6775450" y="5048250"/>
            <a:ext cx="4699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60" name="Rectangle 24"/>
          <p:cNvSpPr>
            <a:spLocks noChangeArrowheads="1"/>
          </p:cNvSpPr>
          <p:nvPr/>
        </p:nvSpPr>
        <p:spPr bwMode="auto">
          <a:xfrm>
            <a:off x="4321810" y="5994400"/>
            <a:ext cx="469900" cy="406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61" name="Rectangle 25"/>
          <p:cNvSpPr>
            <a:spLocks noChangeArrowheads="1"/>
          </p:cNvSpPr>
          <p:nvPr/>
        </p:nvSpPr>
        <p:spPr bwMode="auto">
          <a:xfrm>
            <a:off x="5962650" y="6002020"/>
            <a:ext cx="469900" cy="39878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62" name="Oval 26"/>
          <p:cNvSpPr>
            <a:spLocks noChangeArrowheads="1"/>
          </p:cNvSpPr>
          <p:nvPr/>
        </p:nvSpPr>
        <p:spPr bwMode="auto">
          <a:xfrm>
            <a:off x="6076950" y="4622800"/>
            <a:ext cx="82550" cy="825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3" name="Oval 27"/>
          <p:cNvSpPr>
            <a:spLocks noChangeArrowheads="1"/>
          </p:cNvSpPr>
          <p:nvPr/>
        </p:nvSpPr>
        <p:spPr bwMode="auto">
          <a:xfrm>
            <a:off x="6261100" y="4622800"/>
            <a:ext cx="82550" cy="825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4" name="Oval 28"/>
          <p:cNvSpPr>
            <a:spLocks noChangeArrowheads="1"/>
          </p:cNvSpPr>
          <p:nvPr/>
        </p:nvSpPr>
        <p:spPr bwMode="auto">
          <a:xfrm>
            <a:off x="5257800" y="5492750"/>
            <a:ext cx="82550" cy="825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5" name="Oval 29"/>
          <p:cNvSpPr>
            <a:spLocks noChangeArrowheads="1"/>
          </p:cNvSpPr>
          <p:nvPr/>
        </p:nvSpPr>
        <p:spPr bwMode="auto">
          <a:xfrm>
            <a:off x="5441950" y="5492750"/>
            <a:ext cx="82550" cy="825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6" name="Line 30"/>
          <p:cNvSpPr>
            <a:spLocks noChangeShapeType="1"/>
          </p:cNvSpPr>
          <p:nvPr/>
        </p:nvSpPr>
        <p:spPr bwMode="auto">
          <a:xfrm flipH="1">
            <a:off x="5378448" y="4676326"/>
            <a:ext cx="739775" cy="37192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67" name="Line 31"/>
          <p:cNvSpPr>
            <a:spLocks noChangeShapeType="1"/>
          </p:cNvSpPr>
          <p:nvPr/>
        </p:nvSpPr>
        <p:spPr bwMode="auto">
          <a:xfrm>
            <a:off x="6302375" y="4676326"/>
            <a:ext cx="708025" cy="37192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68" name="Line 32"/>
          <p:cNvSpPr>
            <a:spLocks noChangeShapeType="1"/>
          </p:cNvSpPr>
          <p:nvPr/>
        </p:nvSpPr>
        <p:spPr bwMode="auto">
          <a:xfrm flipH="1">
            <a:off x="4521200" y="5534025"/>
            <a:ext cx="774700" cy="460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69" name="Line 33"/>
          <p:cNvSpPr>
            <a:spLocks noChangeShapeType="1"/>
          </p:cNvSpPr>
          <p:nvPr/>
        </p:nvSpPr>
        <p:spPr bwMode="auto">
          <a:xfrm>
            <a:off x="5486400" y="5534025"/>
            <a:ext cx="704850" cy="466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70" name="Rectangle 34"/>
          <p:cNvSpPr>
            <a:spLocks noChangeArrowheads="1"/>
          </p:cNvSpPr>
          <p:nvPr/>
        </p:nvSpPr>
        <p:spPr bwMode="auto">
          <a:xfrm>
            <a:off x="6457950" y="4152900"/>
            <a:ext cx="7810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S</a:t>
            </a:r>
            <a:r>
              <a:rPr lang="en-US" sz="1200" baseline="-25000">
                <a:latin typeface="Arial" charset="0"/>
              </a:rPr>
              <a:t>0</a:t>
            </a:r>
            <a:r>
              <a:rPr lang="en-US" sz="1200">
                <a:latin typeface="Arial" charset="0"/>
              </a:rPr>
              <a:t>=9</a:t>
            </a:r>
          </a:p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iv=3</a:t>
            </a:r>
          </a:p>
        </p:txBody>
      </p:sp>
      <p:sp>
        <p:nvSpPr>
          <p:cNvPr id="39971" name="Rectangle 35"/>
          <p:cNvSpPr>
            <a:spLocks noChangeArrowheads="1"/>
          </p:cNvSpPr>
          <p:nvPr/>
        </p:nvSpPr>
        <p:spPr bwMode="auto">
          <a:xfrm>
            <a:off x="5664200" y="5029200"/>
            <a:ext cx="5715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S</a:t>
            </a:r>
            <a:r>
              <a:rPr lang="en-US" sz="1200" baseline="-25000">
                <a:latin typeface="Arial" charset="0"/>
              </a:rPr>
              <a:t>0</a:t>
            </a:r>
            <a:r>
              <a:rPr lang="en-US" sz="1200">
                <a:latin typeface="Arial" charset="0"/>
              </a:rPr>
              <a:t>=5</a:t>
            </a:r>
          </a:p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iv=3</a:t>
            </a:r>
          </a:p>
        </p:txBody>
      </p:sp>
      <p:sp>
        <p:nvSpPr>
          <p:cNvPr id="39972" name="Rectangle 36"/>
          <p:cNvSpPr>
            <a:spLocks noChangeArrowheads="1"/>
          </p:cNvSpPr>
          <p:nvPr/>
        </p:nvSpPr>
        <p:spPr bwMode="auto">
          <a:xfrm>
            <a:off x="7277100" y="5143500"/>
            <a:ext cx="5588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S</a:t>
            </a:r>
            <a:r>
              <a:rPr lang="en-US" sz="1200" baseline="-25000">
                <a:latin typeface="Arial" charset="0"/>
              </a:rPr>
              <a:t>0</a:t>
            </a:r>
            <a:r>
              <a:rPr lang="en-US" sz="1200">
                <a:latin typeface="Arial" charset="0"/>
              </a:rPr>
              <a:t>=1</a:t>
            </a:r>
          </a:p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iv=1</a:t>
            </a:r>
          </a:p>
        </p:txBody>
      </p:sp>
      <p:sp>
        <p:nvSpPr>
          <p:cNvPr id="39973" name="Rectangle 37"/>
          <p:cNvSpPr>
            <a:spLocks noChangeArrowheads="1"/>
          </p:cNvSpPr>
          <p:nvPr/>
        </p:nvSpPr>
        <p:spPr bwMode="auto">
          <a:xfrm>
            <a:off x="4826000" y="6070600"/>
            <a:ext cx="558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iv=1</a:t>
            </a:r>
          </a:p>
        </p:txBody>
      </p:sp>
      <p:sp>
        <p:nvSpPr>
          <p:cNvPr id="39974" name="Rectangle 38"/>
          <p:cNvSpPr>
            <a:spLocks noChangeArrowheads="1"/>
          </p:cNvSpPr>
          <p:nvPr/>
        </p:nvSpPr>
        <p:spPr bwMode="auto">
          <a:xfrm>
            <a:off x="6464300" y="6121400"/>
            <a:ext cx="558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iv=1</a:t>
            </a:r>
          </a:p>
        </p:txBody>
      </p:sp>
      <p:sp>
        <p:nvSpPr>
          <p:cNvPr id="39975" name="Rectangle 39"/>
          <p:cNvSpPr>
            <a:spLocks noChangeArrowheads="1"/>
          </p:cNvSpPr>
          <p:nvPr/>
        </p:nvSpPr>
        <p:spPr bwMode="auto">
          <a:xfrm>
            <a:off x="3048000" y="1892300"/>
            <a:ext cx="330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M</a:t>
            </a:r>
          </a:p>
        </p:txBody>
      </p:sp>
      <p:sp>
        <p:nvSpPr>
          <p:cNvPr id="39976" name="Rectangle 40"/>
          <p:cNvSpPr>
            <a:spLocks noChangeArrowheads="1"/>
          </p:cNvSpPr>
          <p:nvPr/>
        </p:nvSpPr>
        <p:spPr bwMode="auto">
          <a:xfrm>
            <a:off x="2235200" y="2730500"/>
            <a:ext cx="330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A</a:t>
            </a:r>
          </a:p>
        </p:txBody>
      </p:sp>
      <p:sp>
        <p:nvSpPr>
          <p:cNvPr id="39977" name="Rectangle 41"/>
          <p:cNvSpPr>
            <a:spLocks noChangeArrowheads="1"/>
          </p:cNvSpPr>
          <p:nvPr/>
        </p:nvSpPr>
        <p:spPr bwMode="auto">
          <a:xfrm>
            <a:off x="3835400" y="2743200"/>
            <a:ext cx="330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B</a:t>
            </a:r>
          </a:p>
        </p:txBody>
      </p:sp>
      <p:sp>
        <p:nvSpPr>
          <p:cNvPr id="39978" name="Rectangle 42"/>
          <p:cNvSpPr>
            <a:spLocks noChangeArrowheads="1"/>
          </p:cNvSpPr>
          <p:nvPr/>
        </p:nvSpPr>
        <p:spPr bwMode="auto">
          <a:xfrm>
            <a:off x="1397000" y="3670300"/>
            <a:ext cx="330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C</a:t>
            </a:r>
          </a:p>
        </p:txBody>
      </p:sp>
      <p:sp>
        <p:nvSpPr>
          <p:cNvPr id="39979" name="Rectangle 43"/>
          <p:cNvSpPr>
            <a:spLocks noChangeArrowheads="1"/>
          </p:cNvSpPr>
          <p:nvPr/>
        </p:nvSpPr>
        <p:spPr bwMode="auto">
          <a:xfrm>
            <a:off x="3048000" y="3683000"/>
            <a:ext cx="330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D</a:t>
            </a:r>
          </a:p>
        </p:txBody>
      </p:sp>
      <p:sp>
        <p:nvSpPr>
          <p:cNvPr id="39980" name="Rectangle 44"/>
          <p:cNvSpPr>
            <a:spLocks noChangeArrowheads="1"/>
          </p:cNvSpPr>
          <p:nvPr/>
        </p:nvSpPr>
        <p:spPr bwMode="auto">
          <a:xfrm>
            <a:off x="5943600" y="4203700"/>
            <a:ext cx="330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N</a:t>
            </a:r>
          </a:p>
        </p:txBody>
      </p:sp>
      <p:sp>
        <p:nvSpPr>
          <p:cNvPr id="39981" name="Rectangle 45"/>
          <p:cNvSpPr>
            <a:spLocks noChangeArrowheads="1"/>
          </p:cNvSpPr>
          <p:nvPr/>
        </p:nvSpPr>
        <p:spPr bwMode="auto">
          <a:xfrm>
            <a:off x="5130800" y="5054600"/>
            <a:ext cx="330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S</a:t>
            </a:r>
          </a:p>
        </p:txBody>
      </p:sp>
      <p:sp>
        <p:nvSpPr>
          <p:cNvPr id="39982" name="Rectangle 46"/>
          <p:cNvSpPr>
            <a:spLocks noChangeArrowheads="1"/>
          </p:cNvSpPr>
          <p:nvPr/>
        </p:nvSpPr>
        <p:spPr bwMode="auto">
          <a:xfrm>
            <a:off x="6743700" y="5054600"/>
            <a:ext cx="330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T</a:t>
            </a:r>
          </a:p>
        </p:txBody>
      </p:sp>
      <p:sp>
        <p:nvSpPr>
          <p:cNvPr id="39983" name="Rectangle 47"/>
          <p:cNvSpPr>
            <a:spLocks noChangeArrowheads="1"/>
          </p:cNvSpPr>
          <p:nvPr/>
        </p:nvSpPr>
        <p:spPr bwMode="auto">
          <a:xfrm>
            <a:off x="4292600" y="6032500"/>
            <a:ext cx="330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U</a:t>
            </a:r>
          </a:p>
        </p:txBody>
      </p:sp>
      <p:sp>
        <p:nvSpPr>
          <p:cNvPr id="39984" name="Rectangle 48"/>
          <p:cNvSpPr>
            <a:spLocks noChangeArrowheads="1"/>
          </p:cNvSpPr>
          <p:nvPr/>
        </p:nvSpPr>
        <p:spPr bwMode="auto">
          <a:xfrm>
            <a:off x="5943600" y="6019800"/>
            <a:ext cx="330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V</a:t>
            </a:r>
          </a:p>
        </p:txBody>
      </p:sp>
      <p:sp>
        <p:nvSpPr>
          <p:cNvPr id="39985" name="Line 49"/>
          <p:cNvSpPr>
            <a:spLocks noChangeShapeType="1"/>
          </p:cNvSpPr>
          <p:nvPr/>
        </p:nvSpPr>
        <p:spPr bwMode="auto">
          <a:xfrm>
            <a:off x="4102100" y="3181350"/>
            <a:ext cx="2108200" cy="1003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86" name="Arc 50"/>
          <p:cNvSpPr>
            <a:spLocks/>
          </p:cNvSpPr>
          <p:nvPr/>
        </p:nvSpPr>
        <p:spPr bwMode="auto">
          <a:xfrm>
            <a:off x="5070026" y="2643188"/>
            <a:ext cx="1027562" cy="1014412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683"/>
                  <a:pt x="9650" y="18"/>
                  <a:pt x="21567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83"/>
                  <a:pt x="9650" y="18"/>
                  <a:pt x="21567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87" name="Arc 51"/>
          <p:cNvSpPr>
            <a:spLocks/>
          </p:cNvSpPr>
          <p:nvPr/>
        </p:nvSpPr>
        <p:spPr bwMode="auto">
          <a:xfrm rot="-10620000">
            <a:off x="4002088" y="3608388"/>
            <a:ext cx="1041400" cy="10414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683"/>
                  <a:pt x="9650" y="18"/>
                  <a:pt x="21567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83"/>
                  <a:pt x="9650" y="18"/>
                  <a:pt x="21567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88" name="Rectangle 52"/>
          <p:cNvSpPr>
            <a:spLocks noChangeArrowheads="1"/>
          </p:cNvSpPr>
          <p:nvPr/>
        </p:nvSpPr>
        <p:spPr bwMode="auto">
          <a:xfrm>
            <a:off x="6223000" y="2603500"/>
            <a:ext cx="21209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Integration Point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Integration Testing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800" smtClean="0"/>
              <a:t>Module integration testing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Scope is a module and its immediate subordinates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Testing Steps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Apply reduction rules to the module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Cyclomatic complexity of the subalgorithm is the module design complexity of the original algorithm.  This determines the number of required tests.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The baseline method applied to the subalgorithm yields the design subtrees and the module integration tests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Integration Testing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229100"/>
          </a:xfrm>
          <a:noFill/>
        </p:spPr>
        <p:txBody>
          <a:bodyPr lIns="92075" tIns="46038" rIns="92075" bIns="46038"/>
          <a:lstStyle/>
          <a:p>
            <a:r>
              <a:rPr lang="en-US" sz="1800" smtClean="0"/>
              <a:t>Design integration testing</a:t>
            </a:r>
          </a:p>
          <a:p>
            <a:pPr lvl="1"/>
            <a:r>
              <a:rPr lang="en-US" sz="1600" smtClean="0"/>
              <a:t>Derived from integration complexity, which quantifies a basis set of integration tests</a:t>
            </a:r>
          </a:p>
          <a:p>
            <a:pPr lvl="1"/>
            <a:r>
              <a:rPr lang="en-US" sz="1600" smtClean="0"/>
              <a:t>Testing steps</a:t>
            </a:r>
          </a:p>
          <a:p>
            <a:pPr lvl="2"/>
            <a:r>
              <a:rPr lang="en-US" sz="1400" smtClean="0"/>
              <a:t>Calculate iv and S</a:t>
            </a:r>
            <a:r>
              <a:rPr lang="en-US" sz="1400" baseline="-25000" smtClean="0"/>
              <a:t>0</a:t>
            </a:r>
            <a:r>
              <a:rPr lang="en-US" sz="1400" smtClean="0"/>
              <a:t> for each module</a:t>
            </a:r>
          </a:p>
          <a:p>
            <a:pPr lvl="2"/>
            <a:r>
              <a:rPr lang="en-US" sz="1400" smtClean="0"/>
              <a:t>Calculate S</a:t>
            </a:r>
            <a:r>
              <a:rPr lang="en-US" sz="1400" baseline="-25000" smtClean="0"/>
              <a:t>1</a:t>
            </a:r>
            <a:r>
              <a:rPr lang="en-US" sz="1400" smtClean="0"/>
              <a:t> for the top module (number of basis subtrees required)</a:t>
            </a:r>
          </a:p>
          <a:p>
            <a:pPr lvl="2"/>
            <a:r>
              <a:rPr lang="en-US" sz="1400" smtClean="0"/>
              <a:t>Build a path matrix (S</a:t>
            </a:r>
            <a:r>
              <a:rPr lang="en-US" sz="1400" baseline="-25000" smtClean="0"/>
              <a:t>1</a:t>
            </a:r>
            <a:r>
              <a:rPr lang="en-US" sz="1400" smtClean="0"/>
              <a:t> x n)  to establish the basis set of subtrees</a:t>
            </a:r>
          </a:p>
          <a:p>
            <a:pPr lvl="2"/>
            <a:r>
              <a:rPr lang="en-US" sz="1400" smtClean="0"/>
              <a:t>Identify and label each predicate in the design tree and place those labels above each column of the path matrix corresponding to the module it influences</a:t>
            </a:r>
          </a:p>
          <a:p>
            <a:pPr lvl="2"/>
            <a:r>
              <a:rPr lang="en-US" sz="1400" smtClean="0"/>
              <a:t>Apply the baseline method to the design to complete the matrix (1 : the module is executed; 0 : the module is not executed)</a:t>
            </a:r>
          </a:p>
          <a:p>
            <a:pPr lvl="2"/>
            <a:r>
              <a:rPr lang="en-US" sz="1400" smtClean="0"/>
              <a:t>Identify the subtrees in the matrix and the conditions which derive the subtrees</a:t>
            </a:r>
          </a:p>
          <a:p>
            <a:pPr lvl="2"/>
            <a:r>
              <a:rPr lang="en-US" sz="1400" smtClean="0"/>
              <a:t>Build corresponding test cases for each subtree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Design Integration Example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3752850" y="1847850"/>
            <a:ext cx="1270000" cy="546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5067300" y="1841500"/>
            <a:ext cx="6604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S</a:t>
            </a:r>
            <a:r>
              <a:rPr lang="en-US" sz="1200" baseline="-25000">
                <a:latin typeface="Arial" charset="0"/>
              </a:rPr>
              <a:t>0</a:t>
            </a:r>
            <a:r>
              <a:rPr lang="en-US" sz="1200">
                <a:latin typeface="Arial" charset="0"/>
              </a:rPr>
              <a:t>=8</a:t>
            </a:r>
          </a:p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iv=2</a:t>
            </a: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2241550" y="2978150"/>
            <a:ext cx="1270000" cy="546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3568700" y="2959100"/>
            <a:ext cx="6604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S</a:t>
            </a:r>
            <a:r>
              <a:rPr lang="en-US" sz="1200" baseline="-25000">
                <a:latin typeface="Arial" charset="0"/>
              </a:rPr>
              <a:t>0</a:t>
            </a:r>
            <a:r>
              <a:rPr lang="en-US" sz="1200">
                <a:latin typeface="Arial" charset="0"/>
              </a:rPr>
              <a:t>=3</a:t>
            </a:r>
          </a:p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iv=1</a:t>
            </a:r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5441950" y="2990850"/>
            <a:ext cx="1270000" cy="546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6794500" y="2997200"/>
            <a:ext cx="6604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S</a:t>
            </a:r>
            <a:r>
              <a:rPr lang="en-US" sz="1200" baseline="-25000">
                <a:latin typeface="Arial" charset="0"/>
              </a:rPr>
              <a:t>0</a:t>
            </a:r>
            <a:r>
              <a:rPr lang="en-US" sz="1200">
                <a:latin typeface="Arial" charset="0"/>
              </a:rPr>
              <a:t>=4</a:t>
            </a:r>
          </a:p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iv=2</a:t>
            </a:r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3790950" y="4438650"/>
            <a:ext cx="1270000" cy="546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8" name="Rectangle 10"/>
          <p:cNvSpPr>
            <a:spLocks noChangeArrowheads="1"/>
          </p:cNvSpPr>
          <p:nvPr/>
        </p:nvSpPr>
        <p:spPr bwMode="auto">
          <a:xfrm>
            <a:off x="5105400" y="4432300"/>
            <a:ext cx="6604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S</a:t>
            </a:r>
            <a:r>
              <a:rPr lang="en-US" sz="1200" baseline="-25000">
                <a:latin typeface="Arial" charset="0"/>
              </a:rPr>
              <a:t>0</a:t>
            </a:r>
            <a:r>
              <a:rPr lang="en-US" sz="1200">
                <a:latin typeface="Arial" charset="0"/>
              </a:rPr>
              <a:t>=1</a:t>
            </a:r>
          </a:p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iv=1</a:t>
            </a:r>
          </a:p>
        </p:txBody>
      </p:sp>
      <p:sp>
        <p:nvSpPr>
          <p:cNvPr id="43019" name="Rectangle 11"/>
          <p:cNvSpPr>
            <a:spLocks noChangeArrowheads="1"/>
          </p:cNvSpPr>
          <p:nvPr/>
        </p:nvSpPr>
        <p:spPr bwMode="auto">
          <a:xfrm>
            <a:off x="615950" y="4464050"/>
            <a:ext cx="1270000" cy="546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0" name="Rectangle 12"/>
          <p:cNvSpPr>
            <a:spLocks noChangeArrowheads="1"/>
          </p:cNvSpPr>
          <p:nvPr/>
        </p:nvSpPr>
        <p:spPr bwMode="auto">
          <a:xfrm>
            <a:off x="1930400" y="4457700"/>
            <a:ext cx="6604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S</a:t>
            </a:r>
            <a:r>
              <a:rPr lang="en-US" sz="1200" baseline="-25000">
                <a:latin typeface="Arial" charset="0"/>
              </a:rPr>
              <a:t>0</a:t>
            </a:r>
            <a:r>
              <a:rPr lang="en-US" sz="1200">
                <a:latin typeface="Arial" charset="0"/>
              </a:rPr>
              <a:t>=1</a:t>
            </a:r>
          </a:p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iv=1</a:t>
            </a:r>
          </a:p>
        </p:txBody>
      </p:sp>
      <p:sp>
        <p:nvSpPr>
          <p:cNvPr id="43021" name="Rectangle 13"/>
          <p:cNvSpPr>
            <a:spLocks noChangeArrowheads="1"/>
          </p:cNvSpPr>
          <p:nvPr/>
        </p:nvSpPr>
        <p:spPr bwMode="auto">
          <a:xfrm>
            <a:off x="6711950" y="4464050"/>
            <a:ext cx="1270000" cy="546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2" name="Rectangle 14"/>
          <p:cNvSpPr>
            <a:spLocks noChangeArrowheads="1"/>
          </p:cNvSpPr>
          <p:nvPr/>
        </p:nvSpPr>
        <p:spPr bwMode="auto">
          <a:xfrm>
            <a:off x="8026400" y="4457700"/>
            <a:ext cx="6604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S</a:t>
            </a:r>
            <a:r>
              <a:rPr lang="en-US" sz="1200" baseline="-25000">
                <a:latin typeface="Arial" charset="0"/>
              </a:rPr>
              <a:t>0</a:t>
            </a:r>
            <a:r>
              <a:rPr lang="en-US" sz="1200">
                <a:latin typeface="Arial" charset="0"/>
              </a:rPr>
              <a:t>=1</a:t>
            </a:r>
          </a:p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iv=1</a:t>
            </a:r>
          </a:p>
        </p:txBody>
      </p:sp>
      <p:sp>
        <p:nvSpPr>
          <p:cNvPr id="43023" name="Oval 15"/>
          <p:cNvSpPr>
            <a:spLocks noChangeArrowheads="1"/>
          </p:cNvSpPr>
          <p:nvPr/>
        </p:nvSpPr>
        <p:spPr bwMode="auto">
          <a:xfrm>
            <a:off x="4032250" y="2343150"/>
            <a:ext cx="1143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4" name="Oval 16"/>
          <p:cNvSpPr>
            <a:spLocks noChangeArrowheads="1"/>
          </p:cNvSpPr>
          <p:nvPr/>
        </p:nvSpPr>
        <p:spPr bwMode="auto">
          <a:xfrm>
            <a:off x="6242050" y="3473450"/>
            <a:ext cx="1143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5" name="Line 17"/>
          <p:cNvSpPr>
            <a:spLocks noChangeShapeType="1"/>
          </p:cNvSpPr>
          <p:nvPr/>
        </p:nvSpPr>
        <p:spPr bwMode="auto">
          <a:xfrm flipH="1">
            <a:off x="2832100" y="2438400"/>
            <a:ext cx="1212850" cy="539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>
            <a:off x="4692650" y="2393950"/>
            <a:ext cx="1384300" cy="596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7" name="Line 19"/>
          <p:cNvSpPr>
            <a:spLocks noChangeShapeType="1"/>
          </p:cNvSpPr>
          <p:nvPr/>
        </p:nvSpPr>
        <p:spPr bwMode="auto">
          <a:xfrm flipH="1">
            <a:off x="1174750" y="3524250"/>
            <a:ext cx="1308100" cy="939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8" name="Line 20"/>
          <p:cNvSpPr>
            <a:spLocks noChangeShapeType="1"/>
          </p:cNvSpPr>
          <p:nvPr/>
        </p:nvSpPr>
        <p:spPr bwMode="auto">
          <a:xfrm>
            <a:off x="3219450" y="3524250"/>
            <a:ext cx="89535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9" name="Line 21"/>
          <p:cNvSpPr>
            <a:spLocks noChangeShapeType="1"/>
          </p:cNvSpPr>
          <p:nvPr/>
        </p:nvSpPr>
        <p:spPr bwMode="auto">
          <a:xfrm flipH="1">
            <a:off x="4622800" y="3536950"/>
            <a:ext cx="1168400" cy="901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0" name="Line 22"/>
          <p:cNvSpPr>
            <a:spLocks noChangeShapeType="1"/>
          </p:cNvSpPr>
          <p:nvPr/>
        </p:nvSpPr>
        <p:spPr bwMode="auto">
          <a:xfrm>
            <a:off x="6324600" y="3546475"/>
            <a:ext cx="1022350" cy="917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1" name="Rectangle 23"/>
          <p:cNvSpPr>
            <a:spLocks noChangeArrowheads="1"/>
          </p:cNvSpPr>
          <p:nvPr/>
        </p:nvSpPr>
        <p:spPr bwMode="auto">
          <a:xfrm>
            <a:off x="3810000" y="1917700"/>
            <a:ext cx="355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M</a:t>
            </a:r>
          </a:p>
        </p:txBody>
      </p:sp>
      <p:sp>
        <p:nvSpPr>
          <p:cNvPr id="43032" name="Rectangle 24"/>
          <p:cNvSpPr>
            <a:spLocks noChangeArrowheads="1"/>
          </p:cNvSpPr>
          <p:nvPr/>
        </p:nvSpPr>
        <p:spPr bwMode="auto">
          <a:xfrm>
            <a:off x="2273300" y="2997200"/>
            <a:ext cx="355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A</a:t>
            </a:r>
          </a:p>
        </p:txBody>
      </p:sp>
      <p:sp>
        <p:nvSpPr>
          <p:cNvPr id="43033" name="Rectangle 25"/>
          <p:cNvSpPr>
            <a:spLocks noChangeArrowheads="1"/>
          </p:cNvSpPr>
          <p:nvPr/>
        </p:nvSpPr>
        <p:spPr bwMode="auto">
          <a:xfrm>
            <a:off x="5410200" y="3022600"/>
            <a:ext cx="355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B</a:t>
            </a:r>
          </a:p>
        </p:txBody>
      </p:sp>
      <p:sp>
        <p:nvSpPr>
          <p:cNvPr id="43034" name="Rectangle 26"/>
          <p:cNvSpPr>
            <a:spLocks noChangeArrowheads="1"/>
          </p:cNvSpPr>
          <p:nvPr/>
        </p:nvSpPr>
        <p:spPr bwMode="auto">
          <a:xfrm>
            <a:off x="584200" y="4483100"/>
            <a:ext cx="355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C</a:t>
            </a:r>
          </a:p>
        </p:txBody>
      </p:sp>
      <p:sp>
        <p:nvSpPr>
          <p:cNvPr id="43035" name="Rectangle 27"/>
          <p:cNvSpPr>
            <a:spLocks noChangeArrowheads="1"/>
          </p:cNvSpPr>
          <p:nvPr/>
        </p:nvSpPr>
        <p:spPr bwMode="auto">
          <a:xfrm>
            <a:off x="3759200" y="4495800"/>
            <a:ext cx="355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D</a:t>
            </a:r>
          </a:p>
        </p:txBody>
      </p:sp>
      <p:sp>
        <p:nvSpPr>
          <p:cNvPr id="43036" name="Rectangle 28"/>
          <p:cNvSpPr>
            <a:spLocks noChangeArrowheads="1"/>
          </p:cNvSpPr>
          <p:nvPr/>
        </p:nvSpPr>
        <p:spPr bwMode="auto">
          <a:xfrm>
            <a:off x="6680200" y="4483100"/>
            <a:ext cx="355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Arial" charset="0"/>
              </a:rPr>
              <a:t>E</a:t>
            </a:r>
          </a:p>
        </p:txBody>
      </p:sp>
      <p:sp>
        <p:nvSpPr>
          <p:cNvPr id="43037" name="Rectangle 29"/>
          <p:cNvSpPr>
            <a:spLocks noChangeArrowheads="1"/>
          </p:cNvSpPr>
          <p:nvPr/>
        </p:nvSpPr>
        <p:spPr bwMode="auto">
          <a:xfrm>
            <a:off x="4114800" y="2451100"/>
            <a:ext cx="419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P</a:t>
            </a:r>
            <a:r>
              <a:rPr lang="en-US" sz="1200" baseline="-25000">
                <a:latin typeface="Arial" charset="0"/>
              </a:rPr>
              <a:t>1</a:t>
            </a:r>
          </a:p>
        </p:txBody>
      </p:sp>
      <p:sp>
        <p:nvSpPr>
          <p:cNvPr id="43038" name="Rectangle 30"/>
          <p:cNvSpPr>
            <a:spLocks noChangeArrowheads="1"/>
          </p:cNvSpPr>
          <p:nvPr/>
        </p:nvSpPr>
        <p:spPr bwMode="auto">
          <a:xfrm>
            <a:off x="6096000" y="3644900"/>
            <a:ext cx="457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P</a:t>
            </a:r>
            <a:r>
              <a:rPr lang="en-US" sz="1200" baseline="-25000">
                <a:latin typeface="Arial" charset="0"/>
              </a:rPr>
              <a:t>2</a:t>
            </a:r>
          </a:p>
        </p:txBody>
      </p:sp>
      <p:sp>
        <p:nvSpPr>
          <p:cNvPr id="43039" name="Rectangle 31"/>
          <p:cNvSpPr>
            <a:spLocks noChangeArrowheads="1"/>
          </p:cNvSpPr>
          <p:nvPr/>
        </p:nvSpPr>
        <p:spPr bwMode="auto">
          <a:xfrm>
            <a:off x="1752600" y="5422900"/>
            <a:ext cx="14605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S</a:t>
            </a:r>
            <a:r>
              <a:rPr lang="en-US" sz="1200" baseline="-25000">
                <a:latin typeface="Arial" charset="0"/>
              </a:rPr>
              <a:t>1</a:t>
            </a:r>
            <a:r>
              <a:rPr lang="en-US" sz="1200">
                <a:latin typeface="Arial" charset="0"/>
              </a:rPr>
              <a:t> = S</a:t>
            </a:r>
            <a:r>
              <a:rPr lang="en-US" sz="1200" baseline="-25000">
                <a:latin typeface="Arial" charset="0"/>
              </a:rPr>
              <a:t>0</a:t>
            </a:r>
            <a:r>
              <a:rPr lang="en-US" sz="1200">
                <a:latin typeface="Arial" charset="0"/>
              </a:rPr>
              <a:t> - n + 1</a:t>
            </a:r>
          </a:p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   = 8 - 6 + 1</a:t>
            </a:r>
          </a:p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   = 3</a:t>
            </a:r>
          </a:p>
        </p:txBody>
      </p:sp>
      <p:sp>
        <p:nvSpPr>
          <p:cNvPr id="43040" name="Rectangle 32"/>
          <p:cNvSpPr>
            <a:spLocks noChangeArrowheads="1"/>
          </p:cNvSpPr>
          <p:nvPr/>
        </p:nvSpPr>
        <p:spPr bwMode="auto">
          <a:xfrm>
            <a:off x="5524500" y="5499100"/>
            <a:ext cx="24257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P</a:t>
            </a:r>
            <a:r>
              <a:rPr lang="en-US" sz="1200" baseline="-25000">
                <a:latin typeface="Arial" charset="0"/>
              </a:rPr>
              <a:t>1</a:t>
            </a:r>
            <a:r>
              <a:rPr lang="en-US" sz="1200">
                <a:latin typeface="Arial" charset="0"/>
              </a:rPr>
              <a:t> : condition W = X</a:t>
            </a:r>
          </a:p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P</a:t>
            </a:r>
            <a:r>
              <a:rPr lang="en-US" sz="1200" baseline="-25000">
                <a:latin typeface="Arial" charset="0"/>
              </a:rPr>
              <a:t>2 </a:t>
            </a:r>
            <a:r>
              <a:rPr lang="en-US" sz="1200">
                <a:latin typeface="Arial" charset="0"/>
              </a:rPr>
              <a:t>: condition Y = Z</a:t>
            </a:r>
          </a:p>
        </p:txBody>
      </p:sp>
      <p:sp>
        <p:nvSpPr>
          <p:cNvPr id="43041" name="Rectangle 33"/>
          <p:cNvSpPr>
            <a:spLocks noChangeArrowheads="1"/>
          </p:cNvSpPr>
          <p:nvPr/>
        </p:nvSpPr>
        <p:spPr bwMode="auto">
          <a:xfrm>
            <a:off x="4343400" y="6248400"/>
            <a:ext cx="462756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800">
                <a:latin typeface="Arial" charset="0"/>
              </a:rPr>
              <a:t>[Adapted from McCabe and Butler, “Design Complexity Measurement and Testing,” </a:t>
            </a:r>
            <a:r>
              <a:rPr lang="en-US" sz="800" i="1">
                <a:latin typeface="Arial" charset="0"/>
              </a:rPr>
              <a:t>CACM</a:t>
            </a:r>
            <a:r>
              <a:rPr lang="en-US" sz="800">
                <a:latin typeface="Arial" charset="0"/>
              </a:rPr>
              <a:t> 32(12)]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A Testing Strategy</a:t>
            </a:r>
          </a:p>
        </p:txBody>
      </p:sp>
      <p:sp>
        <p:nvSpPr>
          <p:cNvPr id="7171" name="Oval 3"/>
          <p:cNvSpPr>
            <a:spLocks noChangeArrowheads="1"/>
          </p:cNvSpPr>
          <p:nvPr/>
        </p:nvSpPr>
        <p:spPr bwMode="auto">
          <a:xfrm>
            <a:off x="4095750" y="3181350"/>
            <a:ext cx="863600" cy="863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2" name="Arc 4"/>
          <p:cNvSpPr>
            <a:spLocks/>
          </p:cNvSpPr>
          <p:nvPr/>
        </p:nvSpPr>
        <p:spPr bwMode="auto">
          <a:xfrm>
            <a:off x="4510812" y="3563938"/>
            <a:ext cx="670788" cy="481011"/>
          </a:xfrm>
          <a:custGeom>
            <a:avLst/>
            <a:gdLst>
              <a:gd name="T0" fmla="*/ 2147483647 w 21797"/>
              <a:gd name="T1" fmla="*/ 0 h 22576"/>
              <a:gd name="T2" fmla="*/ 0 w 21797"/>
              <a:gd name="T3" fmla="*/ 2147483647 h 22576"/>
              <a:gd name="T4" fmla="*/ 2147483647 w 21797"/>
              <a:gd name="T5" fmla="*/ 2147483647 h 22576"/>
              <a:gd name="T6" fmla="*/ 0 60000 65536"/>
              <a:gd name="T7" fmla="*/ 0 60000 65536"/>
              <a:gd name="T8" fmla="*/ 0 60000 65536"/>
              <a:gd name="T9" fmla="*/ 0 w 21797"/>
              <a:gd name="T10" fmla="*/ 0 h 22576"/>
              <a:gd name="T11" fmla="*/ 21797 w 21797"/>
              <a:gd name="T12" fmla="*/ 22576 h 22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97" h="22576" fill="none" extrusionOk="0">
                <a:moveTo>
                  <a:pt x="21774" y="0"/>
                </a:moveTo>
                <a:cubicBezTo>
                  <a:pt x="21789" y="325"/>
                  <a:pt x="21797" y="650"/>
                  <a:pt x="21797" y="976"/>
                </a:cubicBezTo>
                <a:cubicBezTo>
                  <a:pt x="21797" y="12905"/>
                  <a:pt x="12126" y="22576"/>
                  <a:pt x="197" y="22576"/>
                </a:cubicBezTo>
                <a:cubicBezTo>
                  <a:pt x="131" y="22576"/>
                  <a:pt x="65" y="22575"/>
                  <a:pt x="-1" y="22575"/>
                </a:cubicBezTo>
              </a:path>
              <a:path w="21797" h="22576" stroke="0" extrusionOk="0">
                <a:moveTo>
                  <a:pt x="21774" y="0"/>
                </a:moveTo>
                <a:cubicBezTo>
                  <a:pt x="21789" y="325"/>
                  <a:pt x="21797" y="650"/>
                  <a:pt x="21797" y="976"/>
                </a:cubicBezTo>
                <a:cubicBezTo>
                  <a:pt x="21797" y="12905"/>
                  <a:pt x="12126" y="22576"/>
                  <a:pt x="197" y="22576"/>
                </a:cubicBezTo>
                <a:cubicBezTo>
                  <a:pt x="131" y="22576"/>
                  <a:pt x="65" y="22575"/>
                  <a:pt x="-1" y="22575"/>
                </a:cubicBezTo>
                <a:lnTo>
                  <a:pt x="197" y="976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Arc 5"/>
          <p:cNvSpPr>
            <a:spLocks/>
          </p:cNvSpPr>
          <p:nvPr/>
        </p:nvSpPr>
        <p:spPr bwMode="auto">
          <a:xfrm rot="10680000">
            <a:off x="4522849" y="2883801"/>
            <a:ext cx="646713" cy="701160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Arc 6"/>
          <p:cNvSpPr>
            <a:spLocks/>
          </p:cNvSpPr>
          <p:nvPr/>
        </p:nvSpPr>
        <p:spPr bwMode="auto">
          <a:xfrm>
            <a:off x="3792538" y="2895600"/>
            <a:ext cx="709612" cy="71755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689"/>
                  <a:pt x="9640" y="27"/>
                  <a:pt x="21551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89"/>
                  <a:pt x="9640" y="27"/>
                  <a:pt x="21551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Arc 7"/>
          <p:cNvSpPr>
            <a:spLocks/>
          </p:cNvSpPr>
          <p:nvPr/>
        </p:nvSpPr>
        <p:spPr bwMode="auto">
          <a:xfrm rot="-10680000">
            <a:off x="3779651" y="3625646"/>
            <a:ext cx="728768" cy="725744"/>
          </a:xfrm>
          <a:custGeom>
            <a:avLst/>
            <a:gdLst>
              <a:gd name="T0" fmla="*/ 0 w 21647"/>
              <a:gd name="T1" fmla="*/ 0 h 21600"/>
              <a:gd name="T2" fmla="*/ 2147483647 w 21647"/>
              <a:gd name="T3" fmla="*/ 2147483647 h 21600"/>
              <a:gd name="T4" fmla="*/ 2147483647 w 21647"/>
              <a:gd name="T5" fmla="*/ 2147483647 h 21600"/>
              <a:gd name="T6" fmla="*/ 0 60000 65536"/>
              <a:gd name="T7" fmla="*/ 0 60000 65536"/>
              <a:gd name="T8" fmla="*/ 0 60000 65536"/>
              <a:gd name="T9" fmla="*/ 0 w 21647"/>
              <a:gd name="T10" fmla="*/ 0 h 21600"/>
              <a:gd name="T11" fmla="*/ 21647 w 2164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47" h="21600" fill="none" extrusionOk="0">
                <a:moveTo>
                  <a:pt x="0" y="0"/>
                </a:moveTo>
                <a:cubicBezTo>
                  <a:pt x="15" y="0"/>
                  <a:pt x="31" y="-1"/>
                  <a:pt x="47" y="0"/>
                </a:cubicBezTo>
                <a:cubicBezTo>
                  <a:pt x="11976" y="0"/>
                  <a:pt x="21647" y="9670"/>
                  <a:pt x="21647" y="21600"/>
                </a:cubicBezTo>
              </a:path>
              <a:path w="21647" h="21600" stroke="0" extrusionOk="0">
                <a:moveTo>
                  <a:pt x="0" y="0"/>
                </a:moveTo>
                <a:cubicBezTo>
                  <a:pt x="15" y="0"/>
                  <a:pt x="31" y="-1"/>
                  <a:pt x="47" y="0"/>
                </a:cubicBezTo>
                <a:cubicBezTo>
                  <a:pt x="11976" y="0"/>
                  <a:pt x="21647" y="9670"/>
                  <a:pt x="21647" y="21600"/>
                </a:cubicBezTo>
                <a:lnTo>
                  <a:pt x="47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6" name="Arc 8"/>
          <p:cNvSpPr>
            <a:spLocks/>
          </p:cNvSpPr>
          <p:nvPr/>
        </p:nvSpPr>
        <p:spPr bwMode="auto">
          <a:xfrm>
            <a:off x="4498975" y="3593376"/>
            <a:ext cx="982664" cy="77051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Arc 9"/>
          <p:cNvSpPr>
            <a:spLocks/>
          </p:cNvSpPr>
          <p:nvPr/>
        </p:nvSpPr>
        <p:spPr bwMode="auto">
          <a:xfrm>
            <a:off x="4502150" y="2611438"/>
            <a:ext cx="979488" cy="977900"/>
          </a:xfrm>
          <a:custGeom>
            <a:avLst/>
            <a:gdLst>
              <a:gd name="T0" fmla="*/ 0 w 21635"/>
              <a:gd name="T1" fmla="*/ 0 h 21600"/>
              <a:gd name="T2" fmla="*/ 2147483647 w 21635"/>
              <a:gd name="T3" fmla="*/ 2147483647 h 21600"/>
              <a:gd name="T4" fmla="*/ 2147483647 w 21635"/>
              <a:gd name="T5" fmla="*/ 2147483647 h 21600"/>
              <a:gd name="T6" fmla="*/ 0 60000 65536"/>
              <a:gd name="T7" fmla="*/ 0 60000 65536"/>
              <a:gd name="T8" fmla="*/ 0 60000 65536"/>
              <a:gd name="T9" fmla="*/ 0 w 21635"/>
              <a:gd name="T10" fmla="*/ 0 h 21600"/>
              <a:gd name="T11" fmla="*/ 21635 w 2163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35" h="21600" fill="none" extrusionOk="0">
                <a:moveTo>
                  <a:pt x="0" y="0"/>
                </a:moveTo>
                <a:cubicBezTo>
                  <a:pt x="11" y="0"/>
                  <a:pt x="23" y="-1"/>
                  <a:pt x="35" y="0"/>
                </a:cubicBezTo>
                <a:cubicBezTo>
                  <a:pt x="11964" y="0"/>
                  <a:pt x="21635" y="9670"/>
                  <a:pt x="21635" y="21600"/>
                </a:cubicBezTo>
              </a:path>
              <a:path w="21635" h="21600" stroke="0" extrusionOk="0">
                <a:moveTo>
                  <a:pt x="0" y="0"/>
                </a:moveTo>
                <a:cubicBezTo>
                  <a:pt x="11" y="0"/>
                  <a:pt x="23" y="-1"/>
                  <a:pt x="35" y="0"/>
                </a:cubicBezTo>
                <a:cubicBezTo>
                  <a:pt x="11964" y="0"/>
                  <a:pt x="21635" y="9670"/>
                  <a:pt x="21635" y="21600"/>
                </a:cubicBezTo>
                <a:lnTo>
                  <a:pt x="35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Arc 10"/>
          <p:cNvSpPr>
            <a:spLocks/>
          </p:cNvSpPr>
          <p:nvPr/>
        </p:nvSpPr>
        <p:spPr bwMode="auto">
          <a:xfrm>
            <a:off x="3463925" y="2611438"/>
            <a:ext cx="1033463" cy="10668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683"/>
                  <a:pt x="9650" y="18"/>
                  <a:pt x="21567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83"/>
                  <a:pt x="9650" y="18"/>
                  <a:pt x="21567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9" name="Arc 11"/>
          <p:cNvSpPr>
            <a:spLocks/>
          </p:cNvSpPr>
          <p:nvPr/>
        </p:nvSpPr>
        <p:spPr bwMode="auto">
          <a:xfrm rot="-10740000">
            <a:off x="3454400" y="3659188"/>
            <a:ext cx="1062038" cy="1060450"/>
          </a:xfrm>
          <a:custGeom>
            <a:avLst/>
            <a:gdLst>
              <a:gd name="T0" fmla="*/ 0 w 21632"/>
              <a:gd name="T1" fmla="*/ 0 h 21600"/>
              <a:gd name="T2" fmla="*/ 2147483647 w 21632"/>
              <a:gd name="T3" fmla="*/ 2147483647 h 21600"/>
              <a:gd name="T4" fmla="*/ 2147483647 w 21632"/>
              <a:gd name="T5" fmla="*/ 2147483647 h 21600"/>
              <a:gd name="T6" fmla="*/ 0 60000 65536"/>
              <a:gd name="T7" fmla="*/ 0 60000 65536"/>
              <a:gd name="T8" fmla="*/ 0 60000 65536"/>
              <a:gd name="T9" fmla="*/ 0 w 21632"/>
              <a:gd name="T10" fmla="*/ 0 h 21600"/>
              <a:gd name="T11" fmla="*/ 21632 w 2163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32" h="21600" fill="none" extrusionOk="0">
                <a:moveTo>
                  <a:pt x="0" y="0"/>
                </a:moveTo>
                <a:cubicBezTo>
                  <a:pt x="10" y="0"/>
                  <a:pt x="21" y="-1"/>
                  <a:pt x="32" y="0"/>
                </a:cubicBezTo>
                <a:cubicBezTo>
                  <a:pt x="11961" y="0"/>
                  <a:pt x="21632" y="9670"/>
                  <a:pt x="21632" y="21600"/>
                </a:cubicBezTo>
              </a:path>
              <a:path w="21632" h="21600" stroke="0" extrusionOk="0">
                <a:moveTo>
                  <a:pt x="0" y="0"/>
                </a:moveTo>
                <a:cubicBezTo>
                  <a:pt x="10" y="0"/>
                  <a:pt x="21" y="-1"/>
                  <a:pt x="32" y="0"/>
                </a:cubicBezTo>
                <a:cubicBezTo>
                  <a:pt x="11961" y="0"/>
                  <a:pt x="21632" y="9670"/>
                  <a:pt x="21632" y="21600"/>
                </a:cubicBezTo>
                <a:lnTo>
                  <a:pt x="32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0" name="Arc 12"/>
          <p:cNvSpPr>
            <a:spLocks/>
          </p:cNvSpPr>
          <p:nvPr/>
        </p:nvSpPr>
        <p:spPr bwMode="auto">
          <a:xfrm>
            <a:off x="4503739" y="3563938"/>
            <a:ext cx="1339850" cy="1164887"/>
          </a:xfrm>
          <a:custGeom>
            <a:avLst/>
            <a:gdLst>
              <a:gd name="T0" fmla="*/ 2147483647 w 21600"/>
              <a:gd name="T1" fmla="*/ 0 h 21629"/>
              <a:gd name="T2" fmla="*/ 0 w 21600"/>
              <a:gd name="T3" fmla="*/ 2147483647 h 21629"/>
              <a:gd name="T4" fmla="*/ 0 w 21600"/>
              <a:gd name="T5" fmla="*/ 2147483647 h 21629"/>
              <a:gd name="T6" fmla="*/ 0 60000 65536"/>
              <a:gd name="T7" fmla="*/ 0 60000 65536"/>
              <a:gd name="T8" fmla="*/ 0 60000 65536"/>
              <a:gd name="T9" fmla="*/ 0 w 21600"/>
              <a:gd name="T10" fmla="*/ 0 h 21629"/>
              <a:gd name="T11" fmla="*/ 21600 w 21600"/>
              <a:gd name="T12" fmla="*/ 21629 h 216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29" fill="none" extrusionOk="0">
                <a:moveTo>
                  <a:pt x="21599" y="0"/>
                </a:moveTo>
                <a:cubicBezTo>
                  <a:pt x="21599" y="9"/>
                  <a:pt x="21600" y="19"/>
                  <a:pt x="21600" y="29"/>
                </a:cubicBezTo>
                <a:cubicBezTo>
                  <a:pt x="21600" y="11958"/>
                  <a:pt x="11929" y="21628"/>
                  <a:pt x="0" y="21629"/>
                </a:cubicBezTo>
              </a:path>
              <a:path w="21600" h="21629" stroke="0" extrusionOk="0">
                <a:moveTo>
                  <a:pt x="21599" y="0"/>
                </a:moveTo>
                <a:cubicBezTo>
                  <a:pt x="21599" y="9"/>
                  <a:pt x="21600" y="19"/>
                  <a:pt x="21600" y="29"/>
                </a:cubicBezTo>
                <a:cubicBezTo>
                  <a:pt x="21600" y="11958"/>
                  <a:pt x="11929" y="21628"/>
                  <a:pt x="0" y="21629"/>
                </a:cubicBezTo>
                <a:lnTo>
                  <a:pt x="0" y="29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1" name="Arc 13"/>
          <p:cNvSpPr>
            <a:spLocks/>
          </p:cNvSpPr>
          <p:nvPr/>
        </p:nvSpPr>
        <p:spPr bwMode="auto">
          <a:xfrm>
            <a:off x="4500563" y="2217738"/>
            <a:ext cx="1343025" cy="1355725"/>
          </a:xfrm>
          <a:custGeom>
            <a:avLst/>
            <a:gdLst>
              <a:gd name="T0" fmla="*/ 0 w 21626"/>
              <a:gd name="T1" fmla="*/ 0 h 21600"/>
              <a:gd name="T2" fmla="*/ 2147483647 w 21626"/>
              <a:gd name="T3" fmla="*/ 2147483647 h 21600"/>
              <a:gd name="T4" fmla="*/ 2147483647 w 21626"/>
              <a:gd name="T5" fmla="*/ 2147483647 h 21600"/>
              <a:gd name="T6" fmla="*/ 0 60000 65536"/>
              <a:gd name="T7" fmla="*/ 0 60000 65536"/>
              <a:gd name="T8" fmla="*/ 0 60000 65536"/>
              <a:gd name="T9" fmla="*/ 0 w 21626"/>
              <a:gd name="T10" fmla="*/ 0 h 21600"/>
              <a:gd name="T11" fmla="*/ 21626 w 2162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26" h="21600" fill="none" extrusionOk="0">
                <a:moveTo>
                  <a:pt x="0" y="0"/>
                </a:moveTo>
                <a:cubicBezTo>
                  <a:pt x="8" y="0"/>
                  <a:pt x="17" y="-1"/>
                  <a:pt x="26" y="0"/>
                </a:cubicBezTo>
                <a:cubicBezTo>
                  <a:pt x="11955" y="0"/>
                  <a:pt x="21626" y="9670"/>
                  <a:pt x="21626" y="21600"/>
                </a:cubicBezTo>
              </a:path>
              <a:path w="21626" h="21600" stroke="0" extrusionOk="0">
                <a:moveTo>
                  <a:pt x="0" y="0"/>
                </a:moveTo>
                <a:cubicBezTo>
                  <a:pt x="8" y="0"/>
                  <a:pt x="17" y="-1"/>
                  <a:pt x="26" y="0"/>
                </a:cubicBezTo>
                <a:cubicBezTo>
                  <a:pt x="11955" y="0"/>
                  <a:pt x="21626" y="9670"/>
                  <a:pt x="21626" y="21600"/>
                </a:cubicBezTo>
                <a:lnTo>
                  <a:pt x="26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2" name="Arc 14"/>
          <p:cNvSpPr>
            <a:spLocks/>
          </p:cNvSpPr>
          <p:nvPr/>
        </p:nvSpPr>
        <p:spPr bwMode="auto">
          <a:xfrm>
            <a:off x="3055938" y="2217738"/>
            <a:ext cx="1447800" cy="14478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680"/>
                  <a:pt x="9656" y="13"/>
                  <a:pt x="21576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80"/>
                  <a:pt x="9656" y="13"/>
                  <a:pt x="21576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Arc 15"/>
          <p:cNvSpPr>
            <a:spLocks/>
          </p:cNvSpPr>
          <p:nvPr/>
        </p:nvSpPr>
        <p:spPr bwMode="auto">
          <a:xfrm>
            <a:off x="3055938" y="3657600"/>
            <a:ext cx="1524000" cy="1524000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4" name="Line 16"/>
          <p:cNvSpPr>
            <a:spLocks noChangeShapeType="1"/>
          </p:cNvSpPr>
          <p:nvPr/>
        </p:nvSpPr>
        <p:spPr bwMode="auto">
          <a:xfrm>
            <a:off x="4089400" y="3613150"/>
            <a:ext cx="869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5" name="Rectangle 17"/>
          <p:cNvSpPr>
            <a:spLocks noChangeArrowheads="1"/>
          </p:cNvSpPr>
          <p:nvPr/>
        </p:nvSpPr>
        <p:spPr bwMode="auto">
          <a:xfrm>
            <a:off x="6299200" y="3683000"/>
            <a:ext cx="1130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Unit Test</a:t>
            </a:r>
          </a:p>
        </p:txBody>
      </p:sp>
      <p:sp>
        <p:nvSpPr>
          <p:cNvPr id="7186" name="Rectangle 18"/>
          <p:cNvSpPr>
            <a:spLocks noChangeArrowheads="1"/>
          </p:cNvSpPr>
          <p:nvPr/>
        </p:nvSpPr>
        <p:spPr bwMode="auto">
          <a:xfrm>
            <a:off x="6286500" y="4076700"/>
            <a:ext cx="1841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Integration Test</a:t>
            </a:r>
          </a:p>
        </p:txBody>
      </p:sp>
      <p:sp>
        <p:nvSpPr>
          <p:cNvPr id="7187" name="Rectangle 19"/>
          <p:cNvSpPr>
            <a:spLocks noChangeArrowheads="1"/>
          </p:cNvSpPr>
          <p:nvPr/>
        </p:nvSpPr>
        <p:spPr bwMode="auto">
          <a:xfrm>
            <a:off x="6286500" y="4419600"/>
            <a:ext cx="1625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Validation Test</a:t>
            </a:r>
          </a:p>
        </p:txBody>
      </p:sp>
      <p:sp>
        <p:nvSpPr>
          <p:cNvPr id="7188" name="Rectangle 20"/>
          <p:cNvSpPr>
            <a:spLocks noChangeArrowheads="1"/>
          </p:cNvSpPr>
          <p:nvPr/>
        </p:nvSpPr>
        <p:spPr bwMode="auto">
          <a:xfrm>
            <a:off x="6311900" y="4838700"/>
            <a:ext cx="1943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System Test</a:t>
            </a:r>
          </a:p>
        </p:txBody>
      </p:sp>
      <p:sp>
        <p:nvSpPr>
          <p:cNvPr id="7189" name="Line 21"/>
          <p:cNvSpPr>
            <a:spLocks noChangeShapeType="1"/>
          </p:cNvSpPr>
          <p:nvPr/>
        </p:nvSpPr>
        <p:spPr bwMode="auto">
          <a:xfrm>
            <a:off x="4584700" y="3810000"/>
            <a:ext cx="1739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0" name="Line 22"/>
          <p:cNvSpPr>
            <a:spLocks noChangeShapeType="1"/>
          </p:cNvSpPr>
          <p:nvPr/>
        </p:nvSpPr>
        <p:spPr bwMode="auto">
          <a:xfrm>
            <a:off x="4572000" y="4191000"/>
            <a:ext cx="1739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1" name="Line 23"/>
          <p:cNvSpPr>
            <a:spLocks noChangeShapeType="1"/>
          </p:cNvSpPr>
          <p:nvPr/>
        </p:nvSpPr>
        <p:spPr bwMode="auto">
          <a:xfrm>
            <a:off x="4559300" y="4546600"/>
            <a:ext cx="1739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2" name="Line 24"/>
          <p:cNvSpPr>
            <a:spLocks noChangeShapeType="1"/>
          </p:cNvSpPr>
          <p:nvPr/>
        </p:nvSpPr>
        <p:spPr bwMode="auto">
          <a:xfrm>
            <a:off x="4572000" y="4953000"/>
            <a:ext cx="1739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3" name="Line 25"/>
          <p:cNvSpPr>
            <a:spLocks noChangeShapeType="1"/>
          </p:cNvSpPr>
          <p:nvPr/>
        </p:nvSpPr>
        <p:spPr bwMode="auto">
          <a:xfrm>
            <a:off x="2765425" y="2432050"/>
            <a:ext cx="1739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4" name="Line 26"/>
          <p:cNvSpPr>
            <a:spLocks noChangeShapeType="1"/>
          </p:cNvSpPr>
          <p:nvPr/>
        </p:nvSpPr>
        <p:spPr bwMode="auto">
          <a:xfrm>
            <a:off x="2755900" y="3441700"/>
            <a:ext cx="1739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5" name="Line 27"/>
          <p:cNvSpPr>
            <a:spLocks noChangeShapeType="1"/>
          </p:cNvSpPr>
          <p:nvPr/>
        </p:nvSpPr>
        <p:spPr bwMode="auto">
          <a:xfrm>
            <a:off x="2759075" y="3060700"/>
            <a:ext cx="1739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6" name="Line 28"/>
          <p:cNvSpPr>
            <a:spLocks noChangeShapeType="1"/>
          </p:cNvSpPr>
          <p:nvPr/>
        </p:nvSpPr>
        <p:spPr bwMode="auto">
          <a:xfrm>
            <a:off x="2755900" y="2755900"/>
            <a:ext cx="1739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7" name="Rectangle 29"/>
          <p:cNvSpPr>
            <a:spLocks noChangeArrowheads="1"/>
          </p:cNvSpPr>
          <p:nvPr/>
        </p:nvSpPr>
        <p:spPr bwMode="auto">
          <a:xfrm>
            <a:off x="1257300" y="2305050"/>
            <a:ext cx="16097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System engineering</a:t>
            </a:r>
          </a:p>
        </p:txBody>
      </p:sp>
      <p:sp>
        <p:nvSpPr>
          <p:cNvPr id="7198" name="Rectangle 30"/>
          <p:cNvSpPr>
            <a:spLocks noChangeArrowheads="1"/>
          </p:cNvSpPr>
          <p:nvPr/>
        </p:nvSpPr>
        <p:spPr bwMode="auto">
          <a:xfrm>
            <a:off x="1619250" y="2628900"/>
            <a:ext cx="14097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Requirements</a:t>
            </a:r>
          </a:p>
        </p:txBody>
      </p:sp>
      <p:sp>
        <p:nvSpPr>
          <p:cNvPr id="7199" name="Rectangle 31"/>
          <p:cNvSpPr>
            <a:spLocks noChangeArrowheads="1"/>
          </p:cNvSpPr>
          <p:nvPr/>
        </p:nvSpPr>
        <p:spPr bwMode="auto">
          <a:xfrm>
            <a:off x="2105025" y="2924175"/>
            <a:ext cx="7429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Design</a:t>
            </a:r>
          </a:p>
        </p:txBody>
      </p:sp>
      <p:sp>
        <p:nvSpPr>
          <p:cNvPr id="7200" name="Rectangle 32"/>
          <p:cNvSpPr>
            <a:spLocks noChangeArrowheads="1"/>
          </p:cNvSpPr>
          <p:nvPr/>
        </p:nvSpPr>
        <p:spPr bwMode="auto">
          <a:xfrm>
            <a:off x="2200275" y="3314700"/>
            <a:ext cx="590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" charset="0"/>
              </a:rPr>
              <a:t>Code</a:t>
            </a:r>
          </a:p>
        </p:txBody>
      </p:sp>
      <p:sp>
        <p:nvSpPr>
          <p:cNvPr id="7201" name="Rectangle 33"/>
          <p:cNvSpPr>
            <a:spLocks noChangeArrowheads="1"/>
          </p:cNvSpPr>
          <p:nvPr/>
        </p:nvSpPr>
        <p:spPr bwMode="auto">
          <a:xfrm>
            <a:off x="5105400" y="6248400"/>
            <a:ext cx="37623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800">
                <a:latin typeface="Arial" charset="0"/>
              </a:rPr>
              <a:t>[Adapted from </a:t>
            </a:r>
            <a:r>
              <a:rPr lang="en-US" sz="800" i="1">
                <a:latin typeface="Arial" charset="0"/>
              </a:rPr>
              <a:t>Software Engineering  4th Ed</a:t>
            </a:r>
            <a:r>
              <a:rPr lang="en-US" sz="800">
                <a:latin typeface="Arial" charset="0"/>
              </a:rPr>
              <a:t>, by Pressman, McGraw-Hill, 1997]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Integration Path Test Matrix</a:t>
            </a:r>
          </a:p>
        </p:txBody>
      </p:sp>
      <p:graphicFrame>
        <p:nvGraphicFramePr>
          <p:cNvPr id="1026" name="Object 3"/>
          <p:cNvGraphicFramePr>
            <a:graphicFrameLocks/>
          </p:cNvGraphicFramePr>
          <p:nvPr/>
        </p:nvGraphicFramePr>
        <p:xfrm>
          <a:off x="1422400" y="2222500"/>
          <a:ext cx="6491288" cy="232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Document" r:id="rId3" imgW="6500520" imgH="2334960" progId="Word.Document.6">
                  <p:embed/>
                </p:oleObj>
              </mc:Choice>
              <mc:Fallback>
                <p:oleObj name="Document" r:id="rId3" imgW="6500520" imgH="2334960" progId="Word.Document.6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00" y="2222500"/>
                        <a:ext cx="6491288" cy="232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343400" y="6248400"/>
            <a:ext cx="462756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800">
                <a:latin typeface="Arial" charset="0"/>
              </a:rPr>
              <a:t>[Adapted from McCabe and Butler, “Design Complexity Measurement and Testing,” </a:t>
            </a:r>
            <a:r>
              <a:rPr lang="en-US" sz="800" i="1">
                <a:latin typeface="Arial" charset="0"/>
              </a:rPr>
              <a:t>CACM</a:t>
            </a:r>
            <a:r>
              <a:rPr lang="en-US" sz="800">
                <a:latin typeface="Arial" charset="0"/>
              </a:rPr>
              <a:t> 32(12)]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Integration Path Test Matrix</a:t>
            </a:r>
          </a:p>
        </p:txBody>
      </p:sp>
      <p:graphicFrame>
        <p:nvGraphicFramePr>
          <p:cNvPr id="2050" name="Object 3"/>
          <p:cNvGraphicFramePr>
            <a:graphicFrameLocks/>
          </p:cNvGraphicFramePr>
          <p:nvPr/>
        </p:nvGraphicFramePr>
        <p:xfrm>
          <a:off x="1943100" y="2578100"/>
          <a:ext cx="5410200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Document" r:id="rId3" imgW="5410080" imgH="1957320" progId="Word.Document.6">
                  <p:embed/>
                </p:oleObj>
              </mc:Choice>
              <mc:Fallback>
                <p:oleObj name="Document" r:id="rId3" imgW="5410080" imgH="1957320" progId="Word.Document.6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2578100"/>
                        <a:ext cx="5410200" cy="191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4343400" y="6248400"/>
            <a:ext cx="462756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800">
                <a:latin typeface="Arial" charset="0"/>
              </a:rPr>
              <a:t>[Adapted from McCabe and Butler, “Design Complexity Measurement and Testing,” </a:t>
            </a:r>
            <a:r>
              <a:rPr lang="en-US" sz="800" i="1">
                <a:latin typeface="Arial" charset="0"/>
              </a:rPr>
              <a:t>CACM</a:t>
            </a:r>
            <a:r>
              <a:rPr lang="en-US" sz="800">
                <a:latin typeface="Arial" charset="0"/>
              </a:rPr>
              <a:t> 32(12)]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641350" y="744538"/>
            <a:ext cx="2025650" cy="1628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000">
                <a:latin typeface="Courier New" pitchFamily="49" charset="0"/>
              </a:rPr>
              <a:t> with ModuleA, ModuleB;</a:t>
            </a:r>
          </a:p>
          <a:p>
            <a:r>
              <a:rPr lang="en-US" sz="1000">
                <a:latin typeface="Courier New" pitchFamily="49" charset="0"/>
              </a:rPr>
              <a:t>   use ModuleA, ModuleB;</a:t>
            </a:r>
          </a:p>
          <a:p>
            <a:r>
              <a:rPr lang="en-US" sz="1000">
                <a:latin typeface="Courier New" pitchFamily="49" charset="0"/>
              </a:rPr>
              <a:t>   procedure Main is</a:t>
            </a:r>
          </a:p>
          <a:p>
            <a:r>
              <a:rPr lang="en-US" sz="1000">
                <a:latin typeface="Courier New" pitchFamily="49" charset="0"/>
              </a:rPr>
              <a:t>   begin</a:t>
            </a:r>
          </a:p>
          <a:p>
            <a:r>
              <a:rPr lang="en-US" sz="1000">
                <a:latin typeface="Courier New" pitchFamily="49" charset="0"/>
              </a:rPr>
              <a:t>      S1;</a:t>
            </a:r>
          </a:p>
          <a:p>
            <a:r>
              <a:rPr lang="en-US" sz="1000">
                <a:latin typeface="Courier New" pitchFamily="49" charset="0"/>
              </a:rPr>
              <a:t>      while CM loop</a:t>
            </a:r>
          </a:p>
          <a:p>
            <a:r>
              <a:rPr lang="en-US" sz="1000">
                <a:latin typeface="Courier New" pitchFamily="49" charset="0"/>
              </a:rPr>
              <a:t>         ProcA; </a:t>
            </a:r>
          </a:p>
          <a:p>
            <a:r>
              <a:rPr lang="en-US" sz="1000">
                <a:latin typeface="Courier New" pitchFamily="49" charset="0"/>
              </a:rPr>
              <a:t>         ProcB;</a:t>
            </a:r>
          </a:p>
          <a:p>
            <a:r>
              <a:rPr lang="en-US" sz="1000">
                <a:latin typeface="Courier New" pitchFamily="49" charset="0"/>
              </a:rPr>
              <a:t>      end loop;</a:t>
            </a:r>
          </a:p>
          <a:p>
            <a:r>
              <a:rPr lang="en-US" sz="1000">
                <a:latin typeface="Courier New" pitchFamily="49" charset="0"/>
              </a:rPr>
              <a:t>   end Main;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3233738" y="728663"/>
            <a:ext cx="2178050" cy="2390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000">
                <a:latin typeface="Courier New" pitchFamily="49" charset="0"/>
              </a:rPr>
              <a:t> with ModuleC;</a:t>
            </a:r>
          </a:p>
          <a:p>
            <a:r>
              <a:rPr lang="en-US" sz="1000">
                <a:latin typeface="Courier New" pitchFamily="49" charset="0"/>
              </a:rPr>
              <a:t>   use ModuleC;</a:t>
            </a:r>
          </a:p>
          <a:p>
            <a:r>
              <a:rPr lang="en-US" sz="1000">
                <a:latin typeface="Courier New" pitchFamily="49" charset="0"/>
              </a:rPr>
              <a:t>   package body ModuleA is</a:t>
            </a:r>
          </a:p>
          <a:p>
            <a:r>
              <a:rPr lang="en-US" sz="1000">
                <a:latin typeface="Courier New" pitchFamily="49" charset="0"/>
              </a:rPr>
              <a:t>      procedure ProcA is</a:t>
            </a:r>
          </a:p>
          <a:p>
            <a:r>
              <a:rPr lang="en-US" sz="1000">
                <a:latin typeface="Courier New" pitchFamily="49" charset="0"/>
              </a:rPr>
              <a:t>      begin</a:t>
            </a:r>
          </a:p>
          <a:p>
            <a:r>
              <a:rPr lang="en-US" sz="1000">
                <a:latin typeface="Courier New" pitchFamily="49" charset="0"/>
              </a:rPr>
              <a:t>         S1;</a:t>
            </a:r>
          </a:p>
          <a:p>
            <a:r>
              <a:rPr lang="en-US" sz="1000">
                <a:latin typeface="Courier New" pitchFamily="49" charset="0"/>
              </a:rPr>
              <a:t>         if CA then</a:t>
            </a:r>
          </a:p>
          <a:p>
            <a:r>
              <a:rPr lang="en-US" sz="1000">
                <a:latin typeface="Courier New" pitchFamily="49" charset="0"/>
              </a:rPr>
              <a:t>            S1;</a:t>
            </a:r>
          </a:p>
          <a:p>
            <a:r>
              <a:rPr lang="en-US" sz="1000">
                <a:latin typeface="Courier New" pitchFamily="49" charset="0"/>
              </a:rPr>
              <a:t>         else</a:t>
            </a:r>
          </a:p>
          <a:p>
            <a:r>
              <a:rPr lang="en-US" sz="1000">
                <a:latin typeface="Courier New" pitchFamily="49" charset="0"/>
              </a:rPr>
              <a:t>            ProcC;</a:t>
            </a:r>
          </a:p>
          <a:p>
            <a:r>
              <a:rPr lang="en-US" sz="1000">
                <a:latin typeface="Courier New" pitchFamily="49" charset="0"/>
              </a:rPr>
              <a:t>         end if;</a:t>
            </a:r>
          </a:p>
          <a:p>
            <a:r>
              <a:rPr lang="en-US" sz="1000">
                <a:latin typeface="Courier New" pitchFamily="49" charset="0"/>
              </a:rPr>
              <a:t>      end ProcA;</a:t>
            </a:r>
          </a:p>
          <a:p>
            <a:r>
              <a:rPr lang="en-US" sz="1000">
                <a:latin typeface="Courier New" pitchFamily="49" charset="0"/>
              </a:rPr>
              <a:t>   begin</a:t>
            </a:r>
          </a:p>
          <a:p>
            <a:r>
              <a:rPr lang="en-US" sz="1000">
                <a:latin typeface="Courier New" pitchFamily="49" charset="0"/>
              </a:rPr>
              <a:t>      null;</a:t>
            </a:r>
          </a:p>
          <a:p>
            <a:r>
              <a:rPr lang="en-US" sz="1000">
                <a:latin typeface="Courier New" pitchFamily="49" charset="0"/>
              </a:rPr>
              <a:t>   end ModuleA;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212725" y="214313"/>
            <a:ext cx="974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 b="1" i="1">
                <a:latin typeface="Arial" charset="0"/>
              </a:rPr>
              <a:t>Example</a:t>
            </a: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5875338" y="735013"/>
            <a:ext cx="2178050" cy="2847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000">
                <a:latin typeface="Courier New" pitchFamily="49" charset="0"/>
              </a:rPr>
              <a:t> with ModuleC;</a:t>
            </a:r>
          </a:p>
          <a:p>
            <a:r>
              <a:rPr lang="en-US" sz="1000">
                <a:latin typeface="Courier New" pitchFamily="49" charset="0"/>
              </a:rPr>
              <a:t>   use ModuleC;</a:t>
            </a:r>
          </a:p>
          <a:p>
            <a:r>
              <a:rPr lang="en-US" sz="1000">
                <a:latin typeface="Courier New" pitchFamily="49" charset="0"/>
              </a:rPr>
              <a:t>   package body ModuleB is</a:t>
            </a:r>
          </a:p>
          <a:p>
            <a:r>
              <a:rPr lang="en-US" sz="1000">
                <a:latin typeface="Courier New" pitchFamily="49" charset="0"/>
              </a:rPr>
              <a:t>      procedure ProcB is</a:t>
            </a:r>
          </a:p>
          <a:p>
            <a:r>
              <a:rPr lang="en-US" sz="1000">
                <a:latin typeface="Courier New" pitchFamily="49" charset="0"/>
              </a:rPr>
              <a:t>      begin</a:t>
            </a:r>
          </a:p>
          <a:p>
            <a:r>
              <a:rPr lang="en-US" sz="1000">
                <a:latin typeface="Courier New" pitchFamily="49" charset="0"/>
              </a:rPr>
              <a:t>         S1;</a:t>
            </a:r>
          </a:p>
          <a:p>
            <a:r>
              <a:rPr lang="en-US" sz="1000">
                <a:latin typeface="Courier New" pitchFamily="49" charset="0"/>
              </a:rPr>
              <a:t>         if CB then</a:t>
            </a:r>
          </a:p>
          <a:p>
            <a:r>
              <a:rPr lang="en-US" sz="1000">
                <a:latin typeface="Courier New" pitchFamily="49" charset="0"/>
              </a:rPr>
              <a:t>            ProcC;</a:t>
            </a:r>
          </a:p>
          <a:p>
            <a:r>
              <a:rPr lang="en-US" sz="1000">
                <a:latin typeface="Courier New" pitchFamily="49" charset="0"/>
              </a:rPr>
              <a:t>         else</a:t>
            </a:r>
          </a:p>
          <a:p>
            <a:r>
              <a:rPr lang="en-US" sz="1000">
                <a:latin typeface="Courier New" pitchFamily="49" charset="0"/>
              </a:rPr>
              <a:t>            S2;</a:t>
            </a:r>
          </a:p>
          <a:p>
            <a:r>
              <a:rPr lang="en-US" sz="1000">
                <a:latin typeface="Courier New" pitchFamily="49" charset="0"/>
              </a:rPr>
              <a:t>         end if;</a:t>
            </a:r>
          </a:p>
          <a:p>
            <a:r>
              <a:rPr lang="en-US" sz="1000">
                <a:latin typeface="Courier New" pitchFamily="49" charset="0"/>
              </a:rPr>
              <a:t>         if CB2 then</a:t>
            </a:r>
          </a:p>
          <a:p>
            <a:r>
              <a:rPr lang="en-US" sz="1000">
                <a:latin typeface="Courier New" pitchFamily="49" charset="0"/>
              </a:rPr>
              <a:t>            S3;</a:t>
            </a:r>
          </a:p>
          <a:p>
            <a:r>
              <a:rPr lang="en-US" sz="1000">
                <a:latin typeface="Courier New" pitchFamily="49" charset="0"/>
              </a:rPr>
              <a:t>         end if;</a:t>
            </a:r>
          </a:p>
          <a:p>
            <a:r>
              <a:rPr lang="en-US" sz="1000">
                <a:latin typeface="Courier New" pitchFamily="49" charset="0"/>
              </a:rPr>
              <a:t>      end ProcB;</a:t>
            </a:r>
          </a:p>
          <a:p>
            <a:r>
              <a:rPr lang="en-US" sz="1000">
                <a:latin typeface="Courier New" pitchFamily="49" charset="0"/>
              </a:rPr>
              <a:t>   begin</a:t>
            </a:r>
          </a:p>
          <a:p>
            <a:r>
              <a:rPr lang="en-US" sz="1000">
                <a:latin typeface="Courier New" pitchFamily="49" charset="0"/>
              </a:rPr>
              <a:t>      null;</a:t>
            </a:r>
          </a:p>
          <a:p>
            <a:r>
              <a:rPr lang="en-US" sz="1000">
                <a:latin typeface="Courier New" pitchFamily="49" charset="0"/>
              </a:rPr>
              <a:t>   end ModuleB;</a:t>
            </a: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617538" y="3298825"/>
            <a:ext cx="2101850" cy="2085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000">
                <a:latin typeface="Courier New" pitchFamily="49" charset="0"/>
              </a:rPr>
              <a:t> package body ModuleC is</a:t>
            </a:r>
          </a:p>
          <a:p>
            <a:r>
              <a:rPr lang="en-US" sz="1000">
                <a:latin typeface="Courier New" pitchFamily="49" charset="0"/>
              </a:rPr>
              <a:t>      procedure ProcC  is</a:t>
            </a:r>
          </a:p>
          <a:p>
            <a:r>
              <a:rPr lang="en-US" sz="1000">
                <a:latin typeface="Courier New" pitchFamily="49" charset="0"/>
              </a:rPr>
              <a:t>      begin</a:t>
            </a:r>
          </a:p>
          <a:p>
            <a:r>
              <a:rPr lang="en-US" sz="1000">
                <a:latin typeface="Courier New" pitchFamily="49" charset="0"/>
              </a:rPr>
              <a:t>         S1;</a:t>
            </a:r>
          </a:p>
          <a:p>
            <a:r>
              <a:rPr lang="en-US" sz="1000">
                <a:latin typeface="Courier New" pitchFamily="49" charset="0"/>
              </a:rPr>
              <a:t>         if CC then</a:t>
            </a:r>
          </a:p>
          <a:p>
            <a:r>
              <a:rPr lang="en-US" sz="1000">
                <a:latin typeface="Courier New" pitchFamily="49" charset="0"/>
              </a:rPr>
              <a:t>            S2;</a:t>
            </a:r>
          </a:p>
          <a:p>
            <a:r>
              <a:rPr lang="en-US" sz="1000">
                <a:latin typeface="Courier New" pitchFamily="49" charset="0"/>
              </a:rPr>
              <a:t>         else</a:t>
            </a:r>
          </a:p>
          <a:p>
            <a:r>
              <a:rPr lang="en-US" sz="1000">
                <a:latin typeface="Courier New" pitchFamily="49" charset="0"/>
              </a:rPr>
              <a:t>            S3;</a:t>
            </a:r>
          </a:p>
          <a:p>
            <a:r>
              <a:rPr lang="en-US" sz="1000">
                <a:latin typeface="Courier New" pitchFamily="49" charset="0"/>
              </a:rPr>
              <a:t>         end if;</a:t>
            </a:r>
          </a:p>
          <a:p>
            <a:r>
              <a:rPr lang="en-US" sz="1000">
                <a:latin typeface="Courier New" pitchFamily="49" charset="0"/>
              </a:rPr>
              <a:t>      end ProcC;</a:t>
            </a:r>
          </a:p>
          <a:p>
            <a:r>
              <a:rPr lang="en-US" sz="1000">
                <a:latin typeface="Courier New" pitchFamily="49" charset="0"/>
              </a:rPr>
              <a:t>   begin</a:t>
            </a:r>
          </a:p>
          <a:p>
            <a:r>
              <a:rPr lang="en-US" sz="1000">
                <a:latin typeface="Courier New" pitchFamily="49" charset="0"/>
              </a:rPr>
              <a:t>      null;</a:t>
            </a:r>
          </a:p>
          <a:p>
            <a:r>
              <a:rPr lang="en-US" sz="1000">
                <a:latin typeface="Courier New" pitchFamily="49" charset="0"/>
              </a:rPr>
              <a:t>   end ModuleC;</a:t>
            </a:r>
          </a:p>
        </p:txBody>
      </p:sp>
      <p:sp>
        <p:nvSpPr>
          <p:cNvPr id="89095" name="Rectangle 7"/>
          <p:cNvSpPr>
            <a:spLocks noChangeArrowheads="1"/>
          </p:cNvSpPr>
          <p:nvPr/>
        </p:nvSpPr>
        <p:spPr bwMode="auto">
          <a:xfrm>
            <a:off x="3255963" y="4970463"/>
            <a:ext cx="4891087" cy="530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400" b="1" i="1">
                <a:latin typeface="Arial" charset="0"/>
              </a:rPr>
              <a:t>What is an appropriate number of integration test cases</a:t>
            </a:r>
          </a:p>
          <a:p>
            <a:pPr>
              <a:defRPr/>
            </a:pPr>
            <a:r>
              <a:rPr lang="en-US" sz="1400" b="1" i="1">
                <a:latin typeface="Arial" charset="0"/>
              </a:rPr>
              <a:t>and what are those cases?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212725" y="214313"/>
            <a:ext cx="974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 b="1" i="1">
                <a:latin typeface="Arial" charset="0"/>
              </a:rPr>
              <a:t>Example</a:t>
            </a:r>
          </a:p>
        </p:txBody>
      </p:sp>
      <p:sp>
        <p:nvSpPr>
          <p:cNvPr id="45059" name="Oval 3"/>
          <p:cNvSpPr>
            <a:spLocks noChangeArrowheads="1"/>
          </p:cNvSpPr>
          <p:nvPr/>
        </p:nvSpPr>
        <p:spPr bwMode="auto">
          <a:xfrm>
            <a:off x="4337050" y="882650"/>
            <a:ext cx="127000" cy="127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0" name="Oval 4"/>
          <p:cNvSpPr>
            <a:spLocks noChangeArrowheads="1"/>
          </p:cNvSpPr>
          <p:nvPr/>
        </p:nvSpPr>
        <p:spPr bwMode="auto">
          <a:xfrm>
            <a:off x="4337050" y="1149350"/>
            <a:ext cx="127000" cy="127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4337050" y="1416050"/>
            <a:ext cx="127000" cy="127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2" name="Oval 6"/>
          <p:cNvSpPr>
            <a:spLocks noChangeArrowheads="1"/>
          </p:cNvSpPr>
          <p:nvPr/>
        </p:nvSpPr>
        <p:spPr bwMode="auto">
          <a:xfrm>
            <a:off x="4337050" y="1708150"/>
            <a:ext cx="127000" cy="127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3" name="Oval 7"/>
          <p:cNvSpPr>
            <a:spLocks noChangeArrowheads="1"/>
          </p:cNvSpPr>
          <p:nvPr/>
        </p:nvSpPr>
        <p:spPr bwMode="auto">
          <a:xfrm>
            <a:off x="4349750" y="2000250"/>
            <a:ext cx="127000" cy="127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4" name="Line 8"/>
          <p:cNvSpPr>
            <a:spLocks noChangeShapeType="1"/>
          </p:cNvSpPr>
          <p:nvPr/>
        </p:nvSpPr>
        <p:spPr bwMode="auto">
          <a:xfrm>
            <a:off x="4406900" y="1003300"/>
            <a:ext cx="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5" name="Line 9"/>
          <p:cNvSpPr>
            <a:spLocks noChangeShapeType="1"/>
          </p:cNvSpPr>
          <p:nvPr/>
        </p:nvSpPr>
        <p:spPr bwMode="auto">
          <a:xfrm>
            <a:off x="4406900" y="1295400"/>
            <a:ext cx="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6" name="Line 10"/>
          <p:cNvSpPr>
            <a:spLocks noChangeShapeType="1"/>
          </p:cNvSpPr>
          <p:nvPr/>
        </p:nvSpPr>
        <p:spPr bwMode="auto">
          <a:xfrm>
            <a:off x="4406900" y="1549400"/>
            <a:ext cx="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7" name="Arc 11"/>
          <p:cNvSpPr>
            <a:spLocks/>
          </p:cNvSpPr>
          <p:nvPr/>
        </p:nvSpPr>
        <p:spPr bwMode="auto">
          <a:xfrm>
            <a:off x="4065588" y="1208088"/>
            <a:ext cx="266700" cy="3302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720"/>
                  <a:pt x="9592" y="71"/>
                  <a:pt x="21471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720"/>
                  <a:pt x="9592" y="71"/>
                  <a:pt x="21471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8" name="Arc 12"/>
          <p:cNvSpPr>
            <a:spLocks/>
          </p:cNvSpPr>
          <p:nvPr/>
        </p:nvSpPr>
        <p:spPr bwMode="auto">
          <a:xfrm>
            <a:off x="4065588" y="1498600"/>
            <a:ext cx="279400" cy="279400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9" name="Arc 13"/>
          <p:cNvSpPr>
            <a:spLocks/>
          </p:cNvSpPr>
          <p:nvPr/>
        </p:nvSpPr>
        <p:spPr bwMode="auto">
          <a:xfrm>
            <a:off x="4483100" y="1208088"/>
            <a:ext cx="369888" cy="457200"/>
          </a:xfrm>
          <a:custGeom>
            <a:avLst/>
            <a:gdLst>
              <a:gd name="T0" fmla="*/ 0 w 21693"/>
              <a:gd name="T1" fmla="*/ 0 h 21600"/>
              <a:gd name="T2" fmla="*/ 2147483647 w 21693"/>
              <a:gd name="T3" fmla="*/ 2147483647 h 21600"/>
              <a:gd name="T4" fmla="*/ 2147483647 w 21693"/>
              <a:gd name="T5" fmla="*/ 2147483647 h 21600"/>
              <a:gd name="T6" fmla="*/ 0 60000 65536"/>
              <a:gd name="T7" fmla="*/ 0 60000 65536"/>
              <a:gd name="T8" fmla="*/ 0 60000 65536"/>
              <a:gd name="T9" fmla="*/ 0 w 21693"/>
              <a:gd name="T10" fmla="*/ 0 h 21600"/>
              <a:gd name="T11" fmla="*/ 21693 w 2169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93" h="21600" fill="none" extrusionOk="0">
                <a:moveTo>
                  <a:pt x="0" y="0"/>
                </a:moveTo>
                <a:cubicBezTo>
                  <a:pt x="31" y="0"/>
                  <a:pt x="62" y="-1"/>
                  <a:pt x="93" y="0"/>
                </a:cubicBezTo>
                <a:cubicBezTo>
                  <a:pt x="12022" y="0"/>
                  <a:pt x="21693" y="9670"/>
                  <a:pt x="21693" y="21600"/>
                </a:cubicBezTo>
              </a:path>
              <a:path w="21693" h="21600" stroke="0" extrusionOk="0">
                <a:moveTo>
                  <a:pt x="0" y="0"/>
                </a:moveTo>
                <a:cubicBezTo>
                  <a:pt x="31" y="0"/>
                  <a:pt x="62" y="-1"/>
                  <a:pt x="93" y="0"/>
                </a:cubicBezTo>
                <a:cubicBezTo>
                  <a:pt x="12022" y="0"/>
                  <a:pt x="21693" y="9670"/>
                  <a:pt x="21693" y="21600"/>
                </a:cubicBezTo>
                <a:lnTo>
                  <a:pt x="93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0" name="Arc 14"/>
          <p:cNvSpPr>
            <a:spLocks/>
          </p:cNvSpPr>
          <p:nvPr/>
        </p:nvSpPr>
        <p:spPr bwMode="auto">
          <a:xfrm>
            <a:off x="4495800" y="1638300"/>
            <a:ext cx="355600" cy="4572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1" name="Rectangle 15"/>
          <p:cNvSpPr>
            <a:spLocks noChangeArrowheads="1"/>
          </p:cNvSpPr>
          <p:nvPr/>
        </p:nvSpPr>
        <p:spPr bwMode="auto">
          <a:xfrm>
            <a:off x="3549650" y="742950"/>
            <a:ext cx="1828800" cy="1511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2" name="Rectangle 16"/>
          <p:cNvSpPr>
            <a:spLocks noChangeArrowheads="1"/>
          </p:cNvSpPr>
          <p:nvPr/>
        </p:nvSpPr>
        <p:spPr bwMode="auto">
          <a:xfrm>
            <a:off x="3578225" y="758825"/>
            <a:ext cx="5699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>
                <a:latin typeface="Arial" charset="0"/>
              </a:rPr>
              <a:t>Main</a:t>
            </a:r>
          </a:p>
        </p:txBody>
      </p:sp>
      <p:sp>
        <p:nvSpPr>
          <p:cNvPr id="45073" name="Rectangle 17"/>
          <p:cNvSpPr>
            <a:spLocks noChangeArrowheads="1"/>
          </p:cNvSpPr>
          <p:nvPr/>
        </p:nvSpPr>
        <p:spPr bwMode="auto">
          <a:xfrm>
            <a:off x="2441575" y="6324600"/>
            <a:ext cx="67024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800">
                <a:latin typeface="Arial" charset="0"/>
              </a:rPr>
              <a:t>[Adapted from Watson and McCabe, “Structured Testing: A Testing Methodology Using the Cyclomatic Complexity Metric,” NIST 500-235, 1996]</a:t>
            </a:r>
          </a:p>
        </p:txBody>
      </p:sp>
      <p:sp>
        <p:nvSpPr>
          <p:cNvPr id="45074" name="Oval 18"/>
          <p:cNvSpPr>
            <a:spLocks noChangeArrowheads="1"/>
          </p:cNvSpPr>
          <p:nvPr/>
        </p:nvSpPr>
        <p:spPr bwMode="auto">
          <a:xfrm>
            <a:off x="4413250" y="5391150"/>
            <a:ext cx="127000" cy="127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5" name="Oval 19"/>
          <p:cNvSpPr>
            <a:spLocks noChangeArrowheads="1"/>
          </p:cNvSpPr>
          <p:nvPr/>
        </p:nvSpPr>
        <p:spPr bwMode="auto">
          <a:xfrm>
            <a:off x="4400550" y="4832350"/>
            <a:ext cx="127000" cy="127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6" name="Oval 20"/>
          <p:cNvSpPr>
            <a:spLocks noChangeArrowheads="1"/>
          </p:cNvSpPr>
          <p:nvPr/>
        </p:nvSpPr>
        <p:spPr bwMode="auto">
          <a:xfrm>
            <a:off x="4400550" y="5099050"/>
            <a:ext cx="127000" cy="127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7" name="Oval 21"/>
          <p:cNvSpPr>
            <a:spLocks noChangeArrowheads="1"/>
          </p:cNvSpPr>
          <p:nvPr/>
        </p:nvSpPr>
        <p:spPr bwMode="auto">
          <a:xfrm>
            <a:off x="4654550" y="5683250"/>
            <a:ext cx="127000" cy="127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8" name="Oval 22"/>
          <p:cNvSpPr>
            <a:spLocks noChangeArrowheads="1"/>
          </p:cNvSpPr>
          <p:nvPr/>
        </p:nvSpPr>
        <p:spPr bwMode="auto">
          <a:xfrm>
            <a:off x="4133850" y="5708650"/>
            <a:ext cx="127000" cy="127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9" name="Oval 23"/>
          <p:cNvSpPr>
            <a:spLocks noChangeArrowheads="1"/>
          </p:cNvSpPr>
          <p:nvPr/>
        </p:nvSpPr>
        <p:spPr bwMode="auto">
          <a:xfrm>
            <a:off x="4425950" y="5975350"/>
            <a:ext cx="127000" cy="127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80" name="Line 24"/>
          <p:cNvSpPr>
            <a:spLocks noChangeShapeType="1"/>
          </p:cNvSpPr>
          <p:nvPr/>
        </p:nvSpPr>
        <p:spPr bwMode="auto">
          <a:xfrm>
            <a:off x="4470400" y="4953000"/>
            <a:ext cx="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81" name="Line 25"/>
          <p:cNvSpPr>
            <a:spLocks noChangeShapeType="1"/>
          </p:cNvSpPr>
          <p:nvPr/>
        </p:nvSpPr>
        <p:spPr bwMode="auto">
          <a:xfrm>
            <a:off x="4470400" y="5245100"/>
            <a:ext cx="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82" name="Line 26"/>
          <p:cNvSpPr>
            <a:spLocks noChangeShapeType="1"/>
          </p:cNvSpPr>
          <p:nvPr/>
        </p:nvSpPr>
        <p:spPr bwMode="auto">
          <a:xfrm>
            <a:off x="4457700" y="5524500"/>
            <a:ext cx="2540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83" name="Line 27"/>
          <p:cNvSpPr>
            <a:spLocks noChangeShapeType="1"/>
          </p:cNvSpPr>
          <p:nvPr/>
        </p:nvSpPr>
        <p:spPr bwMode="auto">
          <a:xfrm flipH="1">
            <a:off x="4203700" y="5511800"/>
            <a:ext cx="254000" cy="20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84" name="Line 28"/>
          <p:cNvSpPr>
            <a:spLocks noChangeShapeType="1"/>
          </p:cNvSpPr>
          <p:nvPr/>
        </p:nvSpPr>
        <p:spPr bwMode="auto">
          <a:xfrm flipH="1">
            <a:off x="4521200" y="5803900"/>
            <a:ext cx="2032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85" name="Line 29"/>
          <p:cNvSpPr>
            <a:spLocks noChangeShapeType="1"/>
          </p:cNvSpPr>
          <p:nvPr/>
        </p:nvSpPr>
        <p:spPr bwMode="auto">
          <a:xfrm>
            <a:off x="4178300" y="5829300"/>
            <a:ext cx="2540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86" name="Rectangle 30"/>
          <p:cNvSpPr>
            <a:spLocks noChangeArrowheads="1"/>
          </p:cNvSpPr>
          <p:nvPr/>
        </p:nvSpPr>
        <p:spPr bwMode="auto">
          <a:xfrm>
            <a:off x="793750" y="2508250"/>
            <a:ext cx="1854200" cy="1765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87" name="Oval 31"/>
          <p:cNvSpPr>
            <a:spLocks noChangeArrowheads="1"/>
          </p:cNvSpPr>
          <p:nvPr/>
        </p:nvSpPr>
        <p:spPr bwMode="auto">
          <a:xfrm>
            <a:off x="7169150" y="3257550"/>
            <a:ext cx="127000" cy="127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88" name="Oval 32"/>
          <p:cNvSpPr>
            <a:spLocks noChangeArrowheads="1"/>
          </p:cNvSpPr>
          <p:nvPr/>
        </p:nvSpPr>
        <p:spPr bwMode="auto">
          <a:xfrm>
            <a:off x="7156450" y="2698750"/>
            <a:ext cx="127000" cy="127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89" name="Oval 33"/>
          <p:cNvSpPr>
            <a:spLocks noChangeArrowheads="1"/>
          </p:cNvSpPr>
          <p:nvPr/>
        </p:nvSpPr>
        <p:spPr bwMode="auto">
          <a:xfrm>
            <a:off x="7156450" y="2965450"/>
            <a:ext cx="127000" cy="127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90" name="Oval 34"/>
          <p:cNvSpPr>
            <a:spLocks noChangeArrowheads="1"/>
          </p:cNvSpPr>
          <p:nvPr/>
        </p:nvSpPr>
        <p:spPr bwMode="auto">
          <a:xfrm>
            <a:off x="7410450" y="3549650"/>
            <a:ext cx="127000" cy="127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91" name="Oval 35"/>
          <p:cNvSpPr>
            <a:spLocks noChangeArrowheads="1"/>
          </p:cNvSpPr>
          <p:nvPr/>
        </p:nvSpPr>
        <p:spPr bwMode="auto">
          <a:xfrm>
            <a:off x="6889750" y="3575050"/>
            <a:ext cx="127000" cy="127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92" name="Oval 36"/>
          <p:cNvSpPr>
            <a:spLocks noChangeArrowheads="1"/>
          </p:cNvSpPr>
          <p:nvPr/>
        </p:nvSpPr>
        <p:spPr bwMode="auto">
          <a:xfrm>
            <a:off x="7181850" y="3841750"/>
            <a:ext cx="127000" cy="127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93" name="Line 37"/>
          <p:cNvSpPr>
            <a:spLocks noChangeShapeType="1"/>
          </p:cNvSpPr>
          <p:nvPr/>
        </p:nvSpPr>
        <p:spPr bwMode="auto">
          <a:xfrm>
            <a:off x="7226300" y="2819400"/>
            <a:ext cx="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94" name="Line 38"/>
          <p:cNvSpPr>
            <a:spLocks noChangeShapeType="1"/>
          </p:cNvSpPr>
          <p:nvPr/>
        </p:nvSpPr>
        <p:spPr bwMode="auto">
          <a:xfrm>
            <a:off x="7226300" y="3111500"/>
            <a:ext cx="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95" name="Line 39"/>
          <p:cNvSpPr>
            <a:spLocks noChangeShapeType="1"/>
          </p:cNvSpPr>
          <p:nvPr/>
        </p:nvSpPr>
        <p:spPr bwMode="auto">
          <a:xfrm>
            <a:off x="7213600" y="3390900"/>
            <a:ext cx="2540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96" name="Line 40"/>
          <p:cNvSpPr>
            <a:spLocks noChangeShapeType="1"/>
          </p:cNvSpPr>
          <p:nvPr/>
        </p:nvSpPr>
        <p:spPr bwMode="auto">
          <a:xfrm flipH="1">
            <a:off x="6959600" y="3378200"/>
            <a:ext cx="254000" cy="20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97" name="Line 41"/>
          <p:cNvSpPr>
            <a:spLocks noChangeShapeType="1"/>
          </p:cNvSpPr>
          <p:nvPr/>
        </p:nvSpPr>
        <p:spPr bwMode="auto">
          <a:xfrm flipH="1">
            <a:off x="7277100" y="3670300"/>
            <a:ext cx="2032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98" name="Line 42"/>
          <p:cNvSpPr>
            <a:spLocks noChangeShapeType="1"/>
          </p:cNvSpPr>
          <p:nvPr/>
        </p:nvSpPr>
        <p:spPr bwMode="auto">
          <a:xfrm>
            <a:off x="6934200" y="3695700"/>
            <a:ext cx="2540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099" name="Group 43"/>
          <p:cNvGrpSpPr>
            <a:grpSpLocks/>
          </p:cNvGrpSpPr>
          <p:nvPr/>
        </p:nvGrpSpPr>
        <p:grpSpPr bwMode="auto">
          <a:xfrm>
            <a:off x="1352550" y="2724150"/>
            <a:ext cx="647700" cy="1270000"/>
            <a:chOff x="852" y="1716"/>
            <a:chExt cx="408" cy="800"/>
          </a:xfrm>
        </p:grpSpPr>
        <p:sp>
          <p:nvSpPr>
            <p:cNvPr id="45116" name="Oval 44"/>
            <p:cNvSpPr>
              <a:spLocks noChangeArrowheads="1"/>
            </p:cNvSpPr>
            <p:nvPr/>
          </p:nvSpPr>
          <p:spPr bwMode="auto">
            <a:xfrm>
              <a:off x="1028" y="2068"/>
              <a:ext cx="80" cy="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17" name="Oval 45"/>
            <p:cNvSpPr>
              <a:spLocks noChangeArrowheads="1"/>
            </p:cNvSpPr>
            <p:nvPr/>
          </p:nvSpPr>
          <p:spPr bwMode="auto">
            <a:xfrm>
              <a:off x="1020" y="1716"/>
              <a:ext cx="80" cy="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18" name="Oval 46"/>
            <p:cNvSpPr>
              <a:spLocks noChangeArrowheads="1"/>
            </p:cNvSpPr>
            <p:nvPr/>
          </p:nvSpPr>
          <p:spPr bwMode="auto">
            <a:xfrm>
              <a:off x="1020" y="1884"/>
              <a:ext cx="80" cy="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19" name="Oval 47"/>
            <p:cNvSpPr>
              <a:spLocks noChangeArrowheads="1"/>
            </p:cNvSpPr>
            <p:nvPr/>
          </p:nvSpPr>
          <p:spPr bwMode="auto">
            <a:xfrm>
              <a:off x="1180" y="2252"/>
              <a:ext cx="80" cy="8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20" name="Oval 48"/>
            <p:cNvSpPr>
              <a:spLocks noChangeArrowheads="1"/>
            </p:cNvSpPr>
            <p:nvPr/>
          </p:nvSpPr>
          <p:spPr bwMode="auto">
            <a:xfrm>
              <a:off x="852" y="2268"/>
              <a:ext cx="80" cy="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21" name="Oval 49"/>
            <p:cNvSpPr>
              <a:spLocks noChangeArrowheads="1"/>
            </p:cNvSpPr>
            <p:nvPr/>
          </p:nvSpPr>
          <p:spPr bwMode="auto">
            <a:xfrm>
              <a:off x="1036" y="2436"/>
              <a:ext cx="80" cy="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22" name="Line 50"/>
            <p:cNvSpPr>
              <a:spLocks noChangeShapeType="1"/>
            </p:cNvSpPr>
            <p:nvPr/>
          </p:nvSpPr>
          <p:spPr bwMode="auto">
            <a:xfrm>
              <a:off x="1064" y="1792"/>
              <a:ext cx="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23" name="Line 51"/>
            <p:cNvSpPr>
              <a:spLocks noChangeShapeType="1"/>
            </p:cNvSpPr>
            <p:nvPr/>
          </p:nvSpPr>
          <p:spPr bwMode="auto">
            <a:xfrm>
              <a:off x="1064" y="1976"/>
              <a:ext cx="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24" name="Line 52"/>
            <p:cNvSpPr>
              <a:spLocks noChangeShapeType="1"/>
            </p:cNvSpPr>
            <p:nvPr/>
          </p:nvSpPr>
          <p:spPr bwMode="auto">
            <a:xfrm>
              <a:off x="1056" y="2152"/>
              <a:ext cx="16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25" name="Line 53"/>
            <p:cNvSpPr>
              <a:spLocks noChangeShapeType="1"/>
            </p:cNvSpPr>
            <p:nvPr/>
          </p:nvSpPr>
          <p:spPr bwMode="auto">
            <a:xfrm flipH="1">
              <a:off x="896" y="2144"/>
              <a:ext cx="160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26" name="Line 54"/>
            <p:cNvSpPr>
              <a:spLocks noChangeShapeType="1"/>
            </p:cNvSpPr>
            <p:nvPr/>
          </p:nvSpPr>
          <p:spPr bwMode="auto">
            <a:xfrm flipH="1">
              <a:off x="1096" y="2328"/>
              <a:ext cx="128" cy="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27" name="Line 55"/>
            <p:cNvSpPr>
              <a:spLocks noChangeShapeType="1"/>
            </p:cNvSpPr>
            <p:nvPr/>
          </p:nvSpPr>
          <p:spPr bwMode="auto">
            <a:xfrm>
              <a:off x="880" y="2344"/>
              <a:ext cx="16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100" name="Oval 56"/>
          <p:cNvSpPr>
            <a:spLocks noChangeArrowheads="1"/>
          </p:cNvSpPr>
          <p:nvPr/>
        </p:nvSpPr>
        <p:spPr bwMode="auto">
          <a:xfrm>
            <a:off x="7194550" y="4121150"/>
            <a:ext cx="127000" cy="127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01" name="Oval 57"/>
          <p:cNvSpPr>
            <a:spLocks noChangeArrowheads="1"/>
          </p:cNvSpPr>
          <p:nvPr/>
        </p:nvSpPr>
        <p:spPr bwMode="auto">
          <a:xfrm>
            <a:off x="7423150" y="4400550"/>
            <a:ext cx="127000" cy="127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02" name="Oval 58"/>
          <p:cNvSpPr>
            <a:spLocks noChangeArrowheads="1"/>
          </p:cNvSpPr>
          <p:nvPr/>
        </p:nvSpPr>
        <p:spPr bwMode="auto">
          <a:xfrm>
            <a:off x="7207250" y="4679950"/>
            <a:ext cx="127000" cy="127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03" name="Line 59"/>
          <p:cNvSpPr>
            <a:spLocks noChangeShapeType="1"/>
          </p:cNvSpPr>
          <p:nvPr/>
        </p:nvSpPr>
        <p:spPr bwMode="auto">
          <a:xfrm>
            <a:off x="7251700" y="3987800"/>
            <a:ext cx="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04" name="Line 60"/>
          <p:cNvSpPr>
            <a:spLocks noChangeShapeType="1"/>
          </p:cNvSpPr>
          <p:nvPr/>
        </p:nvSpPr>
        <p:spPr bwMode="auto">
          <a:xfrm>
            <a:off x="7315200" y="4241800"/>
            <a:ext cx="1397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05" name="Line 61"/>
          <p:cNvSpPr>
            <a:spLocks noChangeShapeType="1"/>
          </p:cNvSpPr>
          <p:nvPr/>
        </p:nvSpPr>
        <p:spPr bwMode="auto">
          <a:xfrm flipH="1">
            <a:off x="7327900" y="4533900"/>
            <a:ext cx="1524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06" name="Line 62"/>
          <p:cNvSpPr>
            <a:spLocks noChangeShapeType="1"/>
          </p:cNvSpPr>
          <p:nvPr/>
        </p:nvSpPr>
        <p:spPr bwMode="auto">
          <a:xfrm>
            <a:off x="7264400" y="4254500"/>
            <a:ext cx="0" cy="419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07" name="Rectangle 63"/>
          <p:cNvSpPr>
            <a:spLocks noChangeArrowheads="1"/>
          </p:cNvSpPr>
          <p:nvPr/>
        </p:nvSpPr>
        <p:spPr bwMode="auto">
          <a:xfrm>
            <a:off x="784225" y="2511425"/>
            <a:ext cx="6683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>
                <a:latin typeface="Arial" charset="0"/>
              </a:rPr>
              <a:t>ProcA</a:t>
            </a:r>
          </a:p>
        </p:txBody>
      </p:sp>
      <p:sp>
        <p:nvSpPr>
          <p:cNvPr id="45108" name="Rectangle 64"/>
          <p:cNvSpPr>
            <a:spLocks noChangeArrowheads="1"/>
          </p:cNvSpPr>
          <p:nvPr/>
        </p:nvSpPr>
        <p:spPr bwMode="auto">
          <a:xfrm>
            <a:off x="6254750" y="2495550"/>
            <a:ext cx="2108200" cy="2603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09" name="Rectangle 65"/>
          <p:cNvSpPr>
            <a:spLocks noChangeArrowheads="1"/>
          </p:cNvSpPr>
          <p:nvPr/>
        </p:nvSpPr>
        <p:spPr bwMode="auto">
          <a:xfrm>
            <a:off x="6245225" y="2511425"/>
            <a:ext cx="6683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>
                <a:latin typeface="Arial" charset="0"/>
              </a:rPr>
              <a:t>ProcB</a:t>
            </a:r>
          </a:p>
        </p:txBody>
      </p:sp>
      <p:sp>
        <p:nvSpPr>
          <p:cNvPr id="45110" name="Rectangle 66"/>
          <p:cNvSpPr>
            <a:spLocks noChangeArrowheads="1"/>
          </p:cNvSpPr>
          <p:nvPr/>
        </p:nvSpPr>
        <p:spPr bwMode="auto">
          <a:xfrm>
            <a:off x="3549650" y="4578350"/>
            <a:ext cx="1854200" cy="175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11" name="Line 67"/>
          <p:cNvSpPr>
            <a:spLocks noChangeShapeType="1"/>
          </p:cNvSpPr>
          <p:nvPr/>
        </p:nvSpPr>
        <p:spPr bwMode="auto">
          <a:xfrm flipH="1">
            <a:off x="1676400" y="1485900"/>
            <a:ext cx="2692400" cy="12319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12" name="Line 68"/>
          <p:cNvSpPr>
            <a:spLocks noChangeShapeType="1"/>
          </p:cNvSpPr>
          <p:nvPr/>
        </p:nvSpPr>
        <p:spPr bwMode="auto">
          <a:xfrm>
            <a:off x="4406900" y="1778000"/>
            <a:ext cx="2832100" cy="9271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13" name="Line 69"/>
          <p:cNvSpPr>
            <a:spLocks noChangeShapeType="1"/>
          </p:cNvSpPr>
          <p:nvPr/>
        </p:nvSpPr>
        <p:spPr bwMode="auto">
          <a:xfrm>
            <a:off x="1943100" y="3632200"/>
            <a:ext cx="2527300" cy="11557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14" name="Line 70"/>
          <p:cNvSpPr>
            <a:spLocks noChangeShapeType="1"/>
          </p:cNvSpPr>
          <p:nvPr/>
        </p:nvSpPr>
        <p:spPr bwMode="auto">
          <a:xfrm flipH="1">
            <a:off x="4445000" y="3657600"/>
            <a:ext cx="2476500" cy="1117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15" name="Rectangle 71"/>
          <p:cNvSpPr>
            <a:spLocks noChangeArrowheads="1"/>
          </p:cNvSpPr>
          <p:nvPr/>
        </p:nvSpPr>
        <p:spPr bwMode="auto">
          <a:xfrm>
            <a:off x="3502025" y="4619625"/>
            <a:ext cx="677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>
                <a:latin typeface="Arial" charset="0"/>
              </a:rPr>
              <a:t>ProcC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 Testing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The primary objective of unit and integration testing is to ensure that the design has been implemented properly; that is, that the programmers wrote code to do what the </a:t>
            </a:r>
            <a:r>
              <a:rPr lang="en-US" sz="2800" u="sng" smtClean="0"/>
              <a:t>designers</a:t>
            </a:r>
            <a:r>
              <a:rPr lang="en-US" sz="2800" smtClean="0"/>
              <a:t> intended. (Verification)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The primary objective of system testing is very different: We want to ensure that the system does what the </a:t>
            </a:r>
            <a:r>
              <a:rPr lang="en-US" sz="2800" u="sng" smtClean="0"/>
              <a:t>customer</a:t>
            </a:r>
            <a:r>
              <a:rPr lang="en-US" sz="2800" smtClean="0"/>
              <a:t> wants it to do. (Validation)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6934200" y="6172200"/>
            <a:ext cx="187483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800"/>
              <a:t>[Some notes adapted from Pfleeger 2001]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 Testing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smtClean="0"/>
              <a:t>Steps in system testing</a:t>
            </a:r>
          </a:p>
          <a:p>
            <a:pPr lvl="1"/>
            <a:r>
              <a:rPr lang="en-US" sz="2000" smtClean="0"/>
              <a:t>Function Testing</a:t>
            </a:r>
          </a:p>
          <a:p>
            <a:pPr lvl="1"/>
            <a:r>
              <a:rPr lang="en-US" sz="2000" smtClean="0"/>
              <a:t>Performance Testing</a:t>
            </a:r>
          </a:p>
          <a:p>
            <a:pPr lvl="1"/>
            <a:r>
              <a:rPr lang="en-US" sz="2000" smtClean="0"/>
              <a:t>Acceptance Testing</a:t>
            </a:r>
          </a:p>
          <a:p>
            <a:pPr lvl="1"/>
            <a:r>
              <a:rPr lang="en-US" sz="2000" smtClean="0"/>
              <a:t>Installation Testing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838200" y="4800600"/>
            <a:ext cx="137160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pitchFamily="34" charset="0"/>
              </a:rPr>
              <a:t>Function</a:t>
            </a:r>
          </a:p>
          <a:p>
            <a:pPr algn="ctr"/>
            <a:r>
              <a:rPr lang="en-US" sz="1600">
                <a:latin typeface="Verdana" pitchFamily="34" charset="0"/>
              </a:rPr>
              <a:t>Test</a:t>
            </a: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2971800" y="4800600"/>
            <a:ext cx="137160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pitchFamily="34" charset="0"/>
              </a:rPr>
              <a:t>Performance</a:t>
            </a:r>
          </a:p>
          <a:p>
            <a:pPr algn="ctr"/>
            <a:r>
              <a:rPr lang="en-US" sz="1600">
                <a:latin typeface="Verdana" pitchFamily="34" charset="0"/>
              </a:rPr>
              <a:t>Test</a:t>
            </a:r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4953000" y="4800600"/>
            <a:ext cx="137160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pitchFamily="34" charset="0"/>
              </a:rPr>
              <a:t>Acceptance</a:t>
            </a:r>
          </a:p>
          <a:p>
            <a:pPr algn="ctr"/>
            <a:r>
              <a:rPr lang="en-US" sz="1600">
                <a:latin typeface="Verdana" pitchFamily="34" charset="0"/>
              </a:rPr>
              <a:t>Test</a:t>
            </a: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7010400" y="4800600"/>
            <a:ext cx="137160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Verdana" pitchFamily="34" charset="0"/>
              </a:rPr>
              <a:t>Installation</a:t>
            </a:r>
          </a:p>
          <a:p>
            <a:pPr algn="ctr"/>
            <a:r>
              <a:rPr lang="en-US" sz="1600">
                <a:latin typeface="Verdana" pitchFamily="34" charset="0"/>
              </a:rPr>
              <a:t>Test</a:t>
            </a:r>
          </a:p>
        </p:txBody>
      </p:sp>
      <p:cxnSp>
        <p:nvCxnSpPr>
          <p:cNvPr id="47112" name="AutoShape 8"/>
          <p:cNvCxnSpPr>
            <a:cxnSpLocks noChangeShapeType="1"/>
            <a:endCxn id="47108" idx="1"/>
          </p:cNvCxnSpPr>
          <p:nvPr/>
        </p:nvCxnSpPr>
        <p:spPr bwMode="auto">
          <a:xfrm>
            <a:off x="228600" y="5257800"/>
            <a:ext cx="6096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3" name="AutoShape 9"/>
          <p:cNvCxnSpPr>
            <a:cxnSpLocks noChangeShapeType="1"/>
            <a:stCxn id="47108" idx="3"/>
            <a:endCxn id="47109" idx="1"/>
          </p:cNvCxnSpPr>
          <p:nvPr/>
        </p:nvCxnSpPr>
        <p:spPr bwMode="auto">
          <a:xfrm>
            <a:off x="2209800" y="5257800"/>
            <a:ext cx="7620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4" name="AutoShape 10"/>
          <p:cNvCxnSpPr>
            <a:cxnSpLocks noChangeShapeType="1"/>
            <a:stCxn id="47109" idx="3"/>
            <a:endCxn id="47110" idx="1"/>
          </p:cNvCxnSpPr>
          <p:nvPr/>
        </p:nvCxnSpPr>
        <p:spPr bwMode="auto">
          <a:xfrm>
            <a:off x="4343400" y="5257800"/>
            <a:ext cx="6096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5" name="AutoShape 11"/>
          <p:cNvCxnSpPr>
            <a:cxnSpLocks noChangeShapeType="1"/>
            <a:stCxn id="47110" idx="3"/>
            <a:endCxn id="47111" idx="1"/>
          </p:cNvCxnSpPr>
          <p:nvPr/>
        </p:nvCxnSpPr>
        <p:spPr bwMode="auto">
          <a:xfrm>
            <a:off x="6324600" y="5257800"/>
            <a:ext cx="685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6" name="AutoShape 12"/>
          <p:cNvCxnSpPr>
            <a:cxnSpLocks noChangeShapeType="1"/>
            <a:stCxn id="47111" idx="3"/>
          </p:cNvCxnSpPr>
          <p:nvPr/>
        </p:nvCxnSpPr>
        <p:spPr bwMode="auto">
          <a:xfrm>
            <a:off x="8382000" y="5257800"/>
            <a:ext cx="6096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7" name="AutoShape 13"/>
          <p:cNvCxnSpPr>
            <a:cxnSpLocks noChangeShapeType="1"/>
          </p:cNvCxnSpPr>
          <p:nvPr/>
        </p:nvCxnSpPr>
        <p:spPr bwMode="auto">
          <a:xfrm flipV="1">
            <a:off x="457200" y="5486400"/>
            <a:ext cx="0" cy="6096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8" name="AutoShape 14"/>
          <p:cNvCxnSpPr>
            <a:cxnSpLocks noChangeShapeType="1"/>
          </p:cNvCxnSpPr>
          <p:nvPr/>
        </p:nvCxnSpPr>
        <p:spPr bwMode="auto">
          <a:xfrm flipV="1">
            <a:off x="2590800" y="5486400"/>
            <a:ext cx="0" cy="6096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9" name="AutoShape 15"/>
          <p:cNvCxnSpPr>
            <a:cxnSpLocks noChangeShapeType="1"/>
          </p:cNvCxnSpPr>
          <p:nvPr/>
        </p:nvCxnSpPr>
        <p:spPr bwMode="auto">
          <a:xfrm flipV="1">
            <a:off x="4648200" y="5486400"/>
            <a:ext cx="0" cy="6096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0" name="AutoShape 16"/>
          <p:cNvCxnSpPr>
            <a:cxnSpLocks noChangeShapeType="1"/>
          </p:cNvCxnSpPr>
          <p:nvPr/>
        </p:nvCxnSpPr>
        <p:spPr bwMode="auto">
          <a:xfrm flipV="1">
            <a:off x="6629400" y="5486400"/>
            <a:ext cx="0" cy="6096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1" name="AutoShape 17"/>
          <p:cNvCxnSpPr>
            <a:cxnSpLocks noChangeShapeType="1"/>
          </p:cNvCxnSpPr>
          <p:nvPr/>
        </p:nvCxnSpPr>
        <p:spPr bwMode="auto">
          <a:xfrm flipV="1">
            <a:off x="8610600" y="5410200"/>
            <a:ext cx="0" cy="6096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22" name="Text Box 18"/>
          <p:cNvSpPr txBox="1">
            <a:spLocks noChangeArrowheads="1"/>
          </p:cNvSpPr>
          <p:nvPr/>
        </p:nvSpPr>
        <p:spPr bwMode="auto">
          <a:xfrm>
            <a:off x="0" y="6096000"/>
            <a:ext cx="862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000">
                <a:latin typeface="Verdana" pitchFamily="34" charset="0"/>
              </a:rPr>
              <a:t>Integrated</a:t>
            </a:r>
          </a:p>
          <a:p>
            <a:pPr algn="ctr"/>
            <a:r>
              <a:rPr lang="en-US" sz="1000">
                <a:latin typeface="Verdana" pitchFamily="34" charset="0"/>
              </a:rPr>
              <a:t>Modules</a:t>
            </a:r>
          </a:p>
        </p:txBody>
      </p:sp>
      <p:sp>
        <p:nvSpPr>
          <p:cNvPr id="47123" name="Text Box 19"/>
          <p:cNvSpPr txBox="1">
            <a:spLocks noChangeArrowheads="1"/>
          </p:cNvSpPr>
          <p:nvPr/>
        </p:nvSpPr>
        <p:spPr bwMode="auto">
          <a:xfrm>
            <a:off x="2209800" y="6096000"/>
            <a:ext cx="925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000">
                <a:latin typeface="Verdana" pitchFamily="34" charset="0"/>
              </a:rPr>
              <a:t>Functioning</a:t>
            </a:r>
          </a:p>
          <a:p>
            <a:pPr algn="ctr"/>
            <a:r>
              <a:rPr lang="en-US" sz="1000">
                <a:latin typeface="Verdana" pitchFamily="34" charset="0"/>
              </a:rPr>
              <a:t>System</a:t>
            </a:r>
          </a:p>
        </p:txBody>
      </p:sp>
      <p:sp>
        <p:nvSpPr>
          <p:cNvPr id="47124" name="Text Box 20"/>
          <p:cNvSpPr txBox="1">
            <a:spLocks noChangeArrowheads="1"/>
          </p:cNvSpPr>
          <p:nvPr/>
        </p:nvSpPr>
        <p:spPr bwMode="auto">
          <a:xfrm>
            <a:off x="3962400" y="6096000"/>
            <a:ext cx="1357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000">
                <a:latin typeface="Verdana" pitchFamily="34" charset="0"/>
              </a:rPr>
              <a:t>Verified, Validated</a:t>
            </a:r>
          </a:p>
          <a:p>
            <a:pPr algn="ctr"/>
            <a:r>
              <a:rPr lang="en-US" sz="1000">
                <a:latin typeface="Verdana" pitchFamily="34" charset="0"/>
              </a:rPr>
              <a:t>Software</a:t>
            </a:r>
          </a:p>
        </p:txBody>
      </p:sp>
      <p:sp>
        <p:nvSpPr>
          <p:cNvPr id="47125" name="Text Box 21"/>
          <p:cNvSpPr txBox="1">
            <a:spLocks noChangeArrowheads="1"/>
          </p:cNvSpPr>
          <p:nvPr/>
        </p:nvSpPr>
        <p:spPr bwMode="auto">
          <a:xfrm>
            <a:off x="6324600" y="6096000"/>
            <a:ext cx="7667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000">
                <a:latin typeface="Verdana" pitchFamily="34" charset="0"/>
              </a:rPr>
              <a:t>Accepted</a:t>
            </a:r>
          </a:p>
          <a:p>
            <a:pPr algn="ctr"/>
            <a:r>
              <a:rPr lang="en-US" sz="1000">
                <a:latin typeface="Verdana" pitchFamily="34" charset="0"/>
              </a:rPr>
              <a:t>System</a:t>
            </a:r>
          </a:p>
        </p:txBody>
      </p:sp>
      <p:sp>
        <p:nvSpPr>
          <p:cNvPr id="47126" name="Text Box 22"/>
          <p:cNvSpPr txBox="1">
            <a:spLocks noChangeArrowheads="1"/>
          </p:cNvSpPr>
          <p:nvPr/>
        </p:nvSpPr>
        <p:spPr bwMode="auto">
          <a:xfrm>
            <a:off x="8229600" y="6019800"/>
            <a:ext cx="788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000">
                <a:latin typeface="Verdana" pitchFamily="34" charset="0"/>
              </a:rPr>
              <a:t>Delivered</a:t>
            </a:r>
          </a:p>
          <a:p>
            <a:pPr algn="ctr"/>
            <a:r>
              <a:rPr lang="en-US" sz="1000">
                <a:latin typeface="Verdana" pitchFamily="34" charset="0"/>
              </a:rPr>
              <a:t>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 Testing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/>
              <a:t>Checks that an integrated system performs its functions as specified in the requirements.</a:t>
            </a:r>
          </a:p>
          <a:p>
            <a:r>
              <a:rPr lang="en-US" sz="2800" smtClean="0"/>
              <a:t>Common functional testing techniques (cause-effect graphs, boundary value analysis, etc.) used here.</a:t>
            </a:r>
          </a:p>
          <a:p>
            <a:r>
              <a:rPr lang="en-US" sz="2800" smtClean="0"/>
              <a:t>View the entire system as a black box.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Performance Testing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smtClean="0"/>
              <a:t>Compares the behavior of the functionally verified system to nonfunctional requirements.</a:t>
            </a:r>
          </a:p>
          <a:p>
            <a:r>
              <a:rPr lang="en-US" sz="2400" smtClean="0"/>
              <a:t>System performance is measured against the performance objectives set by the customer and expressed as nonfunctional requirements.</a:t>
            </a:r>
          </a:p>
          <a:p>
            <a:r>
              <a:rPr lang="en-US" sz="2400" smtClean="0"/>
              <a:t>This may involve hardware engineers.</a:t>
            </a:r>
          </a:p>
          <a:p>
            <a:r>
              <a:rPr lang="en-US" sz="2400" smtClean="0"/>
              <a:t>Since this stage and the previous constitute a complete review of requirements, the software is now considered validated.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Performance Tests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Stress tests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Configuration tests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Legacy Regression tests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Security tests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Timing tests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Environmental tests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Quality tests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Recovery tests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Documentation tests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Usability tests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Acceptance Testing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Customer now leads testing and defines the cases to test.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The purpose of acceptance testing is to allow the customer and users to determine if the system that was built actually meets their needs and expectations.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Many times, the customer representative involved in requirements gathering will specify the acceptance tests.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Integration Testing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After individual components have passed unit testing, they are merged together to form subsystems and ultimately one complete system.</a:t>
            </a:r>
          </a:p>
          <a:p>
            <a:r>
              <a:rPr lang="en-US" smtClean="0"/>
              <a:t>Integration testing is the process of exercising this “hierarchically accumulating” system.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Acceptance Tests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Benchmark tests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Subset of users operate the system under a set of predefined test cases.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Pilot tests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Subset of users operate the system under normal or “everyday” situations.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Alpha testing if done at developer’s site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Beta testing if done at customer’s site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Parallel tests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New system operates in parallel with the previous version. Users gradually transition to the new system.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Installation Testing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/>
              <a:t>Last stage of testing</a:t>
            </a:r>
          </a:p>
          <a:p>
            <a:r>
              <a:rPr lang="en-US" sz="2800" smtClean="0"/>
              <a:t>May not be needed if acceptance testing was performed at the customer’s site.</a:t>
            </a:r>
          </a:p>
          <a:p>
            <a:r>
              <a:rPr lang="en-US" sz="2800" smtClean="0"/>
              <a:t>The system is installed in the environment in which it will be used, and we verify that it works in the field as it did when tested previously.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Integration Testing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We will (normally) view the system as a hierarchy of components.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Class diagram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Call graph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Structure chart, Design tree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Integration testing can begin at the top of this hierarchy and work downward, or it can begin at the bottom of the hierarchy and work upwards.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It can also employ a combination of these two approaches.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 smtClean="0"/>
              <a:t>Example Component Hierarchy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038600" y="2133600"/>
            <a:ext cx="8382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 b="1">
                <a:latin typeface="Verdana" pitchFamily="34" charset="0"/>
              </a:rPr>
              <a:t>A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2209800" y="3124200"/>
            <a:ext cx="8382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 b="1">
                <a:latin typeface="Verdana" pitchFamily="34" charset="0"/>
              </a:rPr>
              <a:t>B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4038600" y="3124200"/>
            <a:ext cx="8382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 b="1">
                <a:latin typeface="Verdana" pitchFamily="34" charset="0"/>
              </a:rPr>
              <a:t>C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6096000" y="3124200"/>
            <a:ext cx="8382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 b="1">
                <a:latin typeface="Verdana" pitchFamily="34" charset="0"/>
              </a:rPr>
              <a:t>D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1447800" y="4191000"/>
            <a:ext cx="8382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 b="1">
                <a:latin typeface="Verdana" pitchFamily="34" charset="0"/>
              </a:rPr>
              <a:t>E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2895600" y="4191000"/>
            <a:ext cx="8382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 b="1">
                <a:latin typeface="Verdana" pitchFamily="34" charset="0"/>
              </a:rPr>
              <a:t>F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6096000" y="4191000"/>
            <a:ext cx="8382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 b="1">
                <a:latin typeface="Verdana" pitchFamily="34" charset="0"/>
              </a:rPr>
              <a:t>G</a:t>
            </a:r>
          </a:p>
        </p:txBody>
      </p:sp>
      <p:cxnSp>
        <p:nvCxnSpPr>
          <p:cNvPr id="10250" name="AutoShape 10"/>
          <p:cNvCxnSpPr>
            <a:cxnSpLocks noChangeShapeType="1"/>
            <a:stCxn id="10243" idx="2"/>
            <a:endCxn id="10244" idx="0"/>
          </p:cNvCxnSpPr>
          <p:nvPr/>
        </p:nvCxnSpPr>
        <p:spPr bwMode="auto">
          <a:xfrm flipH="1">
            <a:off x="2628900" y="2590800"/>
            <a:ext cx="18288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1" name="AutoShape 11"/>
          <p:cNvCxnSpPr>
            <a:cxnSpLocks noChangeShapeType="1"/>
            <a:stCxn id="10243" idx="2"/>
            <a:endCxn id="10245" idx="0"/>
          </p:cNvCxnSpPr>
          <p:nvPr/>
        </p:nvCxnSpPr>
        <p:spPr bwMode="auto">
          <a:xfrm>
            <a:off x="4457700" y="2590800"/>
            <a:ext cx="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2" name="AutoShape 12"/>
          <p:cNvCxnSpPr>
            <a:cxnSpLocks noChangeShapeType="1"/>
            <a:stCxn id="10243" idx="2"/>
            <a:endCxn id="10246" idx="0"/>
          </p:cNvCxnSpPr>
          <p:nvPr/>
        </p:nvCxnSpPr>
        <p:spPr bwMode="auto">
          <a:xfrm>
            <a:off x="4457700" y="2590800"/>
            <a:ext cx="20574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3" name="AutoShape 13"/>
          <p:cNvCxnSpPr>
            <a:cxnSpLocks noChangeShapeType="1"/>
            <a:stCxn id="10244" idx="2"/>
            <a:endCxn id="10247" idx="0"/>
          </p:cNvCxnSpPr>
          <p:nvPr/>
        </p:nvCxnSpPr>
        <p:spPr bwMode="auto">
          <a:xfrm flipH="1">
            <a:off x="1866900" y="3581400"/>
            <a:ext cx="762000" cy="609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4" name="AutoShape 14"/>
          <p:cNvCxnSpPr>
            <a:cxnSpLocks noChangeShapeType="1"/>
            <a:stCxn id="10244" idx="2"/>
            <a:endCxn id="10248" idx="0"/>
          </p:cNvCxnSpPr>
          <p:nvPr/>
        </p:nvCxnSpPr>
        <p:spPr bwMode="auto">
          <a:xfrm>
            <a:off x="2628900" y="3581400"/>
            <a:ext cx="685800" cy="609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5" name="AutoShape 15"/>
          <p:cNvCxnSpPr>
            <a:cxnSpLocks noChangeShapeType="1"/>
            <a:stCxn id="10246" idx="2"/>
            <a:endCxn id="10249" idx="0"/>
          </p:cNvCxnSpPr>
          <p:nvPr/>
        </p:nvCxnSpPr>
        <p:spPr bwMode="auto">
          <a:xfrm>
            <a:off x="6515100" y="3581400"/>
            <a:ext cx="0" cy="609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5410200" y="6172200"/>
            <a:ext cx="33369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000"/>
              <a:t>[Figure and associated examples adapted from Pfleeger 2001]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 smtClean="0"/>
              <a:t>Integration Testing Strategies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Big-bang integration</a:t>
            </a:r>
          </a:p>
          <a:p>
            <a:r>
              <a:rPr lang="en-US" smtClean="0"/>
              <a:t>Bottom-up Integration</a:t>
            </a:r>
          </a:p>
          <a:p>
            <a:r>
              <a:rPr lang="en-US" smtClean="0"/>
              <a:t>Top-down Integration</a:t>
            </a:r>
          </a:p>
          <a:p>
            <a:r>
              <a:rPr lang="en-US" smtClean="0"/>
              <a:t>Sandwich Integration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Big-bang Integration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/>
              <a:t>All components are tested in isolation.</a:t>
            </a:r>
          </a:p>
          <a:p>
            <a:r>
              <a:rPr lang="en-US" sz="2800" smtClean="0"/>
              <a:t>Then, the entire system is integrated in one step and testing occurs at the top level.</a:t>
            </a:r>
          </a:p>
          <a:p>
            <a:r>
              <a:rPr lang="en-US" sz="2800" smtClean="0"/>
              <a:t>Often used (perhaps wrongly), particularly for small systems.</a:t>
            </a:r>
          </a:p>
          <a:p>
            <a:r>
              <a:rPr lang="en-US" sz="2800" smtClean="0"/>
              <a:t>Does not scale.</a:t>
            </a:r>
          </a:p>
          <a:p>
            <a:r>
              <a:rPr lang="en-US" sz="2800" smtClean="0"/>
              <a:t>Difficult or impossible to isolate faults.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_Introduction_To_Software_Engineering">
  <a:themeElements>
    <a:clrScheme name="01_Introduction_To_Software_Engineerin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01_Introduction_To_Software_Engineerin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01_Introduction_To_Software_Eng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_Introduction_To_Software_Engineering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_Introduction_To_Software_Engineering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_Introduction_To_Software_Engineering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_Introduction_To_Software_Engineer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_Introduction_To_Software_Engineer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_Introduction_To_Software_Engineer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C:\hendrix\comp6710\notes\01_Introduction_To_Software_Engineering.ppt</Template>
  <TotalTime>2903</TotalTime>
  <Words>2935</Words>
  <Application>Microsoft Office PowerPoint</Application>
  <PresentationFormat>On-screen Show (4:3)</PresentationFormat>
  <Paragraphs>672</Paragraphs>
  <Slides>51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Arial Black</vt:lpstr>
      <vt:lpstr>Verdana</vt:lpstr>
      <vt:lpstr>Times New Roman</vt:lpstr>
      <vt:lpstr>Courier New</vt:lpstr>
      <vt:lpstr>01_Introduction_To_Software_Engineering</vt:lpstr>
      <vt:lpstr>Document</vt:lpstr>
      <vt:lpstr>Course Notes Set 12: Testing Strategies</vt:lpstr>
      <vt:lpstr>Strategic Approach to Testing</vt:lpstr>
      <vt:lpstr>Testing Strategies</vt:lpstr>
      <vt:lpstr>A Testing Strategy</vt:lpstr>
      <vt:lpstr>Integration Testing</vt:lpstr>
      <vt:lpstr>Integration Testing</vt:lpstr>
      <vt:lpstr>Example Component Hierarchy</vt:lpstr>
      <vt:lpstr>Integration Testing Strategies</vt:lpstr>
      <vt:lpstr>Big-bang Integration</vt:lpstr>
      <vt:lpstr>Big-bang Integration</vt:lpstr>
      <vt:lpstr>Bottom-up Integration</vt:lpstr>
      <vt:lpstr>Bottom-up Integration</vt:lpstr>
      <vt:lpstr>Bottom-up Integration</vt:lpstr>
      <vt:lpstr>Top-down Integration</vt:lpstr>
      <vt:lpstr>Top-down Integration</vt:lpstr>
      <vt:lpstr>Top-down Integration</vt:lpstr>
      <vt:lpstr>Top-down Integration</vt:lpstr>
      <vt:lpstr>Modified Top-down Integration</vt:lpstr>
      <vt:lpstr>Sandwich Integration</vt:lpstr>
      <vt:lpstr>Sandwich Integration</vt:lpstr>
      <vt:lpstr>Measures for Integration Testing</vt:lpstr>
      <vt:lpstr>Subtrees in Architecture vs. Paths in Units</vt:lpstr>
      <vt:lpstr>Design Tree : Complexity of 1</vt:lpstr>
      <vt:lpstr>Design Tree : Complexity &gt; 1</vt:lpstr>
      <vt:lpstr>Design Tree Notation</vt:lpstr>
      <vt:lpstr>Subtrees vs. Paths</vt:lpstr>
      <vt:lpstr>Flowgraph Information</vt:lpstr>
      <vt:lpstr>Reduction Rules</vt:lpstr>
      <vt:lpstr>Example Reduction</vt:lpstr>
      <vt:lpstr>Example Reduction</vt:lpstr>
      <vt:lpstr>Architectural Design Measures</vt:lpstr>
      <vt:lpstr>Design Complexity Example</vt:lpstr>
      <vt:lpstr>Design Complexity Example</vt:lpstr>
      <vt:lpstr>Architectural Design Measures</vt:lpstr>
      <vt:lpstr>Integration Complexity</vt:lpstr>
      <vt:lpstr>Integrated Properties of M and N</vt:lpstr>
      <vt:lpstr>Integration Testing</vt:lpstr>
      <vt:lpstr>Integration Testing</vt:lpstr>
      <vt:lpstr>Design Integration Example</vt:lpstr>
      <vt:lpstr>Integration Path Test Matrix</vt:lpstr>
      <vt:lpstr>Integration Path Test Matrix</vt:lpstr>
      <vt:lpstr>PowerPoint Presentation</vt:lpstr>
      <vt:lpstr>PowerPoint Presentation</vt:lpstr>
      <vt:lpstr>System Testing</vt:lpstr>
      <vt:lpstr>System Testing</vt:lpstr>
      <vt:lpstr>Function Testing</vt:lpstr>
      <vt:lpstr>Performance Testing</vt:lpstr>
      <vt:lpstr>Types of Performance Tests</vt:lpstr>
      <vt:lpstr>Acceptance Testing</vt:lpstr>
      <vt:lpstr>Types of Acceptance Tests</vt:lpstr>
      <vt:lpstr>Installation Testing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I. Introduction</dc:title>
  <dc:creator>CSE</dc:creator>
  <cp:lastModifiedBy>crossjh</cp:lastModifiedBy>
  <cp:revision>226</cp:revision>
  <cp:lastPrinted>2000-02-09T16:50:53Z</cp:lastPrinted>
  <dcterms:created xsi:type="dcterms:W3CDTF">1995-06-17T23:31:02Z</dcterms:created>
  <dcterms:modified xsi:type="dcterms:W3CDTF">2014-03-17T03:25:35Z</dcterms:modified>
</cp:coreProperties>
</file>