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5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68" r:id="rId17"/>
    <p:sldId id="269" r:id="rId18"/>
    <p:sldId id="270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921500" cy="9385300"/>
  <p:embeddedFontLs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001E"/>
    <a:srgbClr val="FF3300"/>
    <a:srgbClr val="EEF408"/>
    <a:srgbClr val="CC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889" autoAdjust="0"/>
    <p:restoredTop sz="79073" autoAdjust="0"/>
  </p:normalViewPr>
  <p:slideViewPr>
    <p:cSldViewPr snapToGrid="0">
      <p:cViewPr>
        <p:scale>
          <a:sx n="50" d="100"/>
          <a:sy n="50" d="100"/>
        </p:scale>
        <p:origin x="-182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85" tIns="45693" rIns="91385" bIns="45693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30495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85" tIns="45693" rIns="91385" bIns="45693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85" tIns="45693" rIns="91385" bIns="45693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915400"/>
            <a:ext cx="30495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85" tIns="45693" rIns="91385" bIns="45693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4A3B9F5-D0DF-470C-8EC3-8F84DD484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1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03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9" tIns="46414" rIns="92829" bIns="46414" numCol="1" anchor="t" anchorCtr="0" compatLnSpc="1">
            <a:prstTxWarp prst="textNoShape">
              <a:avLst/>
            </a:prstTxWarp>
          </a:bodyPr>
          <a:lstStyle>
            <a:lvl1pPr defTabSz="9286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1125" y="0"/>
            <a:ext cx="30003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9" tIns="46414" rIns="92829" bIns="46414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704850"/>
            <a:ext cx="4692650" cy="3519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459288"/>
            <a:ext cx="507365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9" tIns="46414" rIns="92829" bIns="464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003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9" tIns="46414" rIns="92829" bIns="46414" numCol="1" anchor="b" anchorCtr="0" compatLnSpc="1">
            <a:prstTxWarp prst="textNoShape">
              <a:avLst/>
            </a:prstTxWarp>
          </a:bodyPr>
          <a:lstStyle>
            <a:lvl1pPr defTabSz="9286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1125" y="8915400"/>
            <a:ext cx="30003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9" tIns="46414" rIns="92829" bIns="46414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smtClean="0"/>
            </a:lvl1pPr>
          </a:lstStyle>
          <a:p>
            <a:pPr>
              <a:defRPr/>
            </a:pPr>
            <a:fld id="{4B3C47B4-959B-45AC-AE90-3B9586D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96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3C47B4-959B-45AC-AE90-3B9586DE836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0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37857-941B-406D-87B4-E1CD8DC01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4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12EB8-FFC6-4582-A39C-182B7E2F9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9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C87ED-0D9F-4A20-8637-2159804978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4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22564-9957-4B09-AA15-6AC548B8C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2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78596-E081-4BCF-86B0-61823506D1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5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CCFB5-F99C-4ECC-BB2A-D84619222C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6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9443D-22DD-4105-A9C6-689B3145C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5CE14-6C1E-4186-A1E0-847BBF269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1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108D7-A43F-4A1D-933B-22C4E413D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9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D6E5F-3944-44E4-8B88-F7D6B1A86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9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71958-FAAE-4ADC-A989-01261C7517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0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25559A0-BEF3-4C1E-8655-A36C52B376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sz="1000" b="1" dirty="0">
              <a:solidFill>
                <a:schemeClr val="bg1"/>
              </a:solidFill>
              <a:latin typeface="Verdana" pitchFamily="34" charset="0"/>
            </a:endParaRPr>
          </a:p>
          <a:p>
            <a:pPr algn="r">
              <a:defRPr/>
            </a:pPr>
            <a:r>
              <a:rPr lang="en-US" sz="1000" b="1" dirty="0">
                <a:solidFill>
                  <a:schemeClr val="bg1"/>
                </a:solidFill>
                <a:latin typeface="Verdana" pitchFamily="34" charset="0"/>
              </a:rPr>
              <a:t>COMP </a:t>
            </a:r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</a:rPr>
              <a:t>6710 </a:t>
            </a:r>
            <a:r>
              <a:rPr lang="en-US" sz="1000" b="1" dirty="0">
                <a:solidFill>
                  <a:schemeClr val="bg1"/>
                </a:solidFill>
                <a:latin typeface="Verdana" pitchFamily="34" charset="0"/>
              </a:rPr>
              <a:t>Course </a:t>
            </a:r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</a:rPr>
              <a:t>Notes     Slide </a:t>
            </a:r>
            <a:r>
              <a:rPr lang="en-US" sz="1000" b="1" dirty="0">
                <a:solidFill>
                  <a:schemeClr val="bg1"/>
                </a:solidFill>
                <a:latin typeface="Verdana" pitchFamily="34" charset="0"/>
              </a:rPr>
              <a:t>14-</a:t>
            </a:r>
            <a:fld id="{726746B5-6D51-4337-983B-1694BC9AF8F5}" type="slidenum">
              <a:rPr lang="en-US" sz="1000" b="1">
                <a:solidFill>
                  <a:schemeClr val="bg1"/>
                </a:solidFill>
                <a:latin typeface="Verdana" pitchFamily="34" charset="0"/>
              </a:rPr>
              <a:pPr algn="r"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2" name="Picture 8" descr="C:\hendrix\COMP2210\web\draft\images\cse_logo_blue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500813"/>
            <a:ext cx="4286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609600" y="6488113"/>
            <a:ext cx="30432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Auburn University</a:t>
            </a:r>
          </a:p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Computer Science and Software Engineering</a:t>
            </a: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3100" y="1579563"/>
            <a:ext cx="7772400" cy="1143000"/>
          </a:xfrm>
        </p:spPr>
        <p:txBody>
          <a:bodyPr/>
          <a:lstStyle/>
          <a:p>
            <a:r>
              <a:rPr lang="en-US" sz="2400" dirty="0" smtClean="0"/>
              <a:t>Course Notes Set 14: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Object-Oriented Metrics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  <a:noFill/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Computer Science and Software Engineering</a:t>
            </a:r>
          </a:p>
          <a:p>
            <a:r>
              <a:rPr lang="en-US" sz="2800" dirty="0" smtClean="0"/>
              <a:t>Auburn University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LK Metrics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Number of operations overridden by a subclass (NOO)(also NMO)</a:t>
            </a:r>
          </a:p>
          <a:p>
            <a:pPr lvl="1"/>
            <a:r>
              <a:rPr lang="en-US" sz="2400" dirty="0" smtClean="0"/>
              <a:t>A count of the methods in subclasses that have been redefined.</a:t>
            </a:r>
          </a:p>
          <a:p>
            <a:pPr lvl="1"/>
            <a:r>
              <a:rPr lang="en-US" sz="2400" dirty="0" smtClean="0"/>
              <a:t>Large NOO values could indicate a design problem, since the model of the class seems to be violated.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LK Metrics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Number of operations added by a subclass (NOA)</a:t>
            </a:r>
          </a:p>
          <a:p>
            <a:pPr lvl="1"/>
            <a:r>
              <a:rPr lang="en-US" sz="2400" smtClean="0"/>
              <a:t>A count of the new methods appearing in subclasses.</a:t>
            </a:r>
          </a:p>
          <a:p>
            <a:pPr lvl="1"/>
            <a:r>
              <a:rPr lang="en-US" sz="2400" smtClean="0"/>
              <a:t>A large NOA value could indicate a design abstraction violation.</a:t>
            </a:r>
          </a:p>
          <a:p>
            <a:pPr lvl="1"/>
            <a:r>
              <a:rPr lang="en-US" sz="2400" smtClean="0"/>
              <a:t>As CK DIT increases, NOA should decrease.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LK Metrics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Specialization index (SI)</a:t>
            </a:r>
          </a:p>
          <a:p>
            <a:pPr lvl="1"/>
            <a:r>
              <a:rPr lang="en-US" sz="2400" dirty="0" smtClean="0"/>
              <a:t>The degree to which subclasses are differentiated from </a:t>
            </a:r>
            <a:r>
              <a:rPr lang="en-US" sz="2400" dirty="0" err="1" smtClean="0"/>
              <a:t>superclasses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SI is computed as NOO multiplied by the level at which the class resides in the inheritance hierarchy divided by the total number of methods defined by the class.</a:t>
            </a:r>
          </a:p>
          <a:p>
            <a:pPr lvl="1"/>
            <a:r>
              <a:rPr lang="en-US" sz="2400" dirty="0" smtClean="0"/>
              <a:t>A high SI could indicate a lack of conformance to superclass abstractions.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LK Metrics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Average operation size (OS</a:t>
            </a:r>
            <a:r>
              <a:rPr lang="en-US" baseline="-25000" smtClean="0"/>
              <a:t>avg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Number of messages sent by a given method.</a:t>
            </a:r>
          </a:p>
          <a:p>
            <a:pPr lvl="1"/>
            <a:r>
              <a:rPr lang="en-US" smtClean="0"/>
              <a:t>A high OS</a:t>
            </a:r>
            <a:r>
              <a:rPr lang="en-US" baseline="-25000" smtClean="0"/>
              <a:t>avg</a:t>
            </a:r>
            <a:r>
              <a:rPr lang="en-US" smtClean="0"/>
              <a:t> value can indicate a poor allocation of responsibility within the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LK Metrics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Operation complexity (OC)</a:t>
            </a:r>
          </a:p>
          <a:p>
            <a:pPr lvl="1"/>
            <a:r>
              <a:rPr lang="en-US" smtClean="0"/>
              <a:t>An indication of method complexity, such as cyclomatic complexity</a:t>
            </a:r>
          </a:p>
          <a:p>
            <a:pPr lvl="1"/>
            <a:r>
              <a:rPr lang="en-US" smtClean="0"/>
              <a:t>OC should be kept as low as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LK Metrics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Average number of parameters per operation (NP</a:t>
            </a:r>
            <a:r>
              <a:rPr lang="en-US" baseline="-25000" smtClean="0"/>
              <a:t>avg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An average method parameter list size</a:t>
            </a:r>
          </a:p>
          <a:p>
            <a:pPr lvl="1"/>
            <a:r>
              <a:rPr lang="en-US" smtClean="0"/>
              <a:t>Should be kept 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MOOD Metrics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 inheritance factor (MIF)</a:t>
            </a:r>
          </a:p>
          <a:p>
            <a:pPr lvl="1"/>
            <a:r>
              <a:rPr lang="en-US" dirty="0" smtClean="0"/>
              <a:t>The degree to which inheritance is used in the class hierarchy.</a:t>
            </a:r>
          </a:p>
          <a:p>
            <a:pPr lvl="1"/>
            <a:r>
              <a:rPr lang="en-US" dirty="0" smtClean="0"/>
              <a:t>Total of all inherited methods in all classes divided by the total methods in all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MOOD Metrics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Coupling factor (CF)</a:t>
            </a:r>
          </a:p>
          <a:p>
            <a:pPr lvl="1"/>
            <a:r>
              <a:rPr lang="en-US" dirty="0" smtClean="0"/>
              <a:t>A measure of how dependent and interactive classes are</a:t>
            </a:r>
          </a:p>
          <a:p>
            <a:pPr lvl="1"/>
            <a:r>
              <a:rPr lang="en-US" dirty="0" smtClean="0"/>
              <a:t>CF </a:t>
            </a:r>
            <a:r>
              <a:rPr lang="en-US" dirty="0"/>
              <a:t>is computed by dividing the number of associations , not related to inheritance, between all classes by the number of classes squared minus the number of classes.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MOOD Metrics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Polymorphism factor (PF)</a:t>
            </a:r>
          </a:p>
          <a:p>
            <a:pPr lvl="1"/>
            <a:r>
              <a:rPr lang="en-US" sz="2400" smtClean="0"/>
              <a:t>A measure of the relative amount of dynamic binding in a system.</a:t>
            </a:r>
          </a:p>
          <a:p>
            <a:pPr lvl="1"/>
            <a:r>
              <a:rPr lang="en-US" sz="2400" smtClean="0"/>
              <a:t>The number of methods that redefine inherited methods divided by the maximum number of possible distinct polymorphic situations.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OO Testing Metrics (Binder)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LCOM</a:t>
            </a:r>
          </a:p>
          <a:p>
            <a:r>
              <a:rPr lang="en-US" sz="2800" smtClean="0"/>
              <a:t>Percent public and protected (PAP)</a:t>
            </a:r>
          </a:p>
          <a:p>
            <a:r>
              <a:rPr lang="en-US" sz="2800" smtClean="0"/>
              <a:t>Public access to data members (PAD)</a:t>
            </a:r>
          </a:p>
          <a:p>
            <a:r>
              <a:rPr lang="en-US" sz="2800" smtClean="0"/>
              <a:t>Number of root classes (NOR)</a:t>
            </a:r>
          </a:p>
          <a:p>
            <a:r>
              <a:rPr lang="en-US" sz="2800" smtClean="0"/>
              <a:t>Fan-in (FIN)</a:t>
            </a:r>
          </a:p>
          <a:p>
            <a:r>
              <a:rPr lang="en-US" sz="2800" smtClean="0"/>
              <a:t>NOC, DIT</a:t>
            </a:r>
          </a:p>
          <a:p>
            <a:r>
              <a:rPr lang="en-US" sz="2800" smtClean="0"/>
              <a:t>Class complexity metrics</a:t>
            </a:r>
          </a:p>
          <a:p>
            <a:r>
              <a:rPr lang="en-US" sz="2800" smtClean="0"/>
              <a:t>Polymorphism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Object-Oriented Metrics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CK Metrics</a:t>
            </a:r>
          </a:p>
          <a:p>
            <a:pPr lvl="1"/>
            <a:r>
              <a:rPr lang="en-US" sz="2400" smtClean="0"/>
              <a:t>Proposed by Chidamber and Kemerer</a:t>
            </a:r>
          </a:p>
          <a:p>
            <a:pPr lvl="1"/>
            <a:r>
              <a:rPr lang="en-US" sz="2400" smtClean="0"/>
              <a:t>class-based metrics</a:t>
            </a:r>
          </a:p>
          <a:p>
            <a:r>
              <a:rPr lang="en-US" sz="2800" smtClean="0"/>
              <a:t>LK Metrics</a:t>
            </a:r>
          </a:p>
          <a:p>
            <a:pPr lvl="1"/>
            <a:r>
              <a:rPr lang="en-US" sz="2400" smtClean="0"/>
              <a:t>Proposed by Lorenz and Kidd</a:t>
            </a:r>
          </a:p>
          <a:p>
            <a:pPr lvl="1"/>
            <a:r>
              <a:rPr lang="en-US" sz="2400" smtClean="0"/>
              <a:t>class-based and operation-based</a:t>
            </a:r>
          </a:p>
          <a:p>
            <a:r>
              <a:rPr lang="en-US" sz="2800" smtClean="0"/>
              <a:t>MOOD Metrics</a:t>
            </a:r>
          </a:p>
          <a:p>
            <a:pPr lvl="1"/>
            <a:r>
              <a:rPr lang="en-US" sz="2400" smtClean="0"/>
              <a:t>Proposed by Harrison, Counsell, and Nithi</a:t>
            </a:r>
          </a:p>
          <a:p>
            <a:pPr lvl="1"/>
            <a:r>
              <a:rPr lang="en-US" sz="2400" smtClean="0"/>
              <a:t>class-based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McCabe OO Metrics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Percent Public Data (PCTPUB)</a:t>
            </a:r>
          </a:p>
          <a:p>
            <a:pPr lvl="1"/>
            <a:r>
              <a:rPr lang="en-US" smtClean="0"/>
              <a:t>Percentage of public and protected data within a class.</a:t>
            </a:r>
          </a:p>
          <a:p>
            <a:r>
              <a:rPr lang="en-US" smtClean="0"/>
              <a:t>Access to Public Data (PUBDATA)</a:t>
            </a:r>
          </a:p>
          <a:p>
            <a:pPr lvl="1"/>
            <a:r>
              <a:rPr lang="en-US" smtClean="0"/>
              <a:t>The number of accesses to public and protected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McCabe OO Metrics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Percent of Unoverloaded Calls (PCTCALL)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Number of unoverloaded calls in the system.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Number of Roots (ROOTCNT)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Total number of class hierarchy roots in the system.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Fan-in (FANIN)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Number of classes from which a given class is derived.</a:t>
            </a:r>
          </a:p>
          <a:p>
            <a:pPr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McCabe OO Metrics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Maximum v(G) (MAXV)</a:t>
            </a:r>
          </a:p>
          <a:p>
            <a:pPr lvl="1"/>
            <a:r>
              <a:rPr lang="en-US" sz="2400" dirty="0" smtClean="0"/>
              <a:t>Maximum cyclomatic complexity for any single method within a given class.</a:t>
            </a:r>
          </a:p>
          <a:p>
            <a:r>
              <a:rPr lang="en-US" sz="2800" dirty="0" smtClean="0"/>
              <a:t>Maximum </a:t>
            </a:r>
            <a:r>
              <a:rPr lang="en-US" sz="2800" dirty="0" err="1" smtClean="0"/>
              <a:t>ev</a:t>
            </a:r>
            <a:r>
              <a:rPr lang="en-US" sz="2800" dirty="0" smtClean="0"/>
              <a:t>(G) (MAXEV)</a:t>
            </a:r>
          </a:p>
          <a:p>
            <a:pPr lvl="1"/>
            <a:r>
              <a:rPr lang="en-US" sz="2400" dirty="0" smtClean="0"/>
              <a:t>Maximum essential complexity for any single method within a given class.</a:t>
            </a:r>
          </a:p>
          <a:p>
            <a:r>
              <a:rPr lang="en-US" sz="2800" dirty="0" smtClean="0"/>
              <a:t>Hierarchy Quality (QUAL)</a:t>
            </a:r>
          </a:p>
          <a:p>
            <a:pPr lvl="1"/>
            <a:r>
              <a:rPr lang="en-US" sz="2400" dirty="0" smtClean="0"/>
              <a:t>Number of classes in a system that are dependent upon their </a:t>
            </a:r>
            <a:r>
              <a:rPr lang="en-US" sz="2400" dirty="0" err="1" smtClean="0"/>
              <a:t>descendents</a:t>
            </a:r>
            <a:r>
              <a:rPr lang="en-US" sz="2400" dirty="0" smtClean="0"/>
              <a:t>.</a:t>
            </a:r>
          </a:p>
          <a:p>
            <a:pPr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CK Metrics as Quality Indicators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Empirical study by Basili and others.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Collected CK metrics data on 8 medium-sized information management systems based on identical requirements.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All 8 systems were developed with the same process model (modified waterfall) along with a well-known OOA/D method, and implemented in C++.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CK Metrics as Quality Indicators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Analysis of the data shows that 5 of 6 CK metrics are useful to predict class fault-proneness during the early phases of the life cycle.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Larger values of WMC, DIT, RFC, and CBO correlate with a greater probability of detecting a defect in a given class.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Larger values of NOC correlate with a lower probability of detecting a defect in  a given class.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LCOM was not significant.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CK Metrics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Weighted methods per class (WMC)</a:t>
            </a:r>
          </a:p>
          <a:p>
            <a:pPr lvl="1"/>
            <a:r>
              <a:rPr lang="en-US" sz="2400" smtClean="0"/>
              <a:t>The sum of the complexity values for all the methods of a given class.</a:t>
            </a:r>
          </a:p>
          <a:p>
            <a:pPr lvl="1"/>
            <a:r>
              <a:rPr lang="en-US" sz="2400" smtClean="0"/>
              <a:t>They do not specify the specific complexity metric to use (e.g., cyclomatic complexity).</a:t>
            </a:r>
          </a:p>
          <a:p>
            <a:pPr lvl="1"/>
            <a:r>
              <a:rPr lang="en-US" sz="2400" smtClean="0"/>
              <a:t>Indicator of implementation and testing effort for a class. The higher the value, the more effort required.</a:t>
            </a:r>
          </a:p>
          <a:p>
            <a:pPr lvl="1"/>
            <a:r>
              <a:rPr lang="en-US" sz="2400" smtClean="0"/>
              <a:t>A possible indication of reusability.</a:t>
            </a:r>
          </a:p>
          <a:p>
            <a:pPr lvl="1"/>
            <a:r>
              <a:rPr lang="en-US" sz="2400" smtClean="0"/>
              <a:t>WMC should be kept 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CK Metrics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Depth of inheritance tree (DIT)</a:t>
            </a:r>
          </a:p>
          <a:p>
            <a:pPr lvl="1"/>
            <a:r>
              <a:rPr lang="en-US" sz="2400" smtClean="0"/>
              <a:t>The length of the longest path from the root of the inheritance hierarchy to a leaf class.</a:t>
            </a:r>
          </a:p>
          <a:p>
            <a:pPr lvl="1"/>
            <a:r>
              <a:rPr lang="en-US" sz="2400" smtClean="0"/>
              <a:t>As DIT increases, the lower classes in the hierarchy inherit a greater number of fields and methods, thus making their behavior more difficult to understand and causing testing to require more effort.</a:t>
            </a:r>
          </a:p>
          <a:p>
            <a:pPr lvl="1"/>
            <a:r>
              <a:rPr lang="en-US" sz="2400" smtClean="0"/>
              <a:t>A large DIT value implies greater design complexity, but also greater reuse.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CK Metrics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Number of children (NOC)</a:t>
            </a:r>
          </a:p>
          <a:p>
            <a:pPr lvl="1"/>
            <a:r>
              <a:rPr lang="en-US" sz="2400" smtClean="0"/>
              <a:t>A count of the number of classes immediately subordinate to a given class in the hierarchy.</a:t>
            </a:r>
          </a:p>
          <a:p>
            <a:pPr lvl="1"/>
            <a:r>
              <a:rPr lang="en-US" sz="2400" smtClean="0"/>
              <a:t>As the NOC value grows, reuse increases but the amount of testing also increases.</a:t>
            </a:r>
          </a:p>
          <a:p>
            <a:pPr lvl="1"/>
            <a:r>
              <a:rPr lang="en-US" sz="2400" smtClean="0"/>
              <a:t>Also, a large NOC value may indicate an inappropriate abstraction.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CK Metrics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Coupling between classes (CBO)</a:t>
            </a:r>
          </a:p>
          <a:p>
            <a:pPr lvl="1"/>
            <a:r>
              <a:rPr lang="en-US" sz="2400" smtClean="0"/>
              <a:t>The amount of collaboration and interaction between a given class and the other classes in the system.</a:t>
            </a:r>
          </a:p>
          <a:p>
            <a:pPr lvl="1"/>
            <a:r>
              <a:rPr lang="en-US" sz="2400" smtClean="0"/>
              <a:t>As the CBO value increases, reusability decreases.</a:t>
            </a:r>
          </a:p>
          <a:p>
            <a:pPr lvl="1"/>
            <a:r>
              <a:rPr lang="en-US" sz="2400" smtClean="0"/>
              <a:t>Also, a high CBO indicates potential difficulty in modifying the class and the subsequent testing of the modifications.</a:t>
            </a:r>
          </a:p>
          <a:p>
            <a:pPr lvl="1"/>
            <a:r>
              <a:rPr lang="en-US" sz="2400" smtClean="0"/>
              <a:t>CBO should be kept 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CK Metrics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Response for a class (RFC)</a:t>
            </a:r>
          </a:p>
          <a:p>
            <a:pPr lvl="1"/>
            <a:r>
              <a:rPr lang="en-US" sz="2400" smtClean="0"/>
              <a:t>The number of methods that can potentially be executed in response to a message received by an object of a given class.</a:t>
            </a:r>
          </a:p>
          <a:p>
            <a:pPr lvl="1"/>
            <a:r>
              <a:rPr lang="en-US" sz="2400" smtClean="0"/>
              <a:t>As the RFC value increases, testing effort and design complexity also increase.</a:t>
            </a:r>
          </a:p>
          <a:p>
            <a:pPr lvl="1"/>
            <a:r>
              <a:rPr lang="en-US" sz="2400" smtClean="0"/>
              <a:t>RFC should be kept 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CK Metrics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0560" y="1630680"/>
            <a:ext cx="7772400" cy="4114800"/>
          </a:xfrm>
        </p:spPr>
        <p:txBody>
          <a:bodyPr/>
          <a:lstStyle/>
          <a:p>
            <a:r>
              <a:rPr lang="en-US" sz="2800" dirty="0" smtClean="0"/>
              <a:t>Lack of cohesion in methods (LCOM)</a:t>
            </a:r>
          </a:p>
          <a:p>
            <a:pPr lvl="1"/>
            <a:r>
              <a:rPr lang="en-US" sz="2400" dirty="0" smtClean="0"/>
              <a:t>The number of </a:t>
            </a:r>
            <a:r>
              <a:rPr lang="en-US" sz="2400" dirty="0" smtClean="0"/>
              <a:t>method pairs in </a:t>
            </a:r>
            <a:r>
              <a:rPr lang="en-US" sz="2400" dirty="0" smtClean="0"/>
              <a:t>a given class that access </a:t>
            </a:r>
            <a:r>
              <a:rPr lang="en-US" sz="2400" dirty="0" smtClean="0"/>
              <a:t>no instance variables minus the number of those that do.</a:t>
            </a:r>
            <a:endParaRPr lang="en-US" sz="2400" dirty="0" smtClean="0"/>
          </a:p>
          <a:p>
            <a:pPr lvl="1"/>
            <a:r>
              <a:rPr lang="en-US" sz="2400" dirty="0" smtClean="0"/>
              <a:t>The higher the LCOM value, the lower the cohesion of methods, and greater the coupling.</a:t>
            </a:r>
          </a:p>
          <a:p>
            <a:pPr lvl="1"/>
            <a:r>
              <a:rPr lang="en-US" sz="2400" dirty="0" smtClean="0"/>
              <a:t>A high LCOM value could indicate the need to break the class apart into multiple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LK Metrics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Class size (CS)</a:t>
            </a:r>
          </a:p>
          <a:p>
            <a:pPr lvl="1"/>
            <a:r>
              <a:rPr lang="en-US" sz="2000" smtClean="0"/>
              <a:t>The total number of methods (both inherited and local) plus the total number of attributes (both inherited and local) encapsulated by a given class.</a:t>
            </a:r>
          </a:p>
          <a:p>
            <a:pPr lvl="1"/>
            <a:r>
              <a:rPr lang="en-US" sz="2000" smtClean="0"/>
              <a:t>Inherited members should be weighted more heavily than local members.</a:t>
            </a:r>
          </a:p>
          <a:p>
            <a:pPr lvl="1"/>
            <a:r>
              <a:rPr lang="en-US" sz="2000" smtClean="0"/>
              <a:t>Large values of CS could indicate that the class is too large; that is, that it encasulates too much behavior, structure, and responsibility.</a:t>
            </a:r>
          </a:p>
          <a:p>
            <a:pPr lvl="1"/>
            <a:r>
              <a:rPr lang="en-US" sz="2000" smtClean="0"/>
              <a:t>High CS values may also indicate lower reusability.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C:\hendrix\COMP2210\ntoes\template.ppt</Template>
  <TotalTime>1922</TotalTime>
  <Words>1175</Words>
  <Application>Microsoft Office PowerPoint</Application>
  <PresentationFormat>On-screen Show (4:3)</PresentationFormat>
  <Paragraphs>129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Verdana</vt:lpstr>
      <vt:lpstr>Times New Roman</vt:lpstr>
      <vt:lpstr>template</vt:lpstr>
      <vt:lpstr>Course Notes Set 14: Object-Oriented Metrics</vt:lpstr>
      <vt:lpstr>Object-Oriented Metrics</vt:lpstr>
      <vt:lpstr>CK Metrics</vt:lpstr>
      <vt:lpstr>CK Metrics</vt:lpstr>
      <vt:lpstr>CK Metrics</vt:lpstr>
      <vt:lpstr>CK Metrics</vt:lpstr>
      <vt:lpstr>CK Metrics</vt:lpstr>
      <vt:lpstr>CK Metrics</vt:lpstr>
      <vt:lpstr>LK Metrics</vt:lpstr>
      <vt:lpstr>LK Metrics</vt:lpstr>
      <vt:lpstr>LK Metrics</vt:lpstr>
      <vt:lpstr>LK Metrics</vt:lpstr>
      <vt:lpstr>LK Metrics</vt:lpstr>
      <vt:lpstr>LK Metrics</vt:lpstr>
      <vt:lpstr>LK Metrics</vt:lpstr>
      <vt:lpstr>MOOD Metrics</vt:lpstr>
      <vt:lpstr>MOOD Metrics</vt:lpstr>
      <vt:lpstr>MOOD Metrics</vt:lpstr>
      <vt:lpstr>OO Testing Metrics (Binder)</vt:lpstr>
      <vt:lpstr>McCabe OO Metrics</vt:lpstr>
      <vt:lpstr>McCabe OO Metrics</vt:lpstr>
      <vt:lpstr>McCabe OO Metrics</vt:lpstr>
      <vt:lpstr>CK Metrics as Quality Indicators</vt:lpstr>
      <vt:lpstr>CK Metrics as Quality Indicators</vt:lpstr>
    </vt:vector>
  </TitlesOfParts>
  <Company>Auburn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Dean Hendrix</dc:creator>
  <cp:lastModifiedBy>crossjh</cp:lastModifiedBy>
  <cp:revision>140</cp:revision>
  <cp:lastPrinted>2000-03-28T18:34:32Z</cp:lastPrinted>
  <dcterms:created xsi:type="dcterms:W3CDTF">1999-09-14T17:34:00Z</dcterms:created>
  <dcterms:modified xsi:type="dcterms:W3CDTF">2014-04-14T21:19:30Z</dcterms:modified>
</cp:coreProperties>
</file>