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73" r:id="rId6"/>
    <p:sldId id="261" r:id="rId7"/>
    <p:sldId id="259" r:id="rId8"/>
    <p:sldId id="269" r:id="rId9"/>
    <p:sldId id="272" r:id="rId10"/>
    <p:sldId id="274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20"/>
    <p:restoredTop sz="95408"/>
  </p:normalViewPr>
  <p:slideViewPr>
    <p:cSldViewPr snapToGrid="0" snapToObjects="1">
      <p:cViewPr varScale="1">
        <p:scale>
          <a:sx n="109" d="100"/>
          <a:sy n="109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C63FD-BA0D-F745-933E-AB45437DB5C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A3132-AC59-1E4D-8CE0-97D13ABF79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2366-1E9E-4047-A732-283BB165CB8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D4AB-BB32-2C4D-84C2-1105DD92E1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2366-1E9E-4047-A732-283BB165CB8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D4AB-BB32-2C4D-84C2-1105DD92E1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2366-1E9E-4047-A732-283BB165CB8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D4AB-BB32-2C4D-84C2-1105DD92E1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2366-1E9E-4047-A732-283BB165CB8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D4AB-BB32-2C4D-84C2-1105DD92E1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2366-1E9E-4047-A732-283BB165CB8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D4AB-BB32-2C4D-84C2-1105DD92E1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2366-1E9E-4047-A732-283BB165CB8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D4AB-BB32-2C4D-84C2-1105DD92E1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2366-1E9E-4047-A732-283BB165CB8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D4AB-BB32-2C4D-84C2-1105DD92E1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2366-1E9E-4047-A732-283BB165CB8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D4AB-BB32-2C4D-84C2-1105DD92E1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2366-1E9E-4047-A732-283BB165CB8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D4AB-BB32-2C4D-84C2-1105DD92E1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2366-1E9E-4047-A732-283BB165CB8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D4AB-BB32-2C4D-84C2-1105DD92E1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2366-1E9E-4047-A732-283BB165CB8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D4AB-BB32-2C4D-84C2-1105DD92E1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2366-1E9E-4047-A732-283BB165CB8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5D4AB-BB32-2C4D-84C2-1105DD92E1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02043"/>
            <a:ext cx="9144000" cy="3619228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 New Roman" panose="02020703060505090304" pitchFamily="18" charset="0"/>
                <a:ea typeface="Heiti SC Medium" panose="02000000000000000000" pitchFamily="2" charset="-128"/>
                <a:cs typeface="Times New Roman" panose="02020703060505090304" pitchFamily="18" charset="0"/>
              </a:rPr>
              <a:t>MA</a:t>
            </a:r>
            <a:r>
              <a:rPr kumimoji="1" lang="zh-CN" altLang="en-US" dirty="0">
                <a:latin typeface="Times New Roman" panose="02020703060505090304" pitchFamily="18" charset="0"/>
                <a:ea typeface="Heiti SC Medium" panose="02000000000000000000" pitchFamily="2" charset="-128"/>
                <a:cs typeface="Times New Roman" panose="02020703060505090304" pitchFamily="18" charset="0"/>
              </a:rPr>
              <a:t> </a:t>
            </a:r>
            <a:r>
              <a:rPr kumimoji="1" lang="en-US" altLang="zh-CN" dirty="0">
                <a:latin typeface="Times New Roman" panose="02020703060505090304" pitchFamily="18" charset="0"/>
                <a:ea typeface="Heiti SC Medium" panose="02000000000000000000" pitchFamily="2" charset="-128"/>
                <a:cs typeface="Times New Roman" panose="02020703060505090304" pitchFamily="18" charset="0"/>
              </a:rPr>
              <a:t>215-</a:t>
            </a:r>
            <a:r>
              <a:rPr kumimoji="1" lang="zh-CN" altLang="en-US" dirty="0">
                <a:latin typeface="Times New Roman" panose="02020703060505090304" pitchFamily="18" charset="0"/>
                <a:ea typeface="Heiti SC Medium" panose="02000000000000000000" pitchFamily="2" charset="-128"/>
                <a:cs typeface="Times New Roman" panose="02020703060505090304" pitchFamily="18" charset="0"/>
              </a:rPr>
              <a:t>概率论</a:t>
            </a:r>
            <a:br>
              <a:rPr kumimoji="1" lang="en-US" altLang="zh-CN" dirty="0">
                <a:latin typeface="Times New Roman" panose="02020703060505090304" pitchFamily="18" charset="0"/>
                <a:ea typeface="Heiti SC Medium" panose="02000000000000000000" pitchFamily="2" charset="-128"/>
                <a:cs typeface="Times New Roman" panose="02020703060505090304" pitchFamily="18" charset="0"/>
              </a:rPr>
            </a:br>
            <a:r>
              <a:rPr kumimoji="1" lang="en-US" altLang="zh-CN" sz="4900" dirty="0">
                <a:latin typeface="Times New Roman" panose="02020703060505090304" pitchFamily="18" charset="0"/>
                <a:ea typeface="Heiti SC Medium" panose="02000000000000000000" pitchFamily="2" charset="-128"/>
                <a:cs typeface="Times New Roman" panose="02020703060505090304" pitchFamily="18" charset="0"/>
              </a:rPr>
              <a:t>(02-</a:t>
            </a:r>
            <a:r>
              <a:rPr kumimoji="1" lang="zh-CN" altLang="en-US" sz="4900" dirty="0">
                <a:latin typeface="Times New Roman" panose="02020703060505090304" pitchFamily="18" charset="0"/>
                <a:ea typeface="Heiti SC Medium" panose="02000000000000000000" pitchFamily="2" charset="-128"/>
                <a:cs typeface="Times New Roman" panose="02020703060505090304" pitchFamily="18" charset="0"/>
              </a:rPr>
              <a:t>双语班</a:t>
            </a:r>
            <a:r>
              <a:rPr kumimoji="1" lang="en-US" altLang="zh-CN" sz="4900" dirty="0">
                <a:latin typeface="Times New Roman" panose="02020703060505090304" pitchFamily="18" charset="0"/>
                <a:ea typeface="Heiti SC Medium" panose="02000000000000000000" pitchFamily="2" charset="-128"/>
                <a:cs typeface="Times New Roman" panose="02020703060505090304" pitchFamily="18" charset="0"/>
              </a:rPr>
              <a:t>)</a:t>
            </a:r>
            <a:br>
              <a:rPr kumimoji="1" lang="en-US" altLang="zh-CN" sz="4900" dirty="0">
                <a:latin typeface="Times New Roman" panose="02020703060505090304" pitchFamily="18" charset="0"/>
                <a:ea typeface="Heiti SC Medium" panose="02000000000000000000" pitchFamily="2" charset="-128"/>
                <a:cs typeface="Times New Roman" panose="02020703060505090304" pitchFamily="18" charset="0"/>
              </a:rPr>
            </a:br>
            <a:br>
              <a:rPr kumimoji="1" lang="en-US" altLang="zh-CN" dirty="0">
                <a:latin typeface="Times New Roman" panose="02020703060505090304" pitchFamily="18" charset="0"/>
                <a:ea typeface="Heiti SC Medium" panose="02000000000000000000" pitchFamily="2" charset="-128"/>
                <a:cs typeface="Times New Roman" panose="02020703060505090304" pitchFamily="18" charset="0"/>
              </a:rPr>
            </a:br>
            <a:r>
              <a:rPr kumimoji="1" lang="en-US" altLang="zh-CN" dirty="0">
                <a:latin typeface="Times New Roman" panose="02020703060505090304" pitchFamily="18" charset="0"/>
                <a:ea typeface="Heiti SC Medium" panose="02000000000000000000" pitchFamily="2" charset="-128"/>
                <a:cs typeface="Times New Roman" panose="02020703060505090304" pitchFamily="18" charset="0"/>
              </a:rPr>
              <a:t>2024</a:t>
            </a:r>
            <a:r>
              <a:rPr kumimoji="1" lang="zh-CN" altLang="en-US" dirty="0">
                <a:latin typeface="Times New Roman" panose="02020703060505090304" pitchFamily="18" charset="0"/>
                <a:ea typeface="Heiti SC Medium" panose="02000000000000000000" pitchFamily="2" charset="-128"/>
                <a:cs typeface="Times New Roman" panose="02020703060505090304" pitchFamily="18" charset="0"/>
              </a:rPr>
              <a:t>年秋季</a:t>
            </a:r>
            <a:endParaRPr kumimoji="1" lang="zh-CN" altLang="en-US" sz="3600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70306050509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992173"/>
            <a:ext cx="9144000" cy="1655762"/>
          </a:xfrm>
        </p:spPr>
        <p:txBody>
          <a:bodyPr>
            <a:normAutofit/>
          </a:bodyPr>
          <a:lstStyle/>
          <a:p>
            <a:r>
              <a:rPr kumimoji="1" lang="zh-CN" altLang="en-US" sz="4400" b="1" dirty="0">
                <a:latin typeface="Times New Roman" panose="02020703060505090304" pitchFamily="18" charset="0"/>
                <a:cs typeface="Times New Roman" panose="02020703060505090304" pitchFamily="18" charset="0"/>
              </a:rPr>
              <a:t>洪杰梁</a:t>
            </a:r>
            <a:endParaRPr kumimoji="1" lang="zh-CN" altLang="en-US" sz="4400" b="1" dirty="0">
              <a:latin typeface="Times New Roman" panose="02020703060505090304" pitchFamily="18" charset="0"/>
              <a:cs typeface="Times New Roman" panose="0202070306050509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对于课程安排还有问题吗？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0.  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关于我 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见数学系主页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696" y="1526658"/>
            <a:ext cx="6069227" cy="50097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课程简介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Probability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Space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概率空间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Random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Variable/Random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Vector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随机变量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Expectation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数学期望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Limit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theorems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极限定理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详情请见网页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Blackboard</a:t>
            </a:r>
            <a:r>
              <a:rPr kumimoji="1" lang="zh-CN" altLang="en-US" u="sng" dirty="0">
                <a:latin typeface="PingFang SC" panose="020B0400000000000000" pitchFamily="34" charset="-122"/>
                <a:ea typeface="PingFang SC" panose="020B0400000000000000" pitchFamily="34" charset="-122"/>
              </a:rPr>
              <a:t>课程大纲</a:t>
            </a:r>
            <a:endParaRPr kumimoji="1" lang="zh-CN" altLang="en-US" u="sng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课程教材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u="sng" dirty="0"/>
              <a:t>指定教材</a:t>
            </a:r>
            <a:r>
              <a:rPr lang="en-GB" altLang="zh-CN" u="sng" dirty="0"/>
              <a:t> </a:t>
            </a:r>
            <a:r>
              <a:rPr lang="en-GB" altLang="zh-CN" dirty="0"/>
              <a:t>: </a:t>
            </a:r>
            <a:r>
              <a:rPr lang="en-US" altLang="zh-CN" dirty="0"/>
              <a:t>(</a:t>
            </a:r>
            <a:r>
              <a:rPr lang="zh-CN" altLang="en-US" dirty="0"/>
              <a:t>概率论基础教程，机械工业出版社</a:t>
            </a:r>
            <a:r>
              <a:rPr lang="en-US" altLang="zh-CN" dirty="0"/>
              <a:t>)</a:t>
            </a:r>
            <a:r>
              <a:rPr lang="en-GB" altLang="zh-CN" dirty="0"/>
              <a:t> </a:t>
            </a:r>
            <a:endParaRPr lang="en-GB" altLang="zh-CN" dirty="0"/>
          </a:p>
          <a:p>
            <a:endParaRPr lang="en-GB" altLang="zh-CN" sz="2400" dirty="0"/>
          </a:p>
          <a:p>
            <a:r>
              <a:rPr lang="en-GB" altLang="zh-CN" sz="2400" dirty="0"/>
              <a:t>Ross, Sheldon M. </a:t>
            </a:r>
            <a:r>
              <a:rPr lang="en-GB" altLang="zh-CN" sz="2400" i="1" dirty="0">
                <a:solidFill>
                  <a:srgbClr val="FF0000"/>
                </a:solidFill>
              </a:rPr>
              <a:t>A First Course in Probability</a:t>
            </a:r>
            <a:r>
              <a:rPr lang="en-GB" altLang="zh-CN" sz="2400" dirty="0"/>
              <a:t>. Tenth edition. Boston: Pearson, 2019, ISBN 978-0-13-475311-9 (Chap 1-8)</a:t>
            </a:r>
            <a:endParaRPr lang="en-GB" altLang="zh-CN" sz="2400" dirty="0"/>
          </a:p>
          <a:p>
            <a:endParaRPr lang="zh-CN" altLang="zh-CN" sz="2400" dirty="0"/>
          </a:p>
          <a:p>
            <a:r>
              <a:rPr lang="zh-CN" altLang="en-GB" u="sng" dirty="0"/>
              <a:t>参考</a:t>
            </a:r>
            <a:r>
              <a:rPr lang="zh-CN" altLang="en-US" u="sng" dirty="0"/>
              <a:t>教材</a:t>
            </a:r>
            <a:r>
              <a:rPr lang="en-GB" altLang="zh-CN" dirty="0"/>
              <a:t>:</a:t>
            </a:r>
            <a:endParaRPr lang="en-GB" altLang="zh-CN" dirty="0"/>
          </a:p>
          <a:p>
            <a:pPr marL="0" indent="0">
              <a:buNone/>
            </a:pPr>
            <a:endParaRPr lang="zh-CN" altLang="zh-CN" dirty="0"/>
          </a:p>
          <a:p>
            <a:pPr lvl="0"/>
            <a:r>
              <a:rPr lang="en-GB" altLang="zh-CN" sz="2400" dirty="0"/>
              <a:t>Douglas G. Kelly, Introduction to Probability,  Macmillan Publishing Company, 1994, ISBN 0-02-363145-7</a:t>
            </a:r>
            <a:endParaRPr lang="en-US" altLang="zh-CN" sz="2400" dirty="0"/>
          </a:p>
          <a:p>
            <a:pPr marL="0" lvl="0" indent="0">
              <a:buNone/>
            </a:pPr>
            <a:r>
              <a:rPr lang="en-GB" altLang="zh-CN" dirty="0"/>
              <a:t>  </a:t>
            </a:r>
            <a:endParaRPr lang="en-GB" altLang="zh-CN" dirty="0"/>
          </a:p>
          <a:p>
            <a:r>
              <a:rPr lang="en-GB" altLang="zh-CN" sz="2400" dirty="0"/>
              <a:t>Rice, J.A., Mathematical Statistics and Data Analysis, Duxbury Press.</a:t>
            </a:r>
            <a:r>
              <a:rPr lang="zh-CN" altLang="zh-CN" sz="2400" dirty="0"/>
              <a:t> </a:t>
            </a:r>
            <a:endParaRPr kumimoji="1"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3. QQ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群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: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996278601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3" name="图片 2" descr="截屏2024-09-11 15.51.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7705" y="1411605"/>
            <a:ext cx="5410200" cy="54463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4. </a:t>
            </a:r>
            <a:r>
              <a:rPr kumimoji="1" lang="zh-CN" altLang="en-US" dirty="0"/>
              <a:t>课程评估</a:t>
            </a:r>
            <a:endParaRPr kumimoji="1"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750673" y="1865869"/>
          <a:ext cx="10827608" cy="3682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353"/>
                <a:gridCol w="8306255"/>
              </a:tblGrid>
              <a:tr h="8816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比例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  <a:endParaRPr lang="zh-CN" altLang="en-US" sz="2800" dirty="0"/>
                    </a:p>
                  </a:txBody>
                  <a:tcPr/>
                </a:tc>
              </a:tr>
              <a:tr h="700157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Quiz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10%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课程中间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随机</a:t>
                      </a:r>
                      <a:r>
                        <a:rPr lang="zh-CN" altLang="en-US" sz="2400" dirty="0"/>
                        <a:t>进行</a:t>
                      </a:r>
                      <a:endParaRPr lang="zh-CN" altLang="en-US" sz="2400" dirty="0"/>
                    </a:p>
                  </a:txBody>
                  <a:tcPr/>
                </a:tc>
              </a:tr>
              <a:tr h="700157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每周作业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15%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每周五</a:t>
                      </a:r>
                      <a:r>
                        <a:rPr lang="en-US" altLang="zh-CN" sz="2400" dirty="0"/>
                        <a:t>12:00</a:t>
                      </a:r>
                      <a:r>
                        <a:rPr lang="zh-CN" altLang="en-US" sz="2400" dirty="0"/>
                        <a:t>前发布，每周</a:t>
                      </a:r>
                      <a:r>
                        <a:rPr lang="zh-CN" altLang="en-US" sz="2400" dirty="0"/>
                        <a:t>四上课时间提交 </a:t>
                      </a:r>
                      <a:r>
                        <a:rPr lang="en-US" altLang="zh-CN" sz="2400" dirty="0"/>
                        <a:t>(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过后不收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</a:tr>
              <a:tr h="700157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期中考试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25%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期中考试周进行 </a:t>
                      </a:r>
                      <a:r>
                        <a:rPr lang="en-US" altLang="zh-CN" sz="2400" dirty="0"/>
                        <a:t>(2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hours)</a:t>
                      </a:r>
                      <a:endParaRPr lang="zh-CN" altLang="en-US" sz="2400" dirty="0"/>
                    </a:p>
                  </a:txBody>
                  <a:tcPr/>
                </a:tc>
              </a:tr>
              <a:tr h="700157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期末考试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50%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期末考试周进行 </a:t>
                      </a:r>
                      <a:r>
                        <a:rPr lang="en-US" altLang="zh-CN" sz="2400" dirty="0"/>
                        <a:t>(2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hours)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5. </a:t>
            </a:r>
            <a:r>
              <a:rPr kumimoji="1" lang="zh-CN" altLang="en-US" dirty="0">
                <a:latin typeface="+mj-ea"/>
              </a:rPr>
              <a:t>关于</a:t>
            </a:r>
            <a:r>
              <a:rPr kumimoji="1" lang="en-US" altLang="zh-CN" dirty="0">
                <a:latin typeface="+mj-ea"/>
              </a:rPr>
              <a:t>10%</a:t>
            </a:r>
            <a:r>
              <a:rPr kumimoji="1" lang="zh-CN" altLang="en-US" dirty="0">
                <a:latin typeface="+mj-ea"/>
              </a:rPr>
              <a:t>的</a:t>
            </a:r>
            <a:r>
              <a:rPr kumimoji="1" lang="en-US" altLang="zh-CN" dirty="0">
                <a:latin typeface="+mj-ea"/>
              </a:rPr>
              <a:t>Quiz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每位同学初始值都是</a:t>
            </a:r>
            <a:r>
              <a:rPr kumimoji="1" lang="en-US" altLang="zh-CN" dirty="0"/>
              <a:t>10%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r>
              <a:rPr kumimoji="1" lang="zh-CN" altLang="en-US" dirty="0"/>
              <a:t>每次课程做完</a:t>
            </a:r>
            <a:r>
              <a:rPr kumimoji="1" lang="en-US" altLang="zh-CN" dirty="0"/>
              <a:t>Quiz</a:t>
            </a:r>
            <a:r>
              <a:rPr kumimoji="1" lang="zh-CN" altLang="en-US" dirty="0"/>
              <a:t>后，电脑随机抽取</a:t>
            </a:r>
            <a:r>
              <a:rPr kumimoji="1" lang="en-US" altLang="zh-CN" dirty="0">
                <a:solidFill>
                  <a:srgbClr val="FF0000"/>
                </a:solidFill>
              </a:rPr>
              <a:t>4</a:t>
            </a:r>
            <a:r>
              <a:rPr kumimoji="1" lang="zh-CN" altLang="en-US" dirty="0">
                <a:solidFill>
                  <a:srgbClr val="FF0000"/>
                </a:solidFill>
              </a:rPr>
              <a:t>位</a:t>
            </a:r>
            <a:r>
              <a:rPr kumimoji="1" lang="zh-CN" altLang="en-US" dirty="0"/>
              <a:t>同学提交，我自己改；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若没来，扣</a:t>
            </a:r>
            <a:r>
              <a:rPr kumimoji="1" lang="en-US" altLang="zh-CN" dirty="0">
                <a:solidFill>
                  <a:srgbClr val="FF0000"/>
                </a:solidFill>
              </a:rPr>
              <a:t>1%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前</a:t>
            </a:r>
            <a:r>
              <a:rPr kumimoji="1" lang="en-US" altLang="zh-CN" dirty="0"/>
              <a:t>3</a:t>
            </a:r>
            <a:r>
              <a:rPr kumimoji="1" lang="zh-CN" altLang="en-US" dirty="0"/>
              <a:t>周不扣分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zh-CN" altLang="en-US" dirty="0"/>
              <a:t>若来了，则</a:t>
            </a:r>
            <a:r>
              <a:rPr kumimoji="1" lang="zh-CN" altLang="en-US" dirty="0"/>
              <a:t>不扣分。</a:t>
            </a:r>
            <a:endParaRPr kumimoji="1" lang="zh-CN" altLang="en-US" dirty="0"/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P.S.</a:t>
            </a:r>
            <a:r>
              <a:rPr kumimoji="1" lang="zh-CN" altLang="en-US" dirty="0"/>
              <a:t> 每个人抽到次数的分布约等于</a:t>
            </a:r>
            <a:r>
              <a:rPr kumimoji="1" lang="zh-CN" altLang="en-US" dirty="0">
                <a:solidFill>
                  <a:srgbClr val="FF0000"/>
                </a:solidFill>
              </a:rPr>
              <a:t>泊松分布</a:t>
            </a:r>
            <a:r>
              <a:rPr kumimoji="1" lang="en-US" altLang="zh-CN" dirty="0"/>
              <a:t>(</a:t>
            </a:r>
            <a:r>
              <a:rPr kumimoji="1" lang="zh-CN" altLang="en-US" dirty="0"/>
              <a:t>学到该知识点再解释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7331" y="132436"/>
            <a:ext cx="10357338" cy="99475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6.</a:t>
            </a:r>
            <a:r>
              <a:rPr kumimoji="1" lang="zh-CN" altLang="en-US" dirty="0"/>
              <a:t>习题课时间</a:t>
            </a:r>
            <a:r>
              <a:rPr kumimoji="1" lang="en-US" altLang="zh-CN" dirty="0"/>
              <a:t>(</a:t>
            </a:r>
            <a:r>
              <a:rPr kumimoji="1" lang="zh-CN" altLang="en-US" dirty="0"/>
              <a:t>每周</a:t>
            </a:r>
            <a:r>
              <a:rPr kumimoji="1" lang="en-US" altLang="zh-CN" dirty="0"/>
              <a:t>1</a:t>
            </a:r>
            <a:r>
              <a:rPr kumimoji="1" lang="zh-CN" altLang="en-US" dirty="0"/>
              <a:t>小时，三选一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50679" y="1151390"/>
          <a:ext cx="10223992" cy="541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99"/>
                <a:gridCol w="1277999"/>
                <a:gridCol w="1277999"/>
                <a:gridCol w="1277999"/>
                <a:gridCol w="1278255"/>
                <a:gridCol w="1277743"/>
                <a:gridCol w="1277999"/>
                <a:gridCol w="1277999"/>
              </a:tblGrid>
              <a:tr h="7896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aseline="0" dirty="0"/>
                        <a:t>周一</a:t>
                      </a:r>
                      <a:endParaRPr lang="zh-CN" altLang="en-US" sz="2400" baseline="0" dirty="0"/>
                    </a:p>
                    <a:p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/>
                        <a:t>周二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/>
                        <a:t>周三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/>
                        <a:t>周四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/>
                        <a:t>周五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/>
                        <a:t>周六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/>
                        <a:t>周日</a:t>
                      </a:r>
                      <a:endParaRPr lang="zh-CN" altLang="en-US" sz="2400" baseline="0" dirty="0"/>
                    </a:p>
                  </a:txBody>
                  <a:tcPr/>
                </a:tc>
              </a:tr>
              <a:tr h="1279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aseline="0" dirty="0"/>
                        <a:t>14:00-15:50</a:t>
                      </a:r>
                      <a:endParaRPr lang="zh-CN" altLang="en-US" sz="2400" baseline="0" dirty="0"/>
                    </a:p>
                    <a:p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N/A</a:t>
                      </a:r>
                      <a:endParaRPr lang="zh-CN" altLang="en-US" dirty="0"/>
                    </a:p>
                    <a:p>
                      <a:pPr algn="l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N/A</a:t>
                      </a:r>
                      <a:endParaRPr lang="zh-CN" altLang="en-US" dirty="0"/>
                    </a:p>
                    <a:p>
                      <a:pPr algn="l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N/A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N/A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杨都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279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aseline="0" dirty="0"/>
                        <a:t>16:20-18:10</a:t>
                      </a:r>
                      <a:endParaRPr lang="zh-CN" altLang="en-US" sz="2400" baseline="0" dirty="0"/>
                    </a:p>
                    <a:p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N/A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N/A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N/A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ym typeface="+mn-ea"/>
                        </a:rPr>
                        <a:t>杨都</a:t>
                      </a:r>
                      <a:endParaRPr lang="zh-CN" altLang="en-US" sz="1800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014483">
                <a:tc>
                  <a:txBody>
                    <a:bodyPr/>
                    <a:lstStyle/>
                    <a:p>
                      <a:r>
                        <a:rPr lang="en-US" altLang="zh-CN" sz="2400" baseline="0" dirty="0"/>
                        <a:t>19:00-20:50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N/A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N/A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陈子怡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FF0000"/>
                          </a:solidFill>
                          <a:sym typeface="+mn-ea"/>
                        </a:rPr>
                        <a:t>交作业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发作业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张一诺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014483">
                <a:tc>
                  <a:txBody>
                    <a:bodyPr/>
                    <a:lstStyle/>
                    <a:p>
                      <a:r>
                        <a:rPr lang="en-US" altLang="zh-CN" sz="2400" baseline="0" dirty="0"/>
                        <a:t>21:00-21:50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ym typeface="+mn-ea"/>
                        </a:rPr>
                        <a:t>陈子怡</a:t>
                      </a:r>
                      <a:endParaRPr lang="zh-CN" altLang="en-US" sz="1800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ym typeface="+mn-ea"/>
                        </a:rPr>
                        <a:t>张一诺</a:t>
                      </a:r>
                      <a:endParaRPr lang="zh-CN" altLang="en-US" sz="1800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7.Office</a:t>
            </a:r>
            <a:r>
              <a:rPr lang="zh-CN" altLang="en-US" dirty="0"/>
              <a:t> </a:t>
            </a:r>
            <a:r>
              <a:rPr lang="en-US" altLang="zh-CN" dirty="0"/>
              <a:t>Hour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043353" y="1690688"/>
            <a:ext cx="8516657" cy="3444019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endParaRPr kumimoji="1" lang="en-US" altLang="zh-CN" dirty="0"/>
          </a:p>
          <a:p>
            <a:pPr marL="514350" indent="-514350">
              <a:buFont typeface="+mj-ea"/>
              <a:buAutoNum type="circleNumDbPlain"/>
            </a:pPr>
            <a:endParaRPr kumimoji="1" lang="en-US" altLang="zh-CN" dirty="0"/>
          </a:p>
          <a:p>
            <a:pPr marL="514350" indent="-514350">
              <a:buFont typeface="+mj-ea"/>
              <a:buAutoNum type="circleNumDbPlain"/>
            </a:pPr>
            <a:endParaRPr kumimoji="1" lang="en-US" altLang="zh-CN" dirty="0"/>
          </a:p>
          <a:p>
            <a:r>
              <a:rPr kumimoji="1" lang="zh-CN" altLang="en-GB" dirty="0">
                <a:solidFill>
                  <a:srgbClr val="FF0000"/>
                </a:solidFill>
              </a:rPr>
              <a:t>每周</a:t>
            </a:r>
            <a:r>
              <a:rPr kumimoji="1" lang="zh-CN" altLang="en-US" dirty="0">
                <a:solidFill>
                  <a:srgbClr val="FF0000"/>
                </a:solidFill>
              </a:rPr>
              <a:t>四</a:t>
            </a:r>
            <a:r>
              <a:rPr kumimoji="1" lang="zh-CN" altLang="en-US" dirty="0"/>
              <a:t>下午</a:t>
            </a:r>
            <a:r>
              <a:rPr kumimoji="1" lang="en-US" altLang="zh-CN" dirty="0"/>
              <a:t>14:00-16:00</a:t>
            </a:r>
            <a:r>
              <a:rPr kumimoji="1" lang="zh-CN" altLang="en-US" dirty="0"/>
              <a:t>，理学院</a:t>
            </a:r>
            <a:r>
              <a:rPr kumimoji="1" lang="en-US" altLang="zh-CN" dirty="0"/>
              <a:t>M617</a:t>
            </a:r>
            <a:endParaRPr kumimoji="1" lang="en-US" altLang="zh-CN" dirty="0"/>
          </a:p>
          <a:p>
            <a:r>
              <a:rPr kumimoji="1" lang="zh-CN" altLang="en-US" dirty="0"/>
              <a:t>本周开始</a:t>
            </a:r>
            <a:endParaRPr kumimoji="1" lang="en-GB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932</Words>
  <Application>WPS 演示</Application>
  <PresentationFormat>宽屏</PresentationFormat>
  <Paragraphs>148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Heiti SC Medium</vt:lpstr>
      <vt:lpstr>PingFang SC</vt:lpstr>
      <vt:lpstr>微软雅黑</vt:lpstr>
      <vt:lpstr>Arial Unicode MS</vt:lpstr>
      <vt:lpstr>华文楷体</vt:lpstr>
      <vt:lpstr>Consolas</vt:lpstr>
      <vt:lpstr>Verdana</vt:lpstr>
      <vt:lpstr>等线</vt:lpstr>
      <vt:lpstr>汉仪中等线KW</vt:lpstr>
      <vt:lpstr>儷宋 Pro</vt:lpstr>
      <vt:lpstr>Office 主题​​</vt:lpstr>
      <vt:lpstr>MA 215-概率论 (02-双语班)  2023年秋季</vt:lpstr>
      <vt:lpstr>0.  关于我 (见数学系主页)</vt:lpstr>
      <vt:lpstr>1. 课程简介</vt:lpstr>
      <vt:lpstr>2. 课程教材</vt:lpstr>
      <vt:lpstr>3. QQ群: 917487702</vt:lpstr>
      <vt:lpstr>4. 课程评估</vt:lpstr>
      <vt:lpstr>5. 关于10%的Quiz</vt:lpstr>
      <vt:lpstr>6.习题课时间(每周1小时，助教：杨莹)</vt:lpstr>
      <vt:lpstr>9.Office Hour</vt:lpstr>
      <vt:lpstr>对于课程安排还有问题吗？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102-Section 106</dc:title>
  <dc:creator>Microsoft Office User</dc:creator>
  <cp:lastModifiedBy>Nicai</cp:lastModifiedBy>
  <cp:revision>81</cp:revision>
  <cp:lastPrinted>2024-09-11T07:56:32Z</cp:lastPrinted>
  <dcterms:created xsi:type="dcterms:W3CDTF">2024-09-11T07:56:32Z</dcterms:created>
  <dcterms:modified xsi:type="dcterms:W3CDTF">2024-09-11T07:56:32Z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3EEE60A94DDAF9AD304DE1668148AF11_42</vt:lpwstr>
  </property>
  <property fmtid="{D5CDD505-2E9C-101B-9397-08002B2CF9AE}" pid="3" name="KSOProductBuildVer">
    <vt:lpwstr>2052-6.7.1.8828</vt:lpwstr>
  </property>
</Properties>
</file>