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3" r:id="rId9"/>
    <p:sldId id="264" r:id="rId10"/>
    <p:sldId id="265" r:id="rId11"/>
    <p:sldId id="262" r:id="rId12"/>
    <p:sldId id="268" r:id="rId13"/>
    <p:sldId id="269" r:id="rId14"/>
    <p:sldId id="271" r:id="rId15"/>
    <p:sldId id="272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E2691B-23DC-4DB5-BD9C-A3106ECE5071}">
          <p14:sldIdLst>
            <p14:sldId id="256"/>
            <p14:sldId id="257"/>
            <p14:sldId id="258"/>
            <p14:sldId id="259"/>
            <p14:sldId id="260"/>
            <p14:sldId id="270"/>
            <p14:sldId id="261"/>
            <p14:sldId id="263"/>
            <p14:sldId id="264"/>
            <p14:sldId id="265"/>
            <p14:sldId id="262"/>
            <p14:sldId id="268"/>
            <p14:sldId id="269"/>
            <p14:sldId id="271"/>
            <p14:sldId id="272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79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598B-4CEF-461E-83FC-C22AEE135227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CFBA1-FE32-4EA3-8D2F-78DAD60AA2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44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Error for observed variables is difference from observed and measured value</a:t>
            </a:r>
          </a:p>
          <a:p>
            <a:r>
              <a:rPr lang="en-CA" dirty="0"/>
              <a:t>Error for latent is difference from observed and true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CFBA1-FE32-4EA3-8D2F-78DAD60AA2B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10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CFBA1-FE32-4EA3-8D2F-78DAD60AA2B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D942-BB16-4169-A57D-FC38FAFE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7324-580A-4C08-95CC-CC0AC1819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F1AA-60C6-4A9C-A410-867C2DCF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F37C-DC24-4BD8-8463-8F126C64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5A51-A3AF-41E5-BC18-9F085E8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1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EA6A-BE63-486D-85E9-DD3EB0B9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B9EB-3DE8-4254-B901-1896303F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3009-C67F-4A02-84A9-CE0FE5BE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D63D-A801-4C3C-B97A-8EC28C6D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401F-A444-4492-9815-79BBB87F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8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9FAE4-CFAD-4B44-B414-A9884546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471A9-7235-4F77-81F8-A82F9DD2A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8AC3-0BC3-4E87-A075-E11CBF2D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A446-237A-4A72-84E2-496E99A0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2B60-C05C-4A0A-BA74-BC6B9DF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1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C416-BB58-4555-8D06-3C647329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D3C5-FDC7-4525-B82B-BDC97DDA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5055-BB7C-438C-ABA0-DA10291B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8DED-5557-416C-ACD5-EC566644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DD1B-9F40-4173-87B6-E14BDA29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66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CD7A-C0CF-46C1-9AF6-8A9C16D0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B377-A0AC-4CFA-9843-57E2249C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277E-D72D-47F0-AE21-201A5FD2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1205-BDBF-4FB7-9C1A-7539CBC2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F4-D280-40D2-B32C-7B822BFE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56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D8E1-212C-487C-B6A6-2CFBF3ED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7C49-9782-4132-A153-88BB598A8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E2B8-C6B5-43C0-8D30-000636D3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BD09-68AF-40A8-9932-C0AFC079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2C0E-17C0-4ED8-BA11-370B1C9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A5BF1-2A00-40A8-8D16-D36D3775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4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BD-2853-4F97-A71F-823CE046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5575-7DB3-4DFD-8389-D03E0367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F9ACC-8694-4C7F-9E6A-E630CCB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234E4-9C93-4121-BE08-20F3B4320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E08B7-4394-4BA5-B6D6-A612A416F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F482B-7646-45A2-BE4F-549ECFF0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A69B1-0680-4828-92E0-9E2A28E1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7A76E-6C87-4D8C-AC70-DC1AEA1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6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460C-1A29-42EA-ADCA-C522B30A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A5679-ED31-43BC-833E-D0DD9370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079F6-2417-425D-8837-A65AC2A4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210EC-9E30-4E4A-A7E9-513D153E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DDF4B-C61E-45A4-8F57-60BE28F8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188C0-DDAE-4D62-994D-38B92756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64F7-4D05-4B0B-8CCF-2CA47D29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9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BE64-0DC6-4DC5-BFA6-7AE10765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CC0E-3417-4FB3-8184-EB8EC814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DE6C-B603-4CC6-ADAC-48477ABD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443A-C78B-4159-839A-DB1D0213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8F3F-E09C-4EDB-AA53-C92BD8B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7CC2-65DB-4885-9DF7-19C48AA3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2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1E7-47DE-4B0B-805E-4F1235C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D2FDC-6CD2-4210-8650-7AFC87D4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BAA7B-CE82-49E9-8113-A959748B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D6AE-C62C-47A7-8AFB-26373F4E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A8C5-FFBA-4FE3-94CE-2FB242AB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69A8-C5CD-4729-99C9-D80E4F58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F9AD7-4B3E-418A-993C-BEB0986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1756-7E71-455B-BC58-1347A056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B153D-53B8-4F39-85F2-68E1169A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0C40-0F6E-4D7C-9E6C-8288D8AFD6D4}" type="datetimeFigureOut">
              <a:rPr lang="en-CA" smtClean="0"/>
              <a:t>2017-10-02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3241-AF30-446D-BC74-4D5F6BAA9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00D0-2C24-431E-B3B4-86AD3E097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5A9B-80B9-40A8-806B-97AA4747C3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2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7E0-9BDA-4CAD-A02F-7ED74E891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Structural Equation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3A31E-1C9A-4D3E-BD1D-7CEE00789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Jonathan Tay</a:t>
            </a:r>
          </a:p>
        </p:txBody>
      </p:sp>
    </p:spTree>
    <p:extLst>
      <p:ext uri="{BB962C8B-B14F-4D97-AF65-F5344CB8AC3E}">
        <p14:creationId xmlns:p14="http://schemas.microsoft.com/office/powerpoint/2010/main" val="42406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C35E-B1B6-4DDE-AEE8-A98A5E6A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estimation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8AA7-0B2A-4168-94BB-A4D162B2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Computing regression weights</a:t>
            </a:r>
          </a:p>
          <a:p>
            <a:r>
              <a:rPr lang="en-US" dirty="0"/>
              <a:t>Ordinary least squares (OLS/ULS) – minimizes the sum of squared errors</a:t>
            </a:r>
          </a:p>
          <a:p>
            <a:r>
              <a:rPr lang="en-US" dirty="0"/>
              <a:t>Maximum likelihood</a:t>
            </a:r>
          </a:p>
          <a:p>
            <a:r>
              <a:rPr lang="en-US" dirty="0"/>
              <a:t>Two stage least squares (2SLS)</a:t>
            </a:r>
          </a:p>
          <a:p>
            <a:r>
              <a:rPr lang="en-US" dirty="0"/>
              <a:t>Weighted least squares (WLS)</a:t>
            </a:r>
          </a:p>
          <a:p>
            <a:r>
              <a:rPr lang="en-US" dirty="0"/>
              <a:t>Generalized least squares (GLS)</a:t>
            </a:r>
          </a:p>
          <a:p>
            <a:r>
              <a:rPr lang="en-US" dirty="0"/>
              <a:t>Diagonally weighted least squares (DWLS)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87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9E1B-29A4-4268-89F4-9A4D7773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719D-796A-4D1A-9254-500A1170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 programs use a variance-covariance matrix for computations</a:t>
            </a:r>
          </a:p>
          <a:p>
            <a:r>
              <a:rPr lang="en-CA" dirty="0"/>
              <a:t>Symmetric variance-covariance matrices:</a:t>
            </a:r>
          </a:p>
          <a:p>
            <a:pPr lvl="1"/>
            <a:r>
              <a:rPr lang="en-CA" dirty="0"/>
              <a:t>Variances are on diagonal (as self-correlation)</a:t>
            </a:r>
          </a:p>
          <a:p>
            <a:pPr lvl="1"/>
            <a:r>
              <a:rPr lang="en-CA" dirty="0"/>
              <a:t>Covariances on off diagonal</a:t>
            </a:r>
          </a:p>
          <a:p>
            <a:endParaRPr lang="en-CA" dirty="0"/>
          </a:p>
          <a:p>
            <a:r>
              <a:rPr lang="en-CA" dirty="0"/>
              <a:t>Variance terms are on the diagonal, while covariance terms are on the off-diagonals</a:t>
            </a:r>
          </a:p>
        </p:txBody>
      </p:sp>
    </p:spTree>
    <p:extLst>
      <p:ext uri="{BB962C8B-B14F-4D97-AF65-F5344CB8AC3E}">
        <p14:creationId xmlns:p14="http://schemas.microsoft.com/office/powerpoint/2010/main" val="9084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BBB-B8B8-412F-A480-C609F8F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0647-99BB-4411-BB0D-609DADF2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Standardized variables are a problem when comparing across datasets, as standardization (by definition) is sample-specific</a:t>
            </a:r>
          </a:p>
          <a:p>
            <a:r>
              <a:rPr lang="en-CA" dirty="0"/>
              <a:t>Standardized coefficients suffer from the same problem (as variance estimates will change from sample to sample), but are good when comparing the </a:t>
            </a:r>
            <a:r>
              <a:rPr lang="en-CA" i="1" dirty="0"/>
              <a:t>relative</a:t>
            </a:r>
            <a:r>
              <a:rPr lang="en-CA" dirty="0"/>
              <a:t> contribution of each variable in the model</a:t>
            </a:r>
          </a:p>
          <a:p>
            <a:r>
              <a:rPr lang="en-CA" dirty="0"/>
              <a:t>Good to report both standardized and unstandardized coefficients, as standard errors are used to compute statistical significance </a:t>
            </a:r>
          </a:p>
        </p:txBody>
      </p:sp>
    </p:spTree>
    <p:extLst>
      <p:ext uri="{BB962C8B-B14F-4D97-AF65-F5344CB8AC3E}">
        <p14:creationId xmlns:p14="http://schemas.microsoft.com/office/powerpoint/2010/main" val="46991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C21B-A334-4758-8851-BCAE7129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F65F-33E1-4B71-9A33-0DEA38F2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be seen as a generalization of multiple regression</a:t>
            </a:r>
          </a:p>
          <a:p>
            <a:r>
              <a:rPr lang="en-CA" dirty="0"/>
              <a:t>Attempts to solve simultaneous regression equations</a:t>
            </a:r>
          </a:p>
        </p:txBody>
      </p:sp>
    </p:spTree>
    <p:extLst>
      <p:ext uri="{BB962C8B-B14F-4D97-AF65-F5344CB8AC3E}">
        <p14:creationId xmlns:p14="http://schemas.microsoft.com/office/powerpoint/2010/main" val="176342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2920-F56B-41F9-90C1-44DDD42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Differences between correlation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4DBF-52C3-4162-A22C-2E987A12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variables used in SEM are drawn from a correlation matrix (S)</a:t>
            </a:r>
          </a:p>
          <a:p>
            <a:r>
              <a:rPr lang="en-CA" dirty="0"/>
              <a:t>We typically do not specify all relationships, however. Only certain ones, leading to an “implied correlation matrix” (sigma)</a:t>
            </a:r>
          </a:p>
          <a:p>
            <a:r>
              <a:rPr lang="en-CA" dirty="0"/>
              <a:t>SEM then tests for the difference between observed and specified using a 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110189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597-D0A5-4A82-B780-D0F532E0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14B8-185C-4A7C-883F-C014D571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estimated variables must have error terms</a:t>
            </a:r>
          </a:p>
          <a:p>
            <a:r>
              <a:rPr lang="en-CA" dirty="0" err="1"/>
              <a:t>Df</a:t>
            </a:r>
            <a:r>
              <a:rPr lang="en-CA" dirty="0"/>
              <a:t> = difference between distinct values and free parameters</a:t>
            </a:r>
          </a:p>
        </p:txBody>
      </p:sp>
    </p:spTree>
    <p:extLst>
      <p:ext uri="{BB962C8B-B14F-4D97-AF65-F5344CB8AC3E}">
        <p14:creationId xmlns:p14="http://schemas.microsoft.com/office/powerpoint/2010/main" val="306709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4EF2-1DC9-4CFD-94EB-9EC34D45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061C-862B-45C3-A1D7-FA202C2F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Missing data – full information maximum likelihood estimation (automatic in </a:t>
            </a:r>
            <a:r>
              <a:rPr lang="en-CA" dirty="0" err="1"/>
              <a:t>lavaan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47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897-16E9-4A9C-85A7-24B6B77D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5F89-A9D1-4C13-A181-A0F4F097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model is correctly specified </a:t>
            </a:r>
          </a:p>
          <a:p>
            <a:r>
              <a:rPr lang="en-US" dirty="0"/>
              <a:t>Important for full information maximum likelihood (estimates all parameters simultaneously)</a:t>
            </a:r>
          </a:p>
          <a:p>
            <a:r>
              <a:rPr lang="en-US" dirty="0"/>
              <a:t>Error </a:t>
            </a:r>
            <a:r>
              <a:rPr lang="en-US" dirty="0" err="1"/>
              <a:t>propogation</a:t>
            </a:r>
            <a:endParaRPr lang="en-US" dirty="0"/>
          </a:p>
          <a:p>
            <a:r>
              <a:rPr lang="en-US" dirty="0"/>
              <a:t>Other FIML assumptions:</a:t>
            </a:r>
          </a:p>
          <a:p>
            <a:pPr lvl="1"/>
            <a:r>
              <a:rPr lang="en-US" dirty="0"/>
              <a:t>Observations are independent and unstandardized</a:t>
            </a:r>
          </a:p>
          <a:p>
            <a:pPr lvl="1"/>
            <a:r>
              <a:rPr lang="en-US" dirty="0"/>
              <a:t>No missing values</a:t>
            </a:r>
          </a:p>
          <a:p>
            <a:pPr lvl="1"/>
            <a:r>
              <a:rPr lang="en-US" dirty="0"/>
              <a:t>Joint distribution of endogenous variables is multivariate normal</a:t>
            </a:r>
          </a:p>
          <a:p>
            <a:pPr lvl="1"/>
            <a:r>
              <a:rPr lang="en-US" dirty="0"/>
              <a:t>Exogenous variables measured without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07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B639-CE1B-4EA3-B75D-8F558AF9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CD0C-CF3C-4E52-AA38-8A2554E8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Objective:</a:t>
            </a:r>
            <a:r>
              <a:rPr lang="en-CA" dirty="0"/>
              <a:t> to test whether a theoretical model is supported by sample data</a:t>
            </a:r>
          </a:p>
          <a:p>
            <a:r>
              <a:rPr lang="en-CA" dirty="0"/>
              <a:t>We can achieve this objective by modelling </a:t>
            </a:r>
            <a:r>
              <a:rPr lang="en-CA" b="1" dirty="0"/>
              <a:t>relationships</a:t>
            </a:r>
            <a:r>
              <a:rPr lang="en-CA" dirty="0"/>
              <a:t> between </a:t>
            </a:r>
            <a:r>
              <a:rPr lang="en-CA" b="1" dirty="0"/>
              <a:t>variables</a:t>
            </a:r>
          </a:p>
          <a:p>
            <a:r>
              <a:rPr lang="en-CA" dirty="0"/>
              <a:t>Two types of relationships to model:</a:t>
            </a:r>
          </a:p>
          <a:p>
            <a:pPr lvl="1"/>
            <a:r>
              <a:rPr lang="en-CA" dirty="0"/>
              <a:t>Directed relationships (</a:t>
            </a:r>
            <a:r>
              <a:rPr lang="en-CA" b="1" dirty="0"/>
              <a:t>regression</a:t>
            </a:r>
            <a:r>
              <a:rPr lang="en-CA" dirty="0"/>
              <a:t>)</a:t>
            </a:r>
          </a:p>
          <a:p>
            <a:pPr lvl="1"/>
            <a:r>
              <a:rPr lang="en-CA"/>
              <a:t>Undirected relationships (</a:t>
            </a:r>
            <a:r>
              <a:rPr lang="en-CA" b="1"/>
              <a:t>correlation</a:t>
            </a:r>
            <a:r>
              <a:rPr lang="en-CA"/>
              <a:t>)</a:t>
            </a:r>
            <a:endParaRPr lang="en-CA" b="1" dirty="0"/>
          </a:p>
          <a:p>
            <a:r>
              <a:rPr lang="en-CA" dirty="0"/>
              <a:t>Two types of variables to model:</a:t>
            </a:r>
          </a:p>
          <a:p>
            <a:pPr lvl="1"/>
            <a:r>
              <a:rPr lang="en-CA" b="1" dirty="0"/>
              <a:t>Observed variables</a:t>
            </a:r>
          </a:p>
          <a:p>
            <a:pPr lvl="1"/>
            <a:r>
              <a:rPr lang="en-CA" b="1" dirty="0"/>
              <a:t>Unobserved variables</a:t>
            </a:r>
          </a:p>
        </p:txBody>
      </p:sp>
    </p:spTree>
    <p:extLst>
      <p:ext uri="{BB962C8B-B14F-4D97-AF65-F5344CB8AC3E}">
        <p14:creationId xmlns:p14="http://schemas.microsoft.com/office/powerpoint/2010/main" val="11515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A715-C961-4A4B-A7AE-374B27AA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084F-D074-427A-93BD-6EE4EFD3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Observed variables:</a:t>
            </a:r>
          </a:p>
          <a:p>
            <a:pPr lvl="1"/>
            <a:r>
              <a:rPr lang="en-CA" dirty="0"/>
              <a:t>Directly measured in experiment</a:t>
            </a:r>
          </a:p>
          <a:p>
            <a:pPr lvl="1"/>
            <a:r>
              <a:rPr lang="en-CA" dirty="0" err="1"/>
              <a:t>Eg</a:t>
            </a:r>
            <a:r>
              <a:rPr lang="en-CA" dirty="0"/>
              <a:t>. MMSE</a:t>
            </a:r>
          </a:p>
          <a:p>
            <a:r>
              <a:rPr lang="en-CA" dirty="0"/>
              <a:t>Unobserved (latent) variables:</a:t>
            </a:r>
          </a:p>
          <a:p>
            <a:pPr lvl="1"/>
            <a:r>
              <a:rPr lang="en-CA" dirty="0"/>
              <a:t>Inferred from observed</a:t>
            </a:r>
          </a:p>
          <a:p>
            <a:pPr lvl="1"/>
            <a:r>
              <a:rPr lang="en-CA" dirty="0" err="1"/>
              <a:t>Eg</a:t>
            </a:r>
            <a:r>
              <a:rPr lang="en-CA" dirty="0"/>
              <a:t>. Cognition</a:t>
            </a:r>
          </a:p>
        </p:txBody>
      </p:sp>
    </p:spTree>
    <p:extLst>
      <p:ext uri="{BB962C8B-B14F-4D97-AF65-F5344CB8AC3E}">
        <p14:creationId xmlns:p14="http://schemas.microsoft.com/office/powerpoint/2010/main" val="663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91A-60D4-4696-8C8A-805AA6C5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AB1-7684-4B50-B9EE-5EDA083E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Regression</a:t>
            </a:r>
          </a:p>
          <a:p>
            <a:pPr lvl="1"/>
            <a:r>
              <a:rPr lang="en-CA" dirty="0"/>
              <a:t>All variables are observed</a:t>
            </a:r>
          </a:p>
          <a:p>
            <a:pPr lvl="1"/>
            <a:r>
              <a:rPr lang="en-CA" dirty="0"/>
              <a:t>A single dependent variable predicted by one or more independent variables</a:t>
            </a:r>
          </a:p>
          <a:p>
            <a:r>
              <a:rPr lang="en-CA" dirty="0"/>
              <a:t>Path analysis</a:t>
            </a:r>
          </a:p>
          <a:p>
            <a:pPr lvl="1"/>
            <a:r>
              <a:rPr lang="en-CA" dirty="0"/>
              <a:t>Variables are observed and latent</a:t>
            </a:r>
          </a:p>
          <a:p>
            <a:pPr lvl="1"/>
            <a:r>
              <a:rPr lang="en-CA" dirty="0"/>
              <a:t>Includes direct and indirect effects</a:t>
            </a:r>
          </a:p>
          <a:p>
            <a:pPr lvl="1"/>
            <a:r>
              <a:rPr lang="en-CA" dirty="0"/>
              <a:t>Multiple dependent variables</a:t>
            </a:r>
          </a:p>
          <a:p>
            <a:r>
              <a:rPr lang="en-CA" dirty="0"/>
              <a:t>Confirmatory factor analysis (CFA)</a:t>
            </a:r>
          </a:p>
          <a:p>
            <a:pPr lvl="1"/>
            <a:r>
              <a:rPr lang="en-CA" dirty="0"/>
              <a:t>Variables are observed</a:t>
            </a:r>
          </a:p>
          <a:p>
            <a:pPr lvl="1"/>
            <a:r>
              <a:rPr lang="en-CA" dirty="0"/>
              <a:t>Observed variables measure both independent and dependent latent variables</a:t>
            </a:r>
          </a:p>
          <a:p>
            <a:pPr lvl="1"/>
            <a:r>
              <a:rPr lang="en-CA" dirty="0"/>
              <a:t>Pics, examples</a:t>
            </a:r>
          </a:p>
        </p:txBody>
      </p:sp>
    </p:spTree>
    <p:extLst>
      <p:ext uri="{BB962C8B-B14F-4D97-AF65-F5344CB8AC3E}">
        <p14:creationId xmlns:p14="http://schemas.microsoft.com/office/powerpoint/2010/main" val="27966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3B9C-FF11-4937-9FCA-4B54055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60F0-5675-4AE5-98E1-4AB93D4B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 is a framework that integrates these different techniques</a:t>
            </a:r>
          </a:p>
          <a:p>
            <a:r>
              <a:rPr lang="en-CA" dirty="0"/>
              <a:t>Offers advantages over classic frequentist inference:</a:t>
            </a:r>
          </a:p>
          <a:p>
            <a:pPr lvl="1"/>
            <a:r>
              <a:rPr lang="en-CA" dirty="0"/>
              <a:t>Takes measurement error into account (most tests assume perfect measurement)</a:t>
            </a:r>
          </a:p>
          <a:p>
            <a:r>
              <a:rPr lang="en-CA" dirty="0"/>
              <a:t>SEM specifies a series of simultaneous equations that are solved using OLS estimators for coefficients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1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5602-8104-44D0-9920-301E1C7A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SEM diagrams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8E0423-2C85-4136-A779-5F1F95FD99C4}"/>
              </a:ext>
            </a:extLst>
          </p:cNvPr>
          <p:cNvCxnSpPr>
            <a:cxnSpLocks/>
          </p:cNvCxnSpPr>
          <p:nvPr/>
        </p:nvCxnSpPr>
        <p:spPr>
          <a:xfrm flipV="1">
            <a:off x="838200" y="2569319"/>
            <a:ext cx="1411549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FDF03AC-9D51-4F6E-8A88-1C00D009C16E}"/>
              </a:ext>
            </a:extLst>
          </p:cNvPr>
          <p:cNvSpPr/>
          <p:nvPr/>
        </p:nvSpPr>
        <p:spPr>
          <a:xfrm>
            <a:off x="5819312" y="4511434"/>
            <a:ext cx="1420427" cy="914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43D87-2231-41ED-8F7F-8C55E8DC8C68}"/>
              </a:ext>
            </a:extLst>
          </p:cNvPr>
          <p:cNvSpPr/>
          <p:nvPr/>
        </p:nvSpPr>
        <p:spPr>
          <a:xfrm>
            <a:off x="5655076" y="2421919"/>
            <a:ext cx="1748901" cy="905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0F3B7D-A5C4-475B-8069-CD9AD19357BD}"/>
              </a:ext>
            </a:extLst>
          </p:cNvPr>
          <p:cNvSpPr/>
          <p:nvPr/>
        </p:nvSpPr>
        <p:spPr>
          <a:xfrm>
            <a:off x="8029852" y="4799703"/>
            <a:ext cx="346229" cy="328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24359B-ECAA-447A-8BA7-3B0A11478515}"/>
              </a:ext>
            </a:extLst>
          </p:cNvPr>
          <p:cNvSpPr/>
          <p:nvPr/>
        </p:nvSpPr>
        <p:spPr>
          <a:xfrm>
            <a:off x="8717872" y="2710443"/>
            <a:ext cx="346229" cy="328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FE0213-592A-40DB-B66C-036CECC37ECC}"/>
              </a:ext>
            </a:extLst>
          </p:cNvPr>
          <p:cNvCxnSpPr>
            <a:stCxn id="9" idx="2"/>
            <a:endCxn id="7" idx="3"/>
          </p:cNvCxnSpPr>
          <p:nvPr/>
        </p:nvCxnSpPr>
        <p:spPr>
          <a:xfrm flipH="1">
            <a:off x="7403977" y="2874680"/>
            <a:ext cx="1313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FD8CE0-7E40-461E-AC12-A2F1EC4FA8FA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>
            <a:off x="7239739" y="4963940"/>
            <a:ext cx="790113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4108E0-E7C4-4AAE-9BF0-F41FD7A94413}"/>
              </a:ext>
            </a:extLst>
          </p:cNvPr>
          <p:cNvCxnSpPr/>
          <p:nvPr/>
        </p:nvCxnSpPr>
        <p:spPr>
          <a:xfrm>
            <a:off x="838200" y="3603824"/>
            <a:ext cx="1411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D7A9F-C2BD-4DFB-B11C-013883FED178}"/>
              </a:ext>
            </a:extLst>
          </p:cNvPr>
          <p:cNvSpPr txBox="1"/>
          <p:nvPr/>
        </p:nvSpPr>
        <p:spPr>
          <a:xfrm>
            <a:off x="2840854" y="2421001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DDD83F-E9D1-4F61-B952-4B398EF432F2}"/>
              </a:ext>
            </a:extLst>
          </p:cNvPr>
          <p:cNvSpPr txBox="1"/>
          <p:nvPr/>
        </p:nvSpPr>
        <p:spPr>
          <a:xfrm>
            <a:off x="2840853" y="3280658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Correlation (covariance)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143F2-FC9B-4BFD-848D-F3D02D8C63A1}"/>
              </a:ext>
            </a:extLst>
          </p:cNvPr>
          <p:cNvSpPr txBox="1"/>
          <p:nvPr/>
        </p:nvSpPr>
        <p:spPr>
          <a:xfrm>
            <a:off x="9471734" y="2551514"/>
            <a:ext cx="234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Observed variable with measurement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816ACF-8F9B-4907-A371-3D8C989C3D86}"/>
              </a:ext>
            </a:extLst>
          </p:cNvPr>
          <p:cNvSpPr txBox="1"/>
          <p:nvPr/>
        </p:nvSpPr>
        <p:spPr>
          <a:xfrm>
            <a:off x="9307495" y="4640774"/>
            <a:ext cx="234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Latent variable with error (disturbance)</a:t>
            </a:r>
          </a:p>
        </p:txBody>
      </p:sp>
    </p:spTree>
    <p:extLst>
      <p:ext uri="{BB962C8B-B14F-4D97-AF65-F5344CB8AC3E}">
        <p14:creationId xmlns:p14="http://schemas.microsoft.com/office/powerpoint/2010/main" val="11133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5756-3C96-4230-A007-906F93FD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427F-464A-4738-A729-B937FF53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Implied model</a:t>
            </a:r>
          </a:p>
          <a:p>
            <a:pPr lvl="1"/>
            <a:r>
              <a:rPr lang="en-CA" dirty="0"/>
              <a:t>User-specified theoretical model</a:t>
            </a:r>
          </a:p>
          <a:p>
            <a:r>
              <a:rPr lang="en-CA" dirty="0"/>
              <a:t>Saturated model</a:t>
            </a:r>
          </a:p>
          <a:p>
            <a:pPr lvl="1"/>
            <a:r>
              <a:rPr lang="en-CA" dirty="0"/>
              <a:t>All parameters specified</a:t>
            </a:r>
          </a:p>
          <a:p>
            <a:pPr lvl="1"/>
            <a:r>
              <a:rPr lang="en-CA" dirty="0"/>
              <a:t>With </a:t>
            </a:r>
            <a:r>
              <a:rPr lang="en-CA" i="1" dirty="0"/>
              <a:t>p </a:t>
            </a:r>
            <a:r>
              <a:rPr lang="en-CA" dirty="0"/>
              <a:t>observed variables, has p(p</a:t>
            </a:r>
            <a:r>
              <a:rPr lang="en-CA" i="1" dirty="0"/>
              <a:t> </a:t>
            </a:r>
            <a:r>
              <a:rPr lang="en-CA" dirty="0"/>
              <a:t>+ 3)/2 free parameters</a:t>
            </a:r>
          </a:p>
          <a:p>
            <a:pPr lvl="1"/>
            <a:r>
              <a:rPr lang="en-CA" dirty="0"/>
              <a:t>Fit statistics cannot be computed in saturated models</a:t>
            </a:r>
          </a:p>
          <a:p>
            <a:r>
              <a:rPr lang="en-CA" dirty="0"/>
              <a:t>Independent model</a:t>
            </a:r>
          </a:p>
          <a:p>
            <a:pPr lvl="1"/>
            <a:r>
              <a:rPr lang="en-CA" dirty="0"/>
              <a:t>Null model with no parameters specified</a:t>
            </a:r>
          </a:p>
        </p:txBody>
      </p:sp>
    </p:spTree>
    <p:extLst>
      <p:ext uri="{BB962C8B-B14F-4D97-AF65-F5344CB8AC3E}">
        <p14:creationId xmlns:p14="http://schemas.microsoft.com/office/powerpoint/2010/main" val="21268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417C-51D3-4D41-8CBA-B223AA96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13DA-D205-4A74-9866-7CD14239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Free parameter</a:t>
            </a:r>
            <a:r>
              <a:rPr lang="en-CA" dirty="0"/>
              <a:t>: cannot be known precisely and must be estimated</a:t>
            </a:r>
          </a:p>
          <a:p>
            <a:r>
              <a:rPr lang="en-CA" dirty="0"/>
              <a:t>(All estimated values must </a:t>
            </a:r>
            <a:r>
              <a:rPr lang="en-CA" dirty="0" err="1"/>
              <a:t>havce</a:t>
            </a:r>
            <a:endParaRPr lang="en-CA" dirty="0"/>
          </a:p>
          <a:p>
            <a:r>
              <a:rPr lang="en-CA" dirty="0"/>
              <a:t>Means and variances are the free parameters to estimate in an SEM</a:t>
            </a:r>
          </a:p>
          <a:p>
            <a:r>
              <a:rPr lang="en-CA" dirty="0"/>
              <a:t>Means of </a:t>
            </a:r>
            <a:r>
              <a:rPr lang="en-CA" i="1" dirty="0"/>
              <a:t>p</a:t>
            </a:r>
            <a:r>
              <a:rPr lang="en-CA" dirty="0"/>
              <a:t> variables = p</a:t>
            </a:r>
          </a:p>
          <a:p>
            <a:r>
              <a:rPr lang="en-CA" dirty="0"/>
              <a:t>Independent elements in variance-covariance matrix = p(p + 1) / 2</a:t>
            </a:r>
          </a:p>
          <a:p>
            <a:r>
              <a:rPr lang="en-CA" dirty="0"/>
              <a:t>Therefore, each model has p + p(p + 1) / 2 parameters to estimate</a:t>
            </a:r>
          </a:p>
          <a:p>
            <a:r>
              <a:rPr lang="en-CA" dirty="0"/>
              <a:t>If all parameters are indicated, model is </a:t>
            </a:r>
            <a:r>
              <a:rPr lang="en-CA" b="1" dirty="0"/>
              <a:t>saturated </a:t>
            </a:r>
            <a:r>
              <a:rPr lang="en-CA" dirty="0"/>
              <a:t>and cannot be computed</a:t>
            </a:r>
          </a:p>
        </p:txBody>
      </p:sp>
    </p:spTree>
    <p:extLst>
      <p:ext uri="{BB962C8B-B14F-4D97-AF65-F5344CB8AC3E}">
        <p14:creationId xmlns:p14="http://schemas.microsoft.com/office/powerpoint/2010/main" val="263381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25F5-97E6-438F-9FF4-08195CB0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9639-20AE-45C1-940B-38C8BEB8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specification = </a:t>
            </a:r>
            <a:r>
              <a:rPr lang="en-US" dirty="0"/>
              <a:t>choosing the right variables and relationships</a:t>
            </a:r>
          </a:p>
          <a:p>
            <a:r>
              <a:rPr lang="en-US" dirty="0"/>
              <a:t>If model is </a:t>
            </a:r>
            <a:r>
              <a:rPr lang="en-US" dirty="0" err="1"/>
              <a:t>misspecified</a:t>
            </a:r>
            <a:r>
              <a:rPr lang="en-US" dirty="0"/>
              <a:t>, parameter estimates are biased (</a:t>
            </a:r>
            <a:r>
              <a:rPr lang="en-US" b="1" dirty="0"/>
              <a:t>specification error</a:t>
            </a:r>
            <a:r>
              <a:rPr lang="en-US" dirty="0"/>
              <a:t>)</a:t>
            </a:r>
          </a:p>
          <a:p>
            <a:r>
              <a:rPr lang="en-US" dirty="0"/>
              <a:t>Model identification: deciding whether a set of unique parameter estimates can be computed for the regression equation</a:t>
            </a:r>
          </a:p>
          <a:p>
            <a:r>
              <a:rPr lang="en-US" dirty="0"/>
              <a:t>Just-identified models = all parameters are estimated</a:t>
            </a:r>
          </a:p>
          <a:p>
            <a:r>
              <a:rPr lang="en-US" dirty="0"/>
              <a:t>SEM reports x2 because it’s testing the diff between the original variance-covariance matrix and the model-implied variance-covariance matrix given the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60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730</Words>
  <Application>Microsoft Office PowerPoint</Application>
  <PresentationFormat>Widescreen</PresentationFormat>
  <Paragraphs>108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Structural Equation Modelling</vt:lpstr>
      <vt:lpstr>SEM Basics</vt:lpstr>
      <vt:lpstr>SEM Basics</vt:lpstr>
      <vt:lpstr>Types of models</vt:lpstr>
      <vt:lpstr>SEM </vt:lpstr>
      <vt:lpstr>SEM diagrams</vt:lpstr>
      <vt:lpstr>Correlations</vt:lpstr>
      <vt:lpstr>Free parameters</vt:lpstr>
      <vt:lpstr>Model specification</vt:lpstr>
      <vt:lpstr>Model estimation</vt:lpstr>
      <vt:lpstr>Types of matrices</vt:lpstr>
      <vt:lpstr>Standardization</vt:lpstr>
      <vt:lpstr>Path analysis</vt:lpstr>
      <vt:lpstr>Differences between correlation and model</vt:lpstr>
      <vt:lpstr>Error</vt:lpstr>
      <vt:lpstr>Practical concerns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Equation Modelling</dc:title>
  <dc:creator>Jonathan Tay</dc:creator>
  <cp:lastModifiedBy>Jonathan Tay</cp:lastModifiedBy>
  <cp:revision>41</cp:revision>
  <dcterms:created xsi:type="dcterms:W3CDTF">2017-09-20T17:39:12Z</dcterms:created>
  <dcterms:modified xsi:type="dcterms:W3CDTF">2017-10-02T16:12:23Z</dcterms:modified>
</cp:coreProperties>
</file>