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9B4DAC-7E14-4997-ADC9-CC0CF035559F}">
  <a:tblStyle styleId="{2A9B4DAC-7E14-4997-ADC9-CC0CF03555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548bdbe8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548bdbe8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548bdbe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548bdbe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548bdbe8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548bdbe8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548bdbe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548bdbe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548bdbe8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548bdbe8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548bdbe8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548bdbe8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9548bdbe8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9548bdbe8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9548bdbe8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548bdbe8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548bdbe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9548bdbe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9548bdbe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9548bdbe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548bdbe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548bdbe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548bdbe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548bdbe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9548bdbe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9548bdbe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9548bdbe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9548bdbe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9548bdbe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548bdbe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548bdbe8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9548bdbe8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548bdbe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548bdbe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548bdbe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548bdbe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548bdbe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548bdbe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548bdbe8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548bdbe8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127.0.0.1:5000/on" TargetMode="External"/><Relationship Id="rId4" Type="http://schemas.openxmlformats.org/officeDocument/2006/relationships/hyperlink" Target="http://127.0.0.1:5000/on"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http://127.0.0.1:5000/" TargetMode="External"/><Relationship Id="rId8" Type="http://schemas.openxmlformats.org/officeDocument/2006/relationships/hyperlink" Target="http://127.0.0.1:50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css/default.asp" TargetMode="External"/><Relationship Id="rId4" Type="http://schemas.openxmlformats.org/officeDocument/2006/relationships/hyperlink" Target="https://www.google.com/search?q=color+picker" TargetMode="External"/><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8.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IoT Rush Challenge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Compete for prizes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the light circuit</a:t>
            </a:r>
            <a:endParaRPr/>
          </a:p>
        </p:txBody>
      </p:sp>
      <p:sp>
        <p:nvSpPr>
          <p:cNvPr id="148" name="Google Shape;14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685800" rtl="0" algn="l">
              <a:spcBef>
                <a:spcPts val="1200"/>
              </a:spcBef>
              <a:spcAft>
                <a:spcPts val="0"/>
              </a:spcAft>
              <a:buClr>
                <a:srgbClr val="FFFFFF"/>
              </a:buClr>
              <a:buSzPts val="1400"/>
              <a:buFont typeface="Calibri"/>
              <a:buChar char="●"/>
            </a:pPr>
            <a:r>
              <a:rPr lang="en" sz="1400">
                <a:solidFill>
                  <a:srgbClr val="FFFFFF"/>
                </a:solidFill>
                <a:latin typeface="Arial"/>
                <a:ea typeface="Arial"/>
                <a:cs typeface="Arial"/>
                <a:sym typeface="Arial"/>
              </a:rPr>
              <a:t>Type the following command to go to the location of the LED.py file in the filesystem: </a:t>
            </a:r>
            <a:endParaRPr sz="1400">
              <a:solidFill>
                <a:srgbClr val="FFFFFF"/>
              </a:solidFill>
              <a:latin typeface="Arial"/>
              <a:ea typeface="Arial"/>
              <a:cs typeface="Arial"/>
              <a:sym typeface="Arial"/>
            </a:endParaRPr>
          </a:p>
          <a:p>
            <a:pPr indent="228600" lvl="0" marL="228600" rtl="0" algn="l">
              <a:spcBef>
                <a:spcPts val="1200"/>
              </a:spcBef>
              <a:spcAft>
                <a:spcPts val="0"/>
              </a:spcAft>
              <a:buNone/>
            </a:pPr>
            <a:r>
              <a:rPr b="1" lang="en" sz="1400">
                <a:solidFill>
                  <a:srgbClr val="000000"/>
                </a:solidFill>
                <a:highlight>
                  <a:srgbClr val="000000"/>
                </a:highlight>
                <a:latin typeface="Courier New"/>
                <a:ea typeface="Courier New"/>
                <a:cs typeface="Courier New"/>
                <a:sym typeface="Courier New"/>
              </a:rPr>
              <a:t> </a:t>
            </a:r>
            <a:r>
              <a:rPr b="1" lang="en" sz="1400">
                <a:solidFill>
                  <a:srgbClr val="FFFFFF"/>
                </a:solidFill>
                <a:highlight>
                  <a:srgbClr val="000000"/>
                </a:highlight>
                <a:latin typeface="Courier New"/>
                <a:ea typeface="Courier New"/>
                <a:cs typeface="Courier New"/>
                <a:sym typeface="Courier New"/>
              </a:rPr>
              <a:t>cd ~/Desktop/Subject_Focus_day      </a:t>
            </a: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228600" lvl="0" marL="228600" rtl="0" algn="l">
              <a:spcBef>
                <a:spcPts val="0"/>
              </a:spcBef>
              <a:spcAft>
                <a:spcPts val="0"/>
              </a:spcAft>
              <a:buNone/>
            </a:pPr>
            <a:r>
              <a:t/>
            </a:r>
            <a:endParaRPr sz="1400">
              <a:solidFill>
                <a:srgbClr val="FFFFFF"/>
              </a:solidFill>
              <a:latin typeface="Arial"/>
              <a:ea typeface="Arial"/>
              <a:cs typeface="Arial"/>
              <a:sym typeface="Arial"/>
            </a:endParaRPr>
          </a:p>
          <a:p>
            <a:pPr indent="228600" lvl="0" marL="228600" rtl="0" algn="l">
              <a:spcBef>
                <a:spcPts val="0"/>
              </a:spcBef>
              <a:spcAft>
                <a:spcPts val="0"/>
              </a:spcAft>
              <a:buNone/>
            </a:pPr>
            <a:r>
              <a:rPr lang="en" sz="1400">
                <a:solidFill>
                  <a:srgbClr val="FFFFFF"/>
                </a:solidFill>
                <a:latin typeface="Arial"/>
                <a:ea typeface="Arial"/>
                <a:cs typeface="Arial"/>
                <a:sym typeface="Arial"/>
              </a:rPr>
              <a:t>The </a:t>
            </a:r>
            <a:r>
              <a:rPr b="1" lang="en" sz="1400">
                <a:solidFill>
                  <a:srgbClr val="FFFFFF"/>
                </a:solidFill>
                <a:latin typeface="Arial"/>
                <a:ea typeface="Arial"/>
                <a:cs typeface="Arial"/>
                <a:sym typeface="Arial"/>
              </a:rPr>
              <a:t>~</a:t>
            </a:r>
            <a:r>
              <a:rPr lang="en" sz="1400">
                <a:solidFill>
                  <a:srgbClr val="FFFFFF"/>
                </a:solidFill>
                <a:latin typeface="Arial"/>
                <a:ea typeface="Arial"/>
                <a:cs typeface="Arial"/>
                <a:sym typeface="Arial"/>
              </a:rPr>
              <a:t> symbol is a ‘tilde’ and it is on the right side of the keyboard above the Shift key</a:t>
            </a:r>
            <a:endParaRPr sz="1400">
              <a:solidFill>
                <a:srgbClr val="FFFFFF"/>
              </a:solidFill>
              <a:latin typeface="Arial"/>
              <a:ea typeface="Arial"/>
              <a:cs typeface="Arial"/>
              <a:sym typeface="Arial"/>
            </a:endParaRPr>
          </a:p>
          <a:p>
            <a:pPr indent="-317500" lvl="0" marL="685800" rtl="0" algn="l">
              <a:spcBef>
                <a:spcPts val="1200"/>
              </a:spcBef>
              <a:spcAft>
                <a:spcPts val="0"/>
              </a:spcAft>
              <a:buClr>
                <a:srgbClr val="FFFFFF"/>
              </a:buClr>
              <a:buSzPts val="1400"/>
              <a:buFont typeface="Calibri"/>
              <a:buChar char="●"/>
            </a:pPr>
            <a:r>
              <a:rPr lang="en" sz="1400">
                <a:solidFill>
                  <a:srgbClr val="FFFFFF"/>
                </a:solidFill>
                <a:latin typeface="Arial"/>
                <a:ea typeface="Arial"/>
                <a:cs typeface="Arial"/>
                <a:sym typeface="Arial"/>
              </a:rPr>
              <a:t>Pressing &lt;Enter&gt; on the keyboard will run the command. </a:t>
            </a:r>
            <a:endParaRPr sz="1400">
              <a:solidFill>
                <a:srgbClr val="FFFFFF"/>
              </a:solidFill>
              <a:latin typeface="Arial"/>
              <a:ea typeface="Arial"/>
              <a:cs typeface="Arial"/>
              <a:sym typeface="Arial"/>
            </a:endParaRPr>
          </a:p>
          <a:p>
            <a:pPr indent="-317500" lvl="0" marL="685800" rtl="0" algn="l">
              <a:spcBef>
                <a:spcPts val="0"/>
              </a:spcBef>
              <a:spcAft>
                <a:spcPts val="0"/>
              </a:spcAft>
              <a:buClr>
                <a:srgbClr val="FFFFFF"/>
              </a:buClr>
              <a:buSzPts val="1400"/>
              <a:buFont typeface="Calibri"/>
              <a:buChar char="●"/>
            </a:pPr>
            <a:r>
              <a:rPr lang="en" sz="1400">
                <a:solidFill>
                  <a:srgbClr val="FFFFFF"/>
                </a:solidFill>
                <a:latin typeface="Arial"/>
                <a:ea typeface="Arial"/>
                <a:cs typeface="Arial"/>
                <a:sym typeface="Arial"/>
              </a:rPr>
              <a:t>Next run the following command: </a:t>
            </a:r>
            <a:endParaRPr sz="1400">
              <a:solidFill>
                <a:srgbClr val="FFFFFF"/>
              </a:solidFill>
              <a:latin typeface="Arial"/>
              <a:ea typeface="Arial"/>
              <a:cs typeface="Arial"/>
              <a:sym typeface="Arial"/>
            </a:endParaRPr>
          </a:p>
          <a:p>
            <a:pPr indent="228600" lvl="0" marL="228600" rtl="0" algn="l">
              <a:spcBef>
                <a:spcPts val="1200"/>
              </a:spcBef>
              <a:spcAft>
                <a:spcPts val="0"/>
              </a:spcAft>
              <a:buNone/>
            </a:pPr>
            <a:r>
              <a:rPr b="1" lang="en" sz="1400">
                <a:solidFill>
                  <a:srgbClr val="FFFFFF"/>
                </a:solidFill>
                <a:highlight>
                  <a:srgbClr val="000000"/>
                </a:highlight>
                <a:latin typeface="Courier New"/>
                <a:ea typeface="Courier New"/>
                <a:cs typeface="Courier New"/>
                <a:sym typeface="Courier New"/>
              </a:rPr>
              <a:t> python LED.py </a:t>
            </a:r>
            <a:r>
              <a:rPr lang="en" sz="1400">
                <a:solidFill>
                  <a:srgbClr val="000000"/>
                </a:solidFill>
                <a:latin typeface="Courier New"/>
                <a:ea typeface="Courier New"/>
                <a:cs typeface="Courier New"/>
                <a:sym typeface="Courier New"/>
              </a:rPr>
              <a:t> </a:t>
            </a:r>
            <a:endParaRPr sz="1400">
              <a:solidFill>
                <a:srgbClr val="FFFFFF"/>
              </a:solidFill>
              <a:latin typeface="Proxima Nova"/>
              <a:ea typeface="Proxima Nova"/>
              <a:cs typeface="Proxima Nova"/>
              <a:sym typeface="Proxima Nova"/>
            </a:endParaRPr>
          </a:p>
          <a:p>
            <a:pPr indent="457200" lvl="0" marL="0" rtl="0" algn="l">
              <a:lnSpc>
                <a:spcPct val="132443"/>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457200" lvl="0" marL="0" rtl="0" algn="l">
              <a:lnSpc>
                <a:spcPct val="132443"/>
              </a:lnSpc>
              <a:spcBef>
                <a:spcPts val="0"/>
              </a:spcBef>
              <a:spcAft>
                <a:spcPts val="0"/>
              </a:spcAft>
              <a:buNone/>
            </a:pPr>
            <a:r>
              <a:rPr lang="en" sz="1400">
                <a:solidFill>
                  <a:srgbClr val="FFFFFF"/>
                </a:solidFill>
                <a:latin typeface="Proxima Nova"/>
                <a:ea typeface="Proxima Nova"/>
                <a:cs typeface="Proxima Nova"/>
                <a:sym typeface="Proxima Nova"/>
              </a:rPr>
              <a:t>This command told the Python interpreter to run the LED.py script.</a:t>
            </a:r>
            <a:endParaRPr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the light circuit</a:t>
            </a:r>
            <a:endParaRPr/>
          </a:p>
        </p:txBody>
      </p:sp>
      <p:sp>
        <p:nvSpPr>
          <p:cNvPr id="154" name="Google Shape;15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chemeClr val="accent6"/>
                </a:solidFill>
                <a:latin typeface="Proxima Nova"/>
                <a:ea typeface="Proxima Nova"/>
                <a:cs typeface="Proxima Nova"/>
                <a:sym typeface="Proxima Nova"/>
              </a:rPr>
              <a:t>Did your LED light up?</a:t>
            </a:r>
            <a:endParaRPr b="1" i="1">
              <a:solidFill>
                <a:schemeClr val="accent6"/>
              </a:solidFill>
              <a:latin typeface="Proxima Nova"/>
              <a:ea typeface="Proxima Nova"/>
              <a:cs typeface="Proxima Nova"/>
              <a:sym typeface="Proxima Nova"/>
            </a:endParaRPr>
          </a:p>
          <a:p>
            <a:pPr indent="0" lvl="0" marL="0" rtl="0" algn="ctr">
              <a:spcBef>
                <a:spcPts val="1600"/>
              </a:spcBef>
              <a:spcAft>
                <a:spcPts val="0"/>
              </a:spcAft>
              <a:buNone/>
            </a:pPr>
            <a:r>
              <a:t/>
            </a:r>
            <a:endParaRPr b="1" i="1">
              <a:solidFill>
                <a:schemeClr val="accent6"/>
              </a:solidFill>
              <a:latin typeface="Proxima Nova"/>
              <a:ea typeface="Proxima Nova"/>
              <a:cs typeface="Proxima Nova"/>
              <a:sym typeface="Proxima Nova"/>
            </a:endParaRPr>
          </a:p>
          <a:p>
            <a:pPr indent="0" lvl="0" marL="0" rtl="0" algn="ctr">
              <a:spcBef>
                <a:spcPts val="1600"/>
              </a:spcBef>
              <a:spcAft>
                <a:spcPts val="0"/>
              </a:spcAft>
              <a:buNone/>
            </a:pPr>
            <a:r>
              <a:t/>
            </a:r>
            <a:endParaRPr b="1" i="1">
              <a:solidFill>
                <a:schemeClr val="accent6"/>
              </a:solidFill>
              <a:latin typeface="Proxima Nova"/>
              <a:ea typeface="Proxima Nova"/>
              <a:cs typeface="Proxima Nova"/>
              <a:sym typeface="Proxima Nova"/>
            </a:endParaRPr>
          </a:p>
          <a:p>
            <a:pPr indent="0" lvl="0" marL="0" rtl="0" algn="ctr">
              <a:spcBef>
                <a:spcPts val="1600"/>
              </a:spcBef>
              <a:spcAft>
                <a:spcPts val="0"/>
              </a:spcAft>
              <a:buNone/>
            </a:pPr>
            <a:r>
              <a:t/>
            </a:r>
            <a:endParaRPr b="1" i="1">
              <a:solidFill>
                <a:schemeClr val="accent6"/>
              </a:solidFill>
              <a:latin typeface="Proxima Nova"/>
              <a:ea typeface="Proxima Nova"/>
              <a:cs typeface="Proxima Nova"/>
              <a:sym typeface="Proxima Nova"/>
            </a:endParaRPr>
          </a:p>
          <a:p>
            <a:pPr indent="0" lvl="0" marL="0" rtl="0" algn="ctr">
              <a:spcBef>
                <a:spcPts val="1600"/>
              </a:spcBef>
              <a:spcAft>
                <a:spcPts val="0"/>
              </a:spcAft>
              <a:buNone/>
            </a:pPr>
            <a:r>
              <a:t/>
            </a:r>
            <a:endParaRPr b="1" i="1">
              <a:solidFill>
                <a:schemeClr val="accent6"/>
              </a:solidFill>
              <a:latin typeface="Proxima Nova"/>
              <a:ea typeface="Proxima Nova"/>
              <a:cs typeface="Proxima Nova"/>
              <a:sym typeface="Proxima Nova"/>
            </a:endParaRPr>
          </a:p>
          <a:p>
            <a:pPr indent="0" lvl="0" marL="0" rtl="0" algn="ctr">
              <a:spcBef>
                <a:spcPts val="1600"/>
              </a:spcBef>
              <a:spcAft>
                <a:spcPts val="1600"/>
              </a:spcAft>
              <a:buNone/>
            </a:pPr>
            <a:r>
              <a:rPr lang="en" sz="1400">
                <a:solidFill>
                  <a:srgbClr val="FFFFFF"/>
                </a:solidFill>
                <a:latin typeface="Proxima Nova"/>
                <a:ea typeface="Proxima Nova"/>
                <a:cs typeface="Proxima Nova"/>
                <a:sym typeface="Proxima Nova"/>
              </a:rPr>
              <a:t>Ask a tutor if you ran into problems.</a:t>
            </a:r>
            <a:endParaRPr sz="1400">
              <a:solidFill>
                <a:srgbClr val="FFFFFF"/>
              </a:solidFill>
              <a:latin typeface="Proxima Nova"/>
              <a:ea typeface="Proxima Nova"/>
              <a:cs typeface="Proxima Nova"/>
              <a:sym typeface="Proxima Nova"/>
            </a:endParaRPr>
          </a:p>
        </p:txBody>
      </p:sp>
      <p:pic>
        <p:nvPicPr>
          <p:cNvPr id="155" name="Google Shape;155;p23"/>
          <p:cNvPicPr preferRelativeResize="0"/>
          <p:nvPr/>
        </p:nvPicPr>
        <p:blipFill>
          <a:blip r:embed="rId3">
            <a:alphaModFix/>
          </a:blip>
          <a:stretch>
            <a:fillRect/>
          </a:stretch>
        </p:blipFill>
        <p:spPr>
          <a:xfrm>
            <a:off x="3492125" y="2033650"/>
            <a:ext cx="2059425" cy="205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B: Control the light from a web app</a:t>
            </a:r>
            <a:endParaRPr/>
          </a:p>
        </p:txBody>
      </p:sp>
      <p:sp>
        <p:nvSpPr>
          <p:cNvPr id="161" name="Google Shape;16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Next you need to complete the web application so the light can be controlled from a web browser.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b="1"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accent5"/>
                </a:solidFill>
                <a:latin typeface="Proxima Nova"/>
                <a:ea typeface="Proxima Nova"/>
                <a:cs typeface="Proxima Nova"/>
                <a:sym typeface="Proxima Nova"/>
              </a:rPr>
              <a:t>Run the web application</a:t>
            </a:r>
            <a:r>
              <a:rPr lang="en">
                <a:solidFill>
                  <a:schemeClr val="accent5"/>
                </a:solidFill>
                <a:latin typeface="Proxima Nova"/>
                <a:ea typeface="Proxima Nova"/>
                <a:cs typeface="Proxima Nova"/>
                <a:sym typeface="Proxima Nova"/>
              </a:rPr>
              <a:t> </a:t>
            </a:r>
            <a:endParaRPr>
              <a:solidFill>
                <a:schemeClr val="accent5"/>
              </a:solidFill>
              <a:latin typeface="Proxima Nova"/>
              <a:ea typeface="Proxima Nova"/>
              <a:cs typeface="Proxima Nova"/>
              <a:sym typeface="Proxima Nova"/>
            </a:endParaRPr>
          </a:p>
          <a:p>
            <a:pPr indent="-317500" lvl="0" marL="685800" rtl="0" algn="l">
              <a:spcBef>
                <a:spcPts val="120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From the same terminal, type the following commands: </a:t>
            </a:r>
            <a:endParaRPr sz="1400">
              <a:solidFill>
                <a:srgbClr val="FFFFFF"/>
              </a:solidFill>
              <a:latin typeface="Proxima Nova"/>
              <a:ea typeface="Proxima Nova"/>
              <a:cs typeface="Proxima Nova"/>
              <a:sym typeface="Proxima Nova"/>
            </a:endParaRPr>
          </a:p>
          <a:p>
            <a:pPr indent="457200" lvl="0" marL="457200" rtl="0" algn="l">
              <a:spcBef>
                <a:spcPts val="1200"/>
              </a:spcBef>
              <a:spcAft>
                <a:spcPts val="0"/>
              </a:spcAft>
              <a:buNone/>
            </a:pPr>
            <a:r>
              <a:rPr b="1" lang="en" sz="1400">
                <a:solidFill>
                  <a:srgbClr val="FFFFFF"/>
                </a:solidFill>
                <a:highlight>
                  <a:srgbClr val="000000"/>
                </a:highlight>
                <a:latin typeface="Courier New"/>
                <a:ea typeface="Courier New"/>
                <a:cs typeface="Courier New"/>
                <a:sym typeface="Courier New"/>
              </a:rPr>
              <a:t> source bin/activate    </a:t>
            </a: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457200" lvl="0" marL="457200" rtl="0" algn="l">
              <a:spcBef>
                <a:spcPts val="0"/>
              </a:spcBef>
              <a:spcAft>
                <a:spcPts val="0"/>
              </a:spcAft>
              <a:buNone/>
            </a:pPr>
            <a:r>
              <a:rPr b="1" lang="en" sz="1400">
                <a:solidFill>
                  <a:srgbClr val="FFFFFF"/>
                </a:solidFill>
                <a:highlight>
                  <a:srgbClr val="000000"/>
                </a:highlight>
                <a:latin typeface="Courier New"/>
                <a:ea typeface="Courier New"/>
                <a:cs typeface="Courier New"/>
                <a:sym typeface="Courier New"/>
              </a:rPr>
              <a:t> cd app    </a:t>
            </a: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457200" lvl="0" marL="457200" rtl="0" algn="l">
              <a:spcBef>
                <a:spcPts val="0"/>
              </a:spcBef>
              <a:spcAft>
                <a:spcPts val="0"/>
              </a:spcAft>
              <a:buNone/>
            </a:pPr>
            <a:r>
              <a:rPr b="1" lang="en" sz="1400">
                <a:solidFill>
                  <a:srgbClr val="FFFFFF"/>
                </a:solidFill>
                <a:highlight>
                  <a:srgbClr val="000000"/>
                </a:highlight>
                <a:latin typeface="Courier New"/>
                <a:ea typeface="Courier New"/>
                <a:cs typeface="Courier New"/>
                <a:sym typeface="Courier New"/>
              </a:rPr>
              <a:t> python routes.py</a:t>
            </a:r>
            <a:r>
              <a:rPr b="1" lang="en" sz="1400">
                <a:solidFill>
                  <a:srgbClr val="000000"/>
                </a:solidFill>
                <a:highlight>
                  <a:srgbClr val="000000"/>
                </a:highlight>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rPr lang="en" sz="1400">
                <a:solidFill>
                  <a:srgbClr val="FFFFFF"/>
                </a:solidFill>
                <a:latin typeface="Proxima Nova"/>
                <a:ea typeface="Proxima Nova"/>
                <a:cs typeface="Proxima Nova"/>
                <a:sym typeface="Proxima Nova"/>
              </a:rPr>
              <a:t>You should now see a message in the terminal like this one:</a:t>
            </a:r>
            <a:endParaRPr sz="1400">
              <a:solidFill>
                <a:srgbClr val="FFFFFF"/>
              </a:solidFill>
              <a:latin typeface="Proxima Nova"/>
              <a:ea typeface="Proxima Nova"/>
              <a:cs typeface="Proxima Nova"/>
              <a:sym typeface="Proxima Nova"/>
            </a:endParaRPr>
          </a:p>
        </p:txBody>
      </p:sp>
      <p:pic>
        <p:nvPicPr>
          <p:cNvPr id="162" name="Google Shape;162;p24"/>
          <p:cNvPicPr preferRelativeResize="0"/>
          <p:nvPr/>
        </p:nvPicPr>
        <p:blipFill>
          <a:blip r:embed="rId3">
            <a:alphaModFix/>
          </a:blip>
          <a:stretch>
            <a:fillRect/>
          </a:stretch>
        </p:blipFill>
        <p:spPr>
          <a:xfrm>
            <a:off x="6427875" y="2067978"/>
            <a:ext cx="1072600" cy="1095434"/>
          </a:xfrm>
          <a:prstGeom prst="rect">
            <a:avLst/>
          </a:prstGeom>
          <a:noFill/>
          <a:ln>
            <a:noFill/>
          </a:ln>
        </p:spPr>
      </p:pic>
      <p:sp>
        <p:nvSpPr>
          <p:cNvPr id="163" name="Google Shape;163;p24"/>
          <p:cNvSpPr txBox="1"/>
          <p:nvPr/>
        </p:nvSpPr>
        <p:spPr>
          <a:xfrm>
            <a:off x="6427875" y="3074850"/>
            <a:ext cx="20754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Proxima Nova"/>
                <a:ea typeface="Proxima Nova"/>
                <a:cs typeface="Proxima Nova"/>
                <a:sym typeface="Proxima Nova"/>
              </a:rPr>
              <a:t>Ask a question if you want any of this explaining!</a:t>
            </a:r>
            <a:endParaRPr b="1" i="1" sz="1200">
              <a:solidFill>
                <a:schemeClr val="accent5"/>
              </a:solidFill>
              <a:latin typeface="Proxima Nova"/>
              <a:ea typeface="Proxima Nova"/>
              <a:cs typeface="Proxima Nova"/>
              <a:sym typeface="Proxima Nova"/>
            </a:endParaRPr>
          </a:p>
        </p:txBody>
      </p:sp>
      <p:sp>
        <p:nvSpPr>
          <p:cNvPr id="164" name="Google Shape;164;p24"/>
          <p:cNvSpPr/>
          <p:nvPr/>
        </p:nvSpPr>
        <p:spPr>
          <a:xfrm>
            <a:off x="3682500" y="3243225"/>
            <a:ext cx="2745400" cy="285875"/>
          </a:xfrm>
          <a:custGeom>
            <a:rect b="b" l="l" r="r" t="t"/>
            <a:pathLst>
              <a:path extrusionOk="0" h="11435" w="109816">
                <a:moveTo>
                  <a:pt x="109816" y="0"/>
                </a:moveTo>
                <a:cubicBezTo>
                  <a:pt x="101958" y="1904"/>
                  <a:pt x="80971" y="11031"/>
                  <a:pt x="62668" y="11421"/>
                </a:cubicBezTo>
                <a:cubicBezTo>
                  <a:pt x="44365" y="11812"/>
                  <a:pt x="10445" y="3856"/>
                  <a:pt x="0" y="2343"/>
                </a:cubicBezTo>
              </a:path>
            </a:pathLst>
          </a:custGeom>
          <a:noFill/>
          <a:ln cap="flat" cmpd="sng" w="28575">
            <a:solidFill>
              <a:schemeClr val="accent5"/>
            </a:solidFill>
            <a:prstDash val="solid"/>
            <a:round/>
            <a:headEnd len="med" w="med" type="none"/>
            <a:tailEnd len="med" w="med" type="triangle"/>
          </a:ln>
        </p:spPr>
      </p:sp>
      <p:pic>
        <p:nvPicPr>
          <p:cNvPr id="165" name="Google Shape;165;p24"/>
          <p:cNvPicPr preferRelativeResize="0"/>
          <p:nvPr/>
        </p:nvPicPr>
        <p:blipFill rotWithShape="1">
          <a:blip r:embed="rId4">
            <a:alphaModFix/>
          </a:blip>
          <a:srcRect b="0" l="0" r="28632" t="80467"/>
          <a:stretch/>
        </p:blipFill>
        <p:spPr>
          <a:xfrm>
            <a:off x="1960288" y="4509750"/>
            <a:ext cx="6189824" cy="285875"/>
          </a:xfrm>
          <a:prstGeom prst="rect">
            <a:avLst/>
          </a:prstGeom>
          <a:noFill/>
          <a:ln cap="flat" cmpd="sng" w="28575">
            <a:solidFill>
              <a:schemeClr val="lt2"/>
            </a:solidFill>
            <a:prstDash val="solid"/>
            <a:round/>
            <a:headEnd len="sm" w="sm" type="none"/>
            <a:tailEnd len="sm" w="sm" type="none"/>
          </a:ln>
        </p:spPr>
      </p:pic>
      <p:sp>
        <p:nvSpPr>
          <p:cNvPr id="166" name="Google Shape;166;p2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32443"/>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the app in a browser</a:t>
            </a:r>
            <a:endParaRPr/>
          </a:p>
        </p:txBody>
      </p:sp>
      <p:sp>
        <p:nvSpPr>
          <p:cNvPr id="172" name="Google Shape;172;p25"/>
          <p:cNvSpPr txBox="1"/>
          <p:nvPr>
            <p:ph idx="1" type="body"/>
          </p:nvPr>
        </p:nvSpPr>
        <p:spPr>
          <a:xfrm>
            <a:off x="387900" y="2093825"/>
            <a:ext cx="8368200" cy="2475000"/>
          </a:xfrm>
          <a:prstGeom prst="rect">
            <a:avLst/>
          </a:prstGeom>
        </p:spPr>
        <p:txBody>
          <a:bodyPr anchorCtr="0" anchor="t" bIns="91425" lIns="91425" spcFirstLastPara="1" rIns="91425" wrap="square" tIns="91425">
            <a:noAutofit/>
          </a:bodyPr>
          <a:lstStyle/>
          <a:p>
            <a:pPr indent="-317500" lvl="0" marL="685800" rtl="0" algn="l">
              <a:spcBef>
                <a:spcPts val="120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&lt;CTRL+Click&gt; on the </a:t>
            </a:r>
            <a:r>
              <a:rPr b="1" lang="en" sz="1400">
                <a:solidFill>
                  <a:srgbClr val="FFFFFF"/>
                </a:solidFill>
                <a:latin typeface="Proxima Nova"/>
                <a:ea typeface="Proxima Nova"/>
                <a:cs typeface="Proxima Nova"/>
                <a:sym typeface="Proxima Nova"/>
              </a:rPr>
              <a:t>link</a:t>
            </a:r>
            <a:r>
              <a:rPr lang="en" sz="1400">
                <a:solidFill>
                  <a:srgbClr val="FFFFFF"/>
                </a:solidFill>
                <a:latin typeface="Proxima Nova"/>
                <a:ea typeface="Proxima Nova"/>
                <a:cs typeface="Proxima Nova"/>
                <a:sym typeface="Proxima Nova"/>
              </a:rPr>
              <a:t> and the app should open in a browser.</a:t>
            </a:r>
            <a:endParaRPr sz="1400">
              <a:solidFill>
                <a:srgbClr val="FFFFFF"/>
              </a:solidFill>
              <a:latin typeface="Proxima Nova"/>
              <a:ea typeface="Proxima Nova"/>
              <a:cs typeface="Proxima Nova"/>
              <a:sym typeface="Proxima Nova"/>
            </a:endParaRPr>
          </a:p>
          <a:p>
            <a:pPr indent="0" lvl="0" marL="228600" rtl="0" algn="ctr">
              <a:spcBef>
                <a:spcPts val="1200"/>
              </a:spcBef>
              <a:spcAft>
                <a:spcPts val="0"/>
              </a:spcAft>
              <a:buNone/>
            </a:pPr>
            <a:r>
              <a:rPr b="1" i="1" lang="en" sz="1400">
                <a:solidFill>
                  <a:schemeClr val="accent6"/>
                </a:solidFill>
                <a:latin typeface="Proxima Nova"/>
                <a:ea typeface="Proxima Nova"/>
                <a:cs typeface="Proxima Nova"/>
                <a:sym typeface="Proxima Nova"/>
              </a:rPr>
              <a:t>See anything?</a:t>
            </a:r>
            <a:endParaRPr b="1" i="1" sz="1400">
              <a:solidFill>
                <a:schemeClr val="accent6"/>
              </a:solidFill>
              <a:latin typeface="Proxima Nova"/>
              <a:ea typeface="Proxima Nova"/>
              <a:cs typeface="Proxima Nova"/>
              <a:sym typeface="Proxima Nova"/>
            </a:endParaRPr>
          </a:p>
          <a:p>
            <a:pPr indent="0" lvl="0" marL="228600" rtl="0" algn="ctr">
              <a:spcBef>
                <a:spcPts val="0"/>
              </a:spcBef>
              <a:spcAft>
                <a:spcPts val="0"/>
              </a:spcAft>
              <a:buNone/>
            </a:pPr>
            <a:r>
              <a:t/>
            </a:r>
            <a:endParaRPr b="1" i="1" sz="1400">
              <a:solidFill>
                <a:srgbClr val="FFFFFF"/>
              </a:solidFill>
              <a:latin typeface="Proxima Nova"/>
              <a:ea typeface="Proxima Nova"/>
              <a:cs typeface="Proxima Nova"/>
              <a:sym typeface="Proxima Nova"/>
            </a:endParaRPr>
          </a:p>
          <a:p>
            <a:pPr indent="0" lvl="0" marL="228600" rtl="0" algn="ctr">
              <a:spcBef>
                <a:spcPts val="0"/>
              </a:spcBef>
              <a:spcAft>
                <a:spcPts val="0"/>
              </a:spcAft>
              <a:buNone/>
            </a:pPr>
            <a:r>
              <a:t/>
            </a:r>
            <a:endParaRPr b="1" i="1" sz="1400">
              <a:solidFill>
                <a:srgbClr val="FFFFFF"/>
              </a:solidFill>
              <a:latin typeface="Proxima Nova"/>
              <a:ea typeface="Proxima Nova"/>
              <a:cs typeface="Proxima Nova"/>
              <a:sym typeface="Proxima Nova"/>
            </a:endParaRPr>
          </a:p>
          <a:p>
            <a:pPr indent="0" lvl="0" marL="228600" rtl="0" algn="ctr">
              <a:spcBef>
                <a:spcPts val="0"/>
              </a:spcBef>
              <a:spcAft>
                <a:spcPts val="0"/>
              </a:spcAft>
              <a:buNone/>
            </a:pPr>
            <a:r>
              <a:t/>
            </a:r>
            <a:endParaRPr b="1" i="1" sz="1400">
              <a:solidFill>
                <a:srgbClr val="FFFFFF"/>
              </a:solidFill>
              <a:latin typeface="Proxima Nova"/>
              <a:ea typeface="Proxima Nova"/>
              <a:cs typeface="Proxima Nova"/>
              <a:sym typeface="Proxima Nova"/>
            </a:endParaRPr>
          </a:p>
          <a:p>
            <a:pPr indent="0" lvl="0" marL="228600" rtl="0" algn="ctr">
              <a:spcBef>
                <a:spcPts val="0"/>
              </a:spcBef>
              <a:spcAft>
                <a:spcPts val="0"/>
              </a:spcAft>
              <a:buNone/>
            </a:pP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ctr">
              <a:lnSpc>
                <a:spcPct val="132443"/>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ctr">
              <a:lnSpc>
                <a:spcPct val="132443"/>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ctr">
              <a:lnSpc>
                <a:spcPct val="132443"/>
              </a:lnSpc>
              <a:spcBef>
                <a:spcPts val="0"/>
              </a:spcBef>
              <a:spcAft>
                <a:spcPts val="0"/>
              </a:spcAft>
              <a:buNone/>
            </a:pPr>
            <a:r>
              <a:rPr lang="en" sz="1400">
                <a:solidFill>
                  <a:srgbClr val="FFFFFF"/>
                </a:solidFill>
                <a:latin typeface="Proxima Nova"/>
                <a:ea typeface="Proxima Nova"/>
                <a:cs typeface="Proxima Nova"/>
                <a:sym typeface="Proxima Nova"/>
              </a:rPr>
              <a:t>Clicking the button won’t do a thing of course because we haven’t put in the right code yet!</a:t>
            </a:r>
            <a:endParaRPr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sz="1400">
              <a:solidFill>
                <a:srgbClr val="FFFFFF"/>
              </a:solidFill>
              <a:latin typeface="Proxima Nova"/>
              <a:ea typeface="Proxima Nova"/>
              <a:cs typeface="Proxima Nova"/>
              <a:sym typeface="Proxima Nova"/>
            </a:endParaRPr>
          </a:p>
        </p:txBody>
      </p:sp>
      <p:pic>
        <p:nvPicPr>
          <p:cNvPr descr="Image result for question emoji" id="173" name="Google Shape;173;p25"/>
          <p:cNvPicPr preferRelativeResize="0"/>
          <p:nvPr/>
        </p:nvPicPr>
        <p:blipFill>
          <a:blip r:embed="rId3">
            <a:alphaModFix/>
          </a:blip>
          <a:stretch>
            <a:fillRect/>
          </a:stretch>
        </p:blipFill>
        <p:spPr>
          <a:xfrm>
            <a:off x="3944700" y="3041550"/>
            <a:ext cx="1421625" cy="1421625"/>
          </a:xfrm>
          <a:prstGeom prst="rect">
            <a:avLst/>
          </a:prstGeom>
          <a:noFill/>
          <a:ln>
            <a:noFill/>
          </a:ln>
        </p:spPr>
      </p:pic>
      <p:pic>
        <p:nvPicPr>
          <p:cNvPr id="174" name="Google Shape;174;p25"/>
          <p:cNvPicPr preferRelativeResize="0"/>
          <p:nvPr/>
        </p:nvPicPr>
        <p:blipFill rotWithShape="1">
          <a:blip r:embed="rId4">
            <a:alphaModFix/>
          </a:blip>
          <a:srcRect b="0" l="0" r="28632" t="80467"/>
          <a:stretch/>
        </p:blipFill>
        <p:spPr>
          <a:xfrm>
            <a:off x="788913" y="1661863"/>
            <a:ext cx="6189824" cy="285875"/>
          </a:xfrm>
          <a:prstGeom prst="rect">
            <a:avLst/>
          </a:prstGeom>
          <a:noFill/>
          <a:ln cap="flat" cmpd="sng" w="28575">
            <a:solidFill>
              <a:schemeClr val="lt2"/>
            </a:solidFill>
            <a:prstDash val="solid"/>
            <a:round/>
            <a:headEnd len="sm" w="sm" type="none"/>
            <a:tailEnd len="sm" w="sm" type="none"/>
          </a:ln>
        </p:spPr>
      </p:pic>
      <p:sp>
        <p:nvSpPr>
          <p:cNvPr id="175" name="Google Shape;175;p25"/>
          <p:cNvSpPr/>
          <p:nvPr/>
        </p:nvSpPr>
        <p:spPr>
          <a:xfrm rot="-5402665">
            <a:off x="2771348" y="1944250"/>
            <a:ext cx="387000" cy="30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Edit the app code</a:t>
            </a:r>
            <a:endParaRPr/>
          </a:p>
        </p:txBody>
      </p:sp>
      <p:sp>
        <p:nvSpPr>
          <p:cNvPr id="181" name="Google Shape;181;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There are </a:t>
            </a:r>
            <a:r>
              <a:rPr b="1" lang="en" sz="1200">
                <a:solidFill>
                  <a:srgbClr val="FFFFFF"/>
                </a:solidFill>
                <a:latin typeface="Proxima Nova"/>
                <a:ea typeface="Proxima Nova"/>
                <a:cs typeface="Proxima Nova"/>
                <a:sym typeface="Proxima Nova"/>
              </a:rPr>
              <a:t>2 Python files</a:t>
            </a:r>
            <a:r>
              <a:rPr lang="en" sz="1200">
                <a:solidFill>
                  <a:srgbClr val="FFFFFF"/>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of interest </a:t>
            </a:r>
            <a:r>
              <a:rPr lang="en" sz="1200">
                <a:solidFill>
                  <a:srgbClr val="FFFFFF"/>
                </a:solidFill>
                <a:latin typeface="Proxima Nova"/>
                <a:ea typeface="Proxima Nova"/>
                <a:cs typeface="Proxima Nova"/>
                <a:sym typeface="Proxima Nova"/>
              </a:rPr>
              <a:t>inside the </a:t>
            </a:r>
            <a:r>
              <a:rPr b="1" lang="en" sz="1200">
                <a:solidFill>
                  <a:srgbClr val="FFFFFF"/>
                </a:solidFill>
                <a:latin typeface="Proxima Nova"/>
                <a:ea typeface="Proxima Nova"/>
                <a:cs typeface="Proxima Nova"/>
                <a:sym typeface="Proxima Nova"/>
              </a:rPr>
              <a:t>Subject_Focus_Day</a:t>
            </a:r>
            <a:r>
              <a:rPr lang="en" sz="1200">
                <a:solidFill>
                  <a:srgbClr val="FFFFFF"/>
                </a:solidFill>
                <a:latin typeface="Proxima Nova"/>
                <a:ea typeface="Proxima Nova"/>
                <a:cs typeface="Proxima Nova"/>
                <a:sym typeface="Proxima Nova"/>
              </a:rPr>
              <a:t> folder on your desktop: </a:t>
            </a:r>
            <a:r>
              <a:rPr b="1" lang="en" sz="1200">
                <a:solidFill>
                  <a:srgbClr val="FFFFFF"/>
                </a:solidFill>
                <a:latin typeface="Proxima Nova"/>
                <a:ea typeface="Proxima Nova"/>
                <a:cs typeface="Proxima Nova"/>
                <a:sym typeface="Proxima Nova"/>
              </a:rPr>
              <a:t>LED.py</a:t>
            </a:r>
            <a:r>
              <a:rPr lang="en" sz="1200">
                <a:solidFill>
                  <a:srgbClr val="FFFFFF"/>
                </a:solidFill>
                <a:latin typeface="Proxima Nova"/>
                <a:ea typeface="Proxima Nova"/>
                <a:cs typeface="Proxima Nova"/>
                <a:sym typeface="Proxima Nova"/>
              </a:rPr>
              <a:t> and </a:t>
            </a:r>
            <a:r>
              <a:rPr b="1" lang="en" sz="1200">
                <a:solidFill>
                  <a:srgbClr val="FFFFFF"/>
                </a:solidFill>
                <a:latin typeface="Proxima Nova"/>
                <a:ea typeface="Proxima Nova"/>
                <a:cs typeface="Proxima Nova"/>
                <a:sym typeface="Proxima Nova"/>
              </a:rPr>
              <a:t>app/routes.py</a:t>
            </a:r>
            <a:r>
              <a:rPr lang="en" sz="1200">
                <a:solidFill>
                  <a:srgbClr val="FFFFFF"/>
                </a:solidFill>
                <a:latin typeface="Proxima Nova"/>
                <a:ea typeface="Proxima Nova"/>
                <a:cs typeface="Proxima Nova"/>
                <a:sym typeface="Proxima Nova"/>
              </a:rPr>
              <a:t>.  </a:t>
            </a:r>
            <a:endParaRPr sz="1200">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sz="1200">
                <a:solidFill>
                  <a:srgbClr val="FFFFFF"/>
                </a:solidFill>
                <a:latin typeface="Proxima Nova"/>
                <a:ea typeface="Proxima Nova"/>
                <a:cs typeface="Proxima Nova"/>
                <a:sym typeface="Proxima Nova"/>
              </a:rPr>
              <a:t>LED.py is the script we ran to test the light circuit; routes.py is the script for the web app. </a:t>
            </a:r>
            <a:endParaRPr sz="1200">
              <a:solidFill>
                <a:srgbClr val="FFFFFF"/>
              </a:solidFill>
              <a:latin typeface="Proxima Nova"/>
              <a:ea typeface="Proxima Nova"/>
              <a:cs typeface="Proxima Nova"/>
              <a:sym typeface="Proxima Nova"/>
            </a:endParaRPr>
          </a:p>
          <a:p>
            <a:pPr indent="-304800" lvl="0" marL="685800" rtl="0" algn="l">
              <a:spcBef>
                <a:spcPts val="1200"/>
              </a:spcBef>
              <a:spcAft>
                <a:spcPts val="0"/>
              </a:spcAft>
              <a:buClr>
                <a:srgbClr val="FFFFFF"/>
              </a:buClr>
              <a:buSzPts val="1200"/>
              <a:buFont typeface="Calibri"/>
              <a:buChar char="●"/>
            </a:pPr>
            <a:r>
              <a:rPr b="1" lang="en" sz="1200">
                <a:solidFill>
                  <a:srgbClr val="FFFFFF"/>
                </a:solidFill>
                <a:latin typeface="Proxima Nova"/>
                <a:ea typeface="Proxima Nova"/>
                <a:cs typeface="Proxima Nova"/>
                <a:sym typeface="Proxima Nova"/>
              </a:rPr>
              <a:t>Right click </a:t>
            </a:r>
            <a:r>
              <a:rPr lang="en" sz="1200">
                <a:solidFill>
                  <a:srgbClr val="FFFFFF"/>
                </a:solidFill>
                <a:latin typeface="Proxima Nova"/>
                <a:ea typeface="Proxima Nova"/>
                <a:cs typeface="Proxima Nova"/>
                <a:sym typeface="Proxima Nova"/>
              </a:rPr>
              <a:t>the LED.py file and select, ‘Open with &gt; Python 3 (IDLE)’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b="1" lang="en" sz="1200">
                <a:solidFill>
                  <a:srgbClr val="FFFFFF"/>
                </a:solidFill>
                <a:latin typeface="Proxima Nova"/>
                <a:ea typeface="Proxima Nova"/>
                <a:cs typeface="Proxima Nova"/>
                <a:sym typeface="Proxima Nova"/>
              </a:rPr>
              <a:t>Identify 2 lines of code which you think are responsible for turning the light on and off</a:t>
            </a:r>
            <a:r>
              <a:rPr lang="en" sz="1200">
                <a:solidFill>
                  <a:srgbClr val="FFFFFF"/>
                </a:solidFill>
                <a:latin typeface="Proxima Nova"/>
                <a:ea typeface="Proxima Nova"/>
                <a:cs typeface="Proxima Nova"/>
                <a:sym typeface="Proxima Nova"/>
              </a:rPr>
              <a:t>. A comprehensive explanation of the code is available via the link on page 6.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b="1" lang="en" sz="1200">
                <a:solidFill>
                  <a:srgbClr val="FFFFFF"/>
                </a:solidFill>
                <a:latin typeface="Proxima Nova"/>
                <a:ea typeface="Proxima Nova"/>
                <a:cs typeface="Proxima Nova"/>
                <a:sym typeface="Proxima Nova"/>
              </a:rPr>
              <a:t>Locate routes.py</a:t>
            </a:r>
            <a:r>
              <a:rPr lang="en" sz="1200">
                <a:solidFill>
                  <a:srgbClr val="FFFFFF"/>
                </a:solidFill>
                <a:latin typeface="Proxima Nova"/>
                <a:ea typeface="Proxima Nova"/>
                <a:cs typeface="Proxima Nova"/>
                <a:sym typeface="Proxima Nova"/>
              </a:rPr>
              <a:t> (inside the app folder) and open it in Python 3 (IDLE).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b="1" lang="en" sz="1200">
                <a:solidFill>
                  <a:srgbClr val="FFFFFF"/>
                </a:solidFill>
                <a:latin typeface="Proxima Nova"/>
                <a:ea typeface="Proxima Nova"/>
                <a:cs typeface="Proxima Nova"/>
                <a:sym typeface="Proxima Nova"/>
              </a:rPr>
              <a:t>Copy and paste the 2 lines from LED.py to the appropriate lines in routes.py file</a:t>
            </a:r>
            <a:r>
              <a:rPr lang="en" sz="1200">
                <a:solidFill>
                  <a:srgbClr val="FFFFFF"/>
                </a:solidFill>
                <a:latin typeface="Proxima Nova"/>
                <a:ea typeface="Proxima Nova"/>
                <a:cs typeface="Proxima Nova"/>
                <a:sym typeface="Proxima Nova"/>
              </a:rPr>
              <a:t>. Comments (in red) offer some help. Note that the lines you insert must be indented to the same level as the comments. These lines of code will be executed in response to different URLs being requested by the browser. For example,</a:t>
            </a:r>
            <a:r>
              <a:rPr lang="en" sz="1200">
                <a:solidFill>
                  <a:srgbClr val="FFFFFF"/>
                </a:solidFill>
                <a:uFill>
                  <a:noFill/>
                </a:uFill>
                <a:latin typeface="Proxima Nova"/>
                <a:ea typeface="Proxima Nova"/>
                <a:cs typeface="Proxima Nova"/>
                <a:sym typeface="Proxima Nova"/>
                <a:hlinkClick r:id="rId3"/>
              </a:rPr>
              <a:t> </a:t>
            </a:r>
            <a:r>
              <a:rPr lang="en" sz="1200" u="sng">
                <a:solidFill>
                  <a:srgbClr val="FFFFFF"/>
                </a:solidFill>
                <a:latin typeface="Proxima Nova"/>
                <a:ea typeface="Proxima Nova"/>
                <a:cs typeface="Proxima Nova"/>
                <a:sym typeface="Proxima Nova"/>
                <a:hlinkClick r:id="rId4"/>
              </a:rPr>
              <a:t>http://127.0.0.1:5000/on</a:t>
            </a:r>
            <a:r>
              <a:rPr lang="en" sz="1200">
                <a:solidFill>
                  <a:srgbClr val="FFFFFF"/>
                </a:solidFill>
                <a:latin typeface="Proxima Nova"/>
                <a:ea typeface="Proxima Nova"/>
                <a:cs typeface="Proxima Nova"/>
                <a:sym typeface="Proxima Nova"/>
              </a:rPr>
              <a:t> will trigger the ‘on’ code, while</a:t>
            </a:r>
            <a:r>
              <a:rPr lang="en" sz="1200">
                <a:solidFill>
                  <a:srgbClr val="FFFFFF"/>
                </a:solidFill>
                <a:uFill>
                  <a:noFill/>
                </a:uFill>
                <a:latin typeface="Proxima Nova"/>
                <a:ea typeface="Proxima Nova"/>
                <a:cs typeface="Proxima Nova"/>
                <a:sym typeface="Proxima Nova"/>
                <a:hlinkClick r:id="rId5"/>
              </a:rPr>
              <a:t> </a:t>
            </a:r>
            <a:r>
              <a:rPr lang="en" sz="1200" u="sng">
                <a:solidFill>
                  <a:srgbClr val="FFFFFF"/>
                </a:solidFill>
                <a:latin typeface="Proxima Nova"/>
                <a:ea typeface="Proxima Nova"/>
                <a:cs typeface="Proxima Nova"/>
                <a:sym typeface="Proxima Nova"/>
                <a:hlinkClick r:id="rId6"/>
              </a:rPr>
              <a:t>http://127.0.0.1:5000/off</a:t>
            </a:r>
            <a:r>
              <a:rPr lang="en" sz="1200">
                <a:solidFill>
                  <a:srgbClr val="FFFFFF"/>
                </a:solidFill>
                <a:latin typeface="Proxima Nova"/>
                <a:ea typeface="Proxima Nova"/>
                <a:cs typeface="Proxima Nova"/>
                <a:sym typeface="Proxima Nova"/>
              </a:rPr>
              <a:t> and</a:t>
            </a:r>
            <a:r>
              <a:rPr lang="en" sz="1200">
                <a:solidFill>
                  <a:srgbClr val="FFFFFF"/>
                </a:solidFill>
                <a:uFill>
                  <a:noFill/>
                </a:uFill>
                <a:latin typeface="Proxima Nova"/>
                <a:ea typeface="Proxima Nova"/>
                <a:cs typeface="Proxima Nova"/>
                <a:sym typeface="Proxima Nova"/>
                <a:hlinkClick r:id="rId7"/>
              </a:rPr>
              <a:t> </a:t>
            </a:r>
            <a:r>
              <a:rPr lang="en" sz="1200" u="sng">
                <a:solidFill>
                  <a:srgbClr val="FFFFFF"/>
                </a:solidFill>
                <a:latin typeface="Proxima Nova"/>
                <a:ea typeface="Proxima Nova"/>
                <a:cs typeface="Proxima Nova"/>
                <a:sym typeface="Proxima Nova"/>
                <a:hlinkClick r:id="rId8"/>
              </a:rPr>
              <a:t>http://127.0.0.1:5000/</a:t>
            </a:r>
            <a:r>
              <a:rPr lang="en" sz="1200">
                <a:solidFill>
                  <a:srgbClr val="FFFFFF"/>
                </a:solidFill>
                <a:latin typeface="Proxima Nova"/>
                <a:ea typeface="Proxima Nova"/>
                <a:cs typeface="Proxima Nova"/>
                <a:sym typeface="Proxima Nova"/>
              </a:rPr>
              <a:t> will trigger the ‘off’ code.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b="1" lang="en" sz="1200">
                <a:solidFill>
                  <a:srgbClr val="FFFFFF"/>
                </a:solidFill>
                <a:latin typeface="Proxima Nova"/>
                <a:ea typeface="Proxima Nova"/>
                <a:cs typeface="Proxima Nova"/>
                <a:sym typeface="Proxima Nova"/>
              </a:rPr>
              <a:t>Save </a:t>
            </a:r>
            <a:r>
              <a:rPr lang="en" sz="1200">
                <a:solidFill>
                  <a:srgbClr val="FFFFFF"/>
                </a:solidFill>
                <a:latin typeface="Proxima Nova"/>
                <a:ea typeface="Proxima Nova"/>
                <a:cs typeface="Proxima Nova"/>
                <a:sym typeface="Proxima Nova"/>
              </a:rPr>
              <a:t>the file (&lt;CTRL+s&gt;)</a:t>
            </a:r>
            <a:endParaRPr sz="1200">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Restart the app</a:t>
            </a:r>
            <a:endParaRPr/>
          </a:p>
        </p:txBody>
      </p:sp>
      <p:sp>
        <p:nvSpPr>
          <p:cNvPr id="187" name="Google Shape;187;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685800" rtl="0" algn="l">
              <a:spcBef>
                <a:spcPts val="1200"/>
              </a:spcBef>
              <a:spcAft>
                <a:spcPts val="0"/>
              </a:spcAft>
              <a:buClr>
                <a:srgbClr val="FFFFFF"/>
              </a:buClr>
              <a:buSzPts val="1400"/>
              <a:buFont typeface="Calibri"/>
              <a:buChar char="●"/>
            </a:pPr>
            <a:r>
              <a:rPr b="1" lang="en" sz="1400">
                <a:solidFill>
                  <a:srgbClr val="FFFFFF"/>
                </a:solidFill>
                <a:latin typeface="Proxima Nova"/>
                <a:ea typeface="Proxima Nova"/>
                <a:cs typeface="Proxima Nova"/>
                <a:sym typeface="Proxima Nova"/>
              </a:rPr>
              <a:t>Stop and restart </a:t>
            </a:r>
            <a:r>
              <a:rPr lang="en" sz="1400">
                <a:solidFill>
                  <a:srgbClr val="FFFFFF"/>
                </a:solidFill>
                <a:latin typeface="Proxima Nova"/>
                <a:ea typeface="Proxima Nova"/>
                <a:cs typeface="Proxima Nova"/>
                <a:sym typeface="Proxima Nova"/>
              </a:rPr>
              <a:t>the web app from the terminal window: </a:t>
            </a:r>
            <a:endParaRPr sz="1400">
              <a:solidFill>
                <a:srgbClr val="FFFFFF"/>
              </a:solidFill>
              <a:latin typeface="Proxima Nova"/>
              <a:ea typeface="Proxima Nova"/>
              <a:cs typeface="Proxima Nova"/>
              <a:sym typeface="Proxima Nova"/>
            </a:endParaRPr>
          </a:p>
          <a:p>
            <a:pPr indent="228600" lvl="0" marL="685800" rtl="0" algn="l">
              <a:spcBef>
                <a:spcPts val="1200"/>
              </a:spcBef>
              <a:spcAft>
                <a:spcPts val="0"/>
              </a:spcAft>
              <a:buNone/>
            </a:pPr>
            <a:r>
              <a:rPr lang="en" sz="1400">
                <a:solidFill>
                  <a:srgbClr val="FFFFFF"/>
                </a:solidFill>
                <a:latin typeface="Proxima Nova"/>
                <a:ea typeface="Proxima Nova"/>
                <a:cs typeface="Proxima Nova"/>
                <a:sym typeface="Proxima Nova"/>
              </a:rPr>
              <a:t>&lt;CTRL+c&gt; </a:t>
            </a:r>
            <a:endParaRPr sz="1400">
              <a:solidFill>
                <a:srgbClr val="FFFFFF"/>
              </a:solidFill>
              <a:latin typeface="Proxima Nova"/>
              <a:ea typeface="Proxima Nova"/>
              <a:cs typeface="Proxima Nova"/>
              <a:sym typeface="Proxima Nova"/>
            </a:endParaRPr>
          </a:p>
          <a:p>
            <a:pPr indent="457200" lvl="0" marL="457200" rtl="0" algn="l">
              <a:spcBef>
                <a:spcPts val="0"/>
              </a:spcBef>
              <a:spcAft>
                <a:spcPts val="0"/>
              </a:spcAft>
              <a:buNone/>
            </a:pPr>
            <a:r>
              <a:rPr b="1" lang="en" sz="1400">
                <a:solidFill>
                  <a:srgbClr val="FFFFFF"/>
                </a:solidFill>
                <a:highlight>
                  <a:srgbClr val="000000"/>
                </a:highlight>
                <a:latin typeface="Proxima Nova"/>
                <a:ea typeface="Proxima Nova"/>
                <a:cs typeface="Proxima Nova"/>
                <a:sym typeface="Proxima Nova"/>
              </a:rPr>
              <a:t> python routes.py</a:t>
            </a:r>
            <a:r>
              <a:rPr lang="en" sz="1400">
                <a:solidFill>
                  <a:srgbClr val="FFFFFF"/>
                </a:solidFill>
                <a:highlight>
                  <a:srgbClr val="000000"/>
                </a:highlight>
                <a:latin typeface="Proxima Nova"/>
                <a:ea typeface="Proxima Nova"/>
                <a:cs typeface="Proxima Nova"/>
                <a:sym typeface="Proxima Nova"/>
              </a:rPr>
              <a:t> </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317500" lvl="0" marL="685800" rtl="0" algn="l">
              <a:spcBef>
                <a:spcPts val="1200"/>
              </a:spcBef>
              <a:spcAft>
                <a:spcPts val="0"/>
              </a:spcAft>
              <a:buClr>
                <a:srgbClr val="FFFFFF"/>
              </a:buClr>
              <a:buSzPts val="1400"/>
              <a:buFont typeface="Calibri"/>
              <a:buChar char="●"/>
            </a:pPr>
            <a:r>
              <a:rPr b="1" lang="en" sz="1400">
                <a:solidFill>
                  <a:srgbClr val="FFFFFF"/>
                </a:solidFill>
                <a:latin typeface="Proxima Nova"/>
                <a:ea typeface="Proxima Nova"/>
                <a:cs typeface="Proxima Nova"/>
                <a:sym typeface="Proxima Nova"/>
              </a:rPr>
              <a:t>Refresh </a:t>
            </a:r>
            <a:r>
              <a:rPr lang="en" sz="1400">
                <a:solidFill>
                  <a:srgbClr val="FFFFFF"/>
                </a:solidFill>
                <a:latin typeface="Proxima Nova"/>
                <a:ea typeface="Proxima Nova"/>
                <a:cs typeface="Proxima Nova"/>
                <a:sym typeface="Proxima Nova"/>
              </a:rPr>
              <a:t>the page in the web browser (F5) </a:t>
            </a:r>
            <a:endParaRPr sz="1400">
              <a:solidFill>
                <a:srgbClr val="FFFFFF"/>
              </a:solidFill>
              <a:latin typeface="Proxima Nova"/>
              <a:ea typeface="Proxima Nova"/>
              <a:cs typeface="Proxima Nova"/>
              <a:sym typeface="Proxima Nova"/>
            </a:endParaRPr>
          </a:p>
          <a:p>
            <a:pPr indent="-317500" lvl="0" marL="685800" rtl="0" algn="l">
              <a:spcBef>
                <a:spcPts val="0"/>
              </a:spcBef>
              <a:spcAft>
                <a:spcPts val="0"/>
              </a:spcAft>
              <a:buClr>
                <a:srgbClr val="FFFFFF"/>
              </a:buClr>
              <a:buSzPts val="1400"/>
              <a:buFont typeface="Calibri"/>
              <a:buChar char="●"/>
            </a:pPr>
            <a:r>
              <a:rPr b="1" lang="en" sz="1400">
                <a:solidFill>
                  <a:srgbClr val="FFFFFF"/>
                </a:solidFill>
                <a:latin typeface="Proxima Nova"/>
                <a:ea typeface="Proxima Nova"/>
                <a:cs typeface="Proxima Nova"/>
                <a:sym typeface="Proxima Nova"/>
              </a:rPr>
              <a:t>Try clicking </a:t>
            </a:r>
            <a:r>
              <a:rPr lang="en" sz="1400">
                <a:solidFill>
                  <a:srgbClr val="FFFFFF"/>
                </a:solidFill>
                <a:latin typeface="Proxima Nova"/>
                <a:ea typeface="Proxima Nova"/>
                <a:cs typeface="Proxima Nova"/>
                <a:sym typeface="Proxima Nova"/>
              </a:rPr>
              <a:t>the button </a:t>
            </a:r>
            <a:endParaRPr sz="1400">
              <a:solidFill>
                <a:srgbClr val="FFFFFF"/>
              </a:solidFill>
              <a:latin typeface="Proxima Nova"/>
              <a:ea typeface="Proxima Nova"/>
              <a:cs typeface="Proxima Nova"/>
              <a:sym typeface="Proxima Nova"/>
            </a:endParaRPr>
          </a:p>
          <a:p>
            <a:pPr indent="0" lvl="0" marL="0" rtl="0" algn="ctr">
              <a:spcBef>
                <a:spcPts val="1200"/>
              </a:spcBef>
              <a:spcAft>
                <a:spcPts val="0"/>
              </a:spcAft>
              <a:buNone/>
            </a:pPr>
            <a:r>
              <a:rPr b="1" i="1" lang="en" sz="1400">
                <a:solidFill>
                  <a:schemeClr val="accent6"/>
                </a:solidFill>
                <a:latin typeface="Proxima Nova"/>
                <a:ea typeface="Proxima Nova"/>
                <a:cs typeface="Proxima Nova"/>
                <a:sym typeface="Proxima Nova"/>
              </a:rPr>
              <a:t>What happened?</a:t>
            </a:r>
            <a:r>
              <a:rPr lang="en" sz="1400">
                <a:solidFill>
                  <a:schemeClr val="accent6"/>
                </a:solidFill>
                <a:latin typeface="Proxima Nova"/>
                <a:ea typeface="Proxima Nova"/>
                <a:cs typeface="Proxima Nova"/>
                <a:sym typeface="Proxima Nova"/>
              </a:rPr>
              <a:t> </a:t>
            </a:r>
            <a:endParaRPr sz="1400">
              <a:solidFill>
                <a:schemeClr val="accent6"/>
              </a:solidFill>
              <a:latin typeface="Proxima Nova"/>
              <a:ea typeface="Proxima Nova"/>
              <a:cs typeface="Proxima Nova"/>
              <a:sym typeface="Proxima Nova"/>
            </a:endParaRPr>
          </a:p>
          <a:p>
            <a:pPr indent="0" lvl="0" marL="0" rtl="0" algn="ctr">
              <a:spcBef>
                <a:spcPts val="0"/>
              </a:spcBef>
              <a:spcAft>
                <a:spcPts val="0"/>
              </a:spcAft>
              <a:buNone/>
            </a:pPr>
            <a:r>
              <a:rPr lang="en" sz="1400">
                <a:solidFill>
                  <a:srgbClr val="FFFFFF"/>
                </a:solidFill>
                <a:latin typeface="Proxima Nova"/>
                <a:ea typeface="Proxima Nova"/>
                <a:cs typeface="Proxima Nova"/>
                <a:sym typeface="Proxima Nova"/>
              </a:rPr>
              <a:t>If the light went on/off, you're done with Task 1! </a:t>
            </a:r>
            <a:endParaRPr sz="1400">
              <a:solidFill>
                <a:srgbClr val="FFFFFF"/>
              </a:solidFill>
              <a:latin typeface="Proxima Nova"/>
              <a:ea typeface="Proxima Nova"/>
              <a:cs typeface="Proxima Nova"/>
              <a:sym typeface="Proxima Nova"/>
            </a:endParaRPr>
          </a:p>
          <a:p>
            <a:pPr indent="0" lvl="0" marL="0" rtl="0" algn="ctr">
              <a:lnSpc>
                <a:spcPct val="132443"/>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b="1" sz="1400">
              <a:solidFill>
                <a:srgbClr val="FFFFFF"/>
              </a:solidFill>
              <a:latin typeface="Proxima Nova"/>
              <a:ea typeface="Proxima Nova"/>
              <a:cs typeface="Proxima Nova"/>
              <a:sym typeface="Proxima Nova"/>
            </a:endParaRPr>
          </a:p>
        </p:txBody>
      </p:sp>
      <p:pic>
        <p:nvPicPr>
          <p:cNvPr descr="Image result for applause emoji" id="188" name="Google Shape;188;p27"/>
          <p:cNvPicPr preferRelativeResize="0"/>
          <p:nvPr/>
        </p:nvPicPr>
        <p:blipFill>
          <a:blip r:embed="rId3">
            <a:alphaModFix/>
          </a:blip>
          <a:stretch>
            <a:fillRect/>
          </a:stretch>
        </p:blipFill>
        <p:spPr>
          <a:xfrm>
            <a:off x="4069150" y="4061850"/>
            <a:ext cx="866775" cy="86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2: Design the perfect user interface</a:t>
            </a:r>
            <a:endParaRPr/>
          </a:p>
        </p:txBody>
      </p:sp>
      <p:sp>
        <p:nvSpPr>
          <p:cNvPr id="194" name="Google Shape;19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In this task you will improve the design of the existing ‘MyHome’ app interface.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The task involves a little bit of CSS. CSS is short for ‘Cascading Style Sheets’ and it is a </a:t>
            </a:r>
            <a:r>
              <a:rPr lang="en" sz="1400">
                <a:solidFill>
                  <a:srgbClr val="FFFFFF"/>
                </a:solidFill>
                <a:latin typeface="Proxima Nova"/>
                <a:ea typeface="Proxima Nova"/>
                <a:cs typeface="Proxima Nova"/>
                <a:sym typeface="Proxima Nova"/>
              </a:rPr>
              <a:t>markup</a:t>
            </a:r>
            <a:r>
              <a:rPr lang="en" sz="1400">
                <a:solidFill>
                  <a:srgbClr val="FFFFFF"/>
                </a:solidFill>
                <a:latin typeface="Proxima Nova"/>
                <a:ea typeface="Proxima Nova"/>
                <a:cs typeface="Proxima Nova"/>
                <a:sym typeface="Proxima Nova"/>
              </a:rPr>
              <a:t> language used to style web pages.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Don’t worry if you haven’t learnt CSS before – these instructions should help you make some basic changes to the appearance of the ‘MyHome’ interface. </a:t>
            </a:r>
            <a:endParaRPr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sz="1400">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some basic design principles!</a:t>
            </a:r>
            <a:endParaRPr/>
          </a:p>
        </p:txBody>
      </p:sp>
      <p:sp>
        <p:nvSpPr>
          <p:cNvPr id="200" name="Google Shape;20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Before you edit the CSS to change the look of the page, here are a few tips for designing user-friendly buttons...</a:t>
            </a:r>
            <a:endParaRPr sz="1400">
              <a:solidFill>
                <a:srgbClr val="FFFFFF"/>
              </a:solidFill>
              <a:latin typeface="Proxima Nova"/>
              <a:ea typeface="Proxima Nova"/>
              <a:cs typeface="Proxima Nova"/>
              <a:sym typeface="Proxima Nova"/>
            </a:endParaRPr>
          </a:p>
          <a:p>
            <a:pPr indent="-317500" lvl="0" marL="1600200" rtl="0" algn="l">
              <a:spcBef>
                <a:spcPts val="120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Make your buttons look and behave like buttons </a:t>
            </a:r>
            <a:endParaRPr sz="1400">
              <a:solidFill>
                <a:srgbClr val="FFFFFF"/>
              </a:solidFill>
              <a:latin typeface="Proxima Nova"/>
              <a:ea typeface="Proxima Nova"/>
              <a:cs typeface="Proxima Nova"/>
              <a:sym typeface="Proxima Nova"/>
            </a:endParaRPr>
          </a:p>
          <a:p>
            <a:pPr indent="-317500" lvl="0" marL="1600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Label the buttons with what they do for users </a:t>
            </a:r>
            <a:endParaRPr sz="1400">
              <a:solidFill>
                <a:srgbClr val="FFFFFF"/>
              </a:solidFill>
              <a:latin typeface="Proxima Nova"/>
              <a:ea typeface="Proxima Nova"/>
              <a:cs typeface="Proxima Nova"/>
              <a:sym typeface="Proxima Nova"/>
            </a:endParaRPr>
          </a:p>
          <a:p>
            <a:pPr indent="-317500" lvl="0" marL="1600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Avoid relying on colour alone to convey important information </a:t>
            </a:r>
            <a:endParaRPr sz="1400">
              <a:solidFill>
                <a:srgbClr val="FFFFFF"/>
              </a:solidFill>
              <a:latin typeface="Proxima Nova"/>
              <a:ea typeface="Proxima Nova"/>
              <a:cs typeface="Proxima Nova"/>
              <a:sym typeface="Proxima Nova"/>
            </a:endParaRPr>
          </a:p>
          <a:p>
            <a:pPr indent="-317500" lvl="0" marL="1600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Avoid certain colour combinations (e.g. red and green) </a:t>
            </a:r>
            <a:endParaRPr sz="1400">
              <a:solidFill>
                <a:srgbClr val="FFFFFF"/>
              </a:solidFill>
              <a:latin typeface="Proxima Nova"/>
              <a:ea typeface="Proxima Nova"/>
              <a:cs typeface="Proxima Nova"/>
              <a:sym typeface="Proxima Nova"/>
            </a:endParaRPr>
          </a:p>
          <a:p>
            <a:pPr indent="0" lvl="0" marL="0" rtl="0" algn="l">
              <a:spcBef>
                <a:spcPts val="1200"/>
              </a:spcBef>
              <a:spcAft>
                <a:spcPts val="1600"/>
              </a:spcAft>
              <a:buNone/>
            </a:pPr>
            <a:r>
              <a:rPr lang="en" sz="1400">
                <a:solidFill>
                  <a:srgbClr val="FFFFFF"/>
                </a:solidFill>
                <a:latin typeface="Proxima Nova"/>
                <a:ea typeface="Proxima Nova"/>
                <a:cs typeface="Proxima Nova"/>
                <a:sym typeface="Proxima Nova"/>
              </a:rPr>
              <a:t>Keep these in mind when considering what edits to make to the CSS.</a:t>
            </a:r>
            <a:endParaRPr/>
          </a:p>
        </p:txBody>
      </p:sp>
      <p:pic>
        <p:nvPicPr>
          <p:cNvPr id="201" name="Google Shape;201;p29"/>
          <p:cNvPicPr preferRelativeResize="0"/>
          <p:nvPr/>
        </p:nvPicPr>
        <p:blipFill rotWithShape="1">
          <a:blip r:embed="rId3">
            <a:alphaModFix/>
          </a:blip>
          <a:srcRect b="7338" l="0" r="0" t="0"/>
          <a:stretch/>
        </p:blipFill>
        <p:spPr>
          <a:xfrm>
            <a:off x="4041225" y="3835450"/>
            <a:ext cx="1046900" cy="1047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Edit the CSS</a:t>
            </a:r>
            <a:endParaRPr/>
          </a:p>
        </p:txBody>
      </p:sp>
      <p:sp>
        <p:nvSpPr>
          <p:cNvPr id="207" name="Google Shape;207;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685800" rtl="0" algn="l">
              <a:spcBef>
                <a:spcPts val="1200"/>
              </a:spcBef>
              <a:spcAft>
                <a:spcPts val="0"/>
              </a:spcAft>
              <a:buClr>
                <a:srgbClr val="FFFFFF"/>
              </a:buClr>
              <a:buSzPts val="1400"/>
              <a:buFont typeface="Calibri"/>
              <a:buChar char="●"/>
            </a:pPr>
            <a:r>
              <a:rPr lang="en" sz="1400">
                <a:solidFill>
                  <a:srgbClr val="FFFFFF"/>
                </a:solidFill>
                <a:latin typeface="Proxima Nova"/>
                <a:ea typeface="Proxima Nova"/>
                <a:cs typeface="Proxima Nova"/>
                <a:sym typeface="Proxima Nova"/>
              </a:rPr>
              <a:t>Inside the </a:t>
            </a:r>
            <a:r>
              <a:rPr b="1" lang="en" sz="1400">
                <a:solidFill>
                  <a:srgbClr val="FFFFFF"/>
                </a:solidFill>
                <a:latin typeface="Proxima Nova"/>
                <a:ea typeface="Proxima Nova"/>
                <a:cs typeface="Proxima Nova"/>
                <a:sym typeface="Proxima Nova"/>
              </a:rPr>
              <a:t>Subject_Focus_Day</a:t>
            </a:r>
            <a:r>
              <a:rPr lang="en" sz="1400">
                <a:solidFill>
                  <a:srgbClr val="FFFFFF"/>
                </a:solidFill>
                <a:latin typeface="Proxima Nova"/>
                <a:ea typeface="Proxima Nova"/>
                <a:cs typeface="Proxima Nova"/>
                <a:sym typeface="Proxima Nova"/>
              </a:rPr>
              <a:t> folder, locate the ‘</a:t>
            </a:r>
            <a:r>
              <a:rPr b="1" lang="en" sz="1400">
                <a:solidFill>
                  <a:srgbClr val="FFFFFF"/>
                </a:solidFill>
                <a:latin typeface="Proxima Nova"/>
                <a:ea typeface="Proxima Nova"/>
                <a:cs typeface="Proxima Nova"/>
                <a:sym typeface="Proxima Nova"/>
              </a:rPr>
              <a:t>style.css</a:t>
            </a:r>
            <a:r>
              <a:rPr lang="en" sz="1400">
                <a:solidFill>
                  <a:srgbClr val="FFFFFF"/>
                </a:solidFill>
                <a:latin typeface="Proxima Nova"/>
                <a:ea typeface="Proxima Nova"/>
                <a:cs typeface="Proxima Nova"/>
                <a:sym typeface="Proxima Nova"/>
              </a:rPr>
              <a:t>’ file (it’s in </a:t>
            </a:r>
            <a:r>
              <a:rPr b="1" lang="en" sz="1400">
                <a:solidFill>
                  <a:srgbClr val="FFFFFF"/>
                </a:solidFill>
                <a:latin typeface="Proxima Nova"/>
                <a:ea typeface="Proxima Nova"/>
                <a:cs typeface="Proxima Nova"/>
                <a:sym typeface="Proxima Nova"/>
              </a:rPr>
              <a:t>app &gt; static &gt; css</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317500" lvl="0" marL="6858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Right click the file and do</a:t>
            </a:r>
            <a:r>
              <a:rPr b="1" lang="en" sz="1400">
                <a:solidFill>
                  <a:srgbClr val="FFFFFF"/>
                </a:solidFill>
                <a:latin typeface="Proxima Nova"/>
                <a:ea typeface="Proxima Nova"/>
                <a:cs typeface="Proxima Nova"/>
                <a:sym typeface="Proxima Nova"/>
              </a:rPr>
              <a:t> ‘Open with &gt; Text Editor’</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l">
              <a:spcBef>
                <a:spcPts val="1200"/>
              </a:spcBef>
              <a:spcAft>
                <a:spcPts val="0"/>
              </a:spcAft>
              <a:buNone/>
            </a:pPr>
            <a:r>
              <a:rPr lang="en" sz="1400">
                <a:solidFill>
                  <a:srgbClr val="FFFFFF"/>
                </a:solidFill>
                <a:latin typeface="Proxima Nova"/>
                <a:ea typeface="Proxima Nova"/>
                <a:cs typeface="Proxima Nova"/>
                <a:sym typeface="Proxima Nova"/>
              </a:rPr>
              <a:t>Notice that this file contains some blocks of ‘code’.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Each one of these blocks targets some specific element(s) in the page and applies some style rules to it.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For example, this block targets the button identified by the ‘lightOff’ id and makes its text red: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400">
                <a:solidFill>
                  <a:srgbClr val="FFFFFF"/>
                </a:solidFill>
                <a:latin typeface="Proxima Nova"/>
                <a:ea typeface="Proxima Nova"/>
                <a:cs typeface="Proxima Nova"/>
                <a:sym typeface="Proxima Nova"/>
              </a:rPr>
              <a:t>a#lightOff {</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457200" lvl="0" marL="0" rtl="0" algn="l">
              <a:spcBef>
                <a:spcPts val="0"/>
              </a:spcBef>
              <a:spcAft>
                <a:spcPts val="0"/>
              </a:spcAft>
              <a:buNone/>
            </a:pPr>
            <a:r>
              <a:rPr b="1" lang="en" sz="1400">
                <a:solidFill>
                  <a:srgbClr val="FFFFFF"/>
                </a:solidFill>
                <a:latin typeface="Proxima Nova"/>
                <a:ea typeface="Proxima Nova"/>
                <a:cs typeface="Proxima Nova"/>
                <a:sym typeface="Proxima Nova"/>
              </a:rPr>
              <a:t>color: red;</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l">
              <a:lnSpc>
                <a:spcPct val="132443"/>
              </a:lnSpc>
              <a:spcBef>
                <a:spcPts val="0"/>
              </a:spcBef>
              <a:spcAft>
                <a:spcPts val="0"/>
              </a:spcAft>
              <a:buNone/>
            </a:pPr>
            <a:r>
              <a:rPr b="1" lang="en" sz="1400">
                <a:solidFill>
                  <a:srgbClr val="FFFFFF"/>
                </a:solidFill>
                <a:latin typeface="Proxima Nova"/>
                <a:ea typeface="Proxima Nova"/>
                <a:cs typeface="Proxima Nova"/>
                <a:sym typeface="Proxima Nova"/>
              </a:rPr>
              <a:t>}</a:t>
            </a:r>
            <a:endParaRPr b="1"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sz="1400">
              <a:solidFill>
                <a:srgbClr val="FFFFFF"/>
              </a:solidFill>
              <a:latin typeface="Proxima Nova"/>
              <a:ea typeface="Proxima Nova"/>
              <a:cs typeface="Proxima Nova"/>
              <a:sym typeface="Proxima Nova"/>
            </a:endParaRPr>
          </a:p>
        </p:txBody>
      </p:sp>
      <p:pic>
        <p:nvPicPr>
          <p:cNvPr id="208" name="Google Shape;208;p30"/>
          <p:cNvPicPr preferRelativeResize="0"/>
          <p:nvPr/>
        </p:nvPicPr>
        <p:blipFill>
          <a:blip r:embed="rId3">
            <a:alphaModFix/>
          </a:blip>
          <a:stretch>
            <a:fillRect/>
          </a:stretch>
        </p:blipFill>
        <p:spPr>
          <a:xfrm>
            <a:off x="6889100" y="3488253"/>
            <a:ext cx="1072600" cy="1095434"/>
          </a:xfrm>
          <a:prstGeom prst="rect">
            <a:avLst/>
          </a:prstGeom>
          <a:noFill/>
          <a:ln>
            <a:noFill/>
          </a:ln>
        </p:spPr>
      </p:pic>
      <p:sp>
        <p:nvSpPr>
          <p:cNvPr id="209" name="Google Shape;209;p30"/>
          <p:cNvSpPr txBox="1"/>
          <p:nvPr/>
        </p:nvSpPr>
        <p:spPr>
          <a:xfrm>
            <a:off x="6889100" y="4495125"/>
            <a:ext cx="20754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Proxima Nova"/>
                <a:ea typeface="Proxima Nova"/>
                <a:cs typeface="Proxima Nova"/>
                <a:sym typeface="Proxima Nova"/>
              </a:rPr>
              <a:t>Ask a question if you want any of this explaining!</a:t>
            </a:r>
            <a:endParaRPr b="1" i="1" sz="1200">
              <a:solidFill>
                <a:schemeClr val="accent5"/>
              </a:solidFill>
              <a:latin typeface="Proxima Nova"/>
              <a:ea typeface="Proxima Nova"/>
              <a:cs typeface="Proxima Nova"/>
              <a:sym typeface="Proxima Nova"/>
            </a:endParaRPr>
          </a:p>
        </p:txBody>
      </p:sp>
      <p:sp>
        <p:nvSpPr>
          <p:cNvPr id="210" name="Google Shape;210;p30"/>
          <p:cNvSpPr/>
          <p:nvPr/>
        </p:nvSpPr>
        <p:spPr>
          <a:xfrm>
            <a:off x="2437900" y="4114425"/>
            <a:ext cx="4356050" cy="326300"/>
          </a:xfrm>
          <a:custGeom>
            <a:rect b="b" l="l" r="r" t="t"/>
            <a:pathLst>
              <a:path extrusionOk="0" h="13052" w="174242">
                <a:moveTo>
                  <a:pt x="174242" y="7336"/>
                </a:moveTo>
                <a:cubicBezTo>
                  <a:pt x="166286" y="8261"/>
                  <a:pt x="155548" y="14108"/>
                  <a:pt x="126508" y="12885"/>
                </a:cubicBezTo>
                <a:cubicBezTo>
                  <a:pt x="97468" y="11662"/>
                  <a:pt x="21085" y="2148"/>
                  <a:pt x="0" y="0"/>
                </a:cubicBezTo>
              </a:path>
            </a:pathLst>
          </a:custGeom>
          <a:noFill/>
          <a:ln cap="flat" cmpd="sng" w="28575">
            <a:solidFill>
              <a:schemeClr val="accent5"/>
            </a:solidFill>
            <a:prstDash val="solid"/>
            <a:round/>
            <a:headEnd len="med" w="med" type="none"/>
            <a:tailEnd len="med" w="med" type="triangl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Edit the CSS</a:t>
            </a:r>
            <a:endParaRPr/>
          </a:p>
        </p:txBody>
      </p:sp>
      <p:sp>
        <p:nvSpPr>
          <p:cNvPr id="216" name="Google Shape;216;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Here are a couple of other style rules you could experiment with: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 sz="1400">
                <a:solidFill>
                  <a:srgbClr val="FFFFFF"/>
                </a:solidFill>
                <a:latin typeface="Courier New"/>
                <a:ea typeface="Courier New"/>
                <a:cs typeface="Courier New"/>
                <a:sym typeface="Courier New"/>
              </a:rPr>
              <a:t>box-shadow: 2px 2px;</a:t>
            </a:r>
            <a:r>
              <a:rPr lang="en" sz="1400">
                <a:solidFill>
                  <a:srgbClr val="FFFFFF"/>
                </a:solidFill>
                <a:latin typeface="Courier New"/>
                <a:ea typeface="Courier New"/>
                <a:cs typeface="Courier New"/>
                <a:sym typeface="Courier New"/>
              </a:rPr>
              <a:t> </a:t>
            </a:r>
            <a:endParaRPr sz="1400">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 sz="1400">
                <a:solidFill>
                  <a:srgbClr val="FFFFFF"/>
                </a:solidFill>
                <a:latin typeface="Courier New"/>
                <a:ea typeface="Courier New"/>
                <a:cs typeface="Courier New"/>
                <a:sym typeface="Courier New"/>
              </a:rPr>
              <a:t>background-color: #DDD;</a:t>
            </a:r>
            <a:r>
              <a:rPr lang="en" sz="1400">
                <a:solidFill>
                  <a:srgbClr val="FFFFFF"/>
                </a:solidFill>
                <a:latin typeface="Courier New"/>
                <a:ea typeface="Courier New"/>
                <a:cs typeface="Courier New"/>
                <a:sym typeface="Courier New"/>
              </a:rPr>
              <a:t> </a:t>
            </a:r>
            <a:endParaRPr sz="1400">
              <a:solidFill>
                <a:srgbClr val="FFFFFF"/>
              </a:solidFill>
              <a:latin typeface="Courier New"/>
              <a:ea typeface="Courier New"/>
              <a:cs typeface="Courier New"/>
              <a:sym typeface="Courier New"/>
            </a:endParaRPr>
          </a:p>
          <a:p>
            <a:pPr indent="45720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You can also target an element in a particular `state’, like when a user </a:t>
            </a:r>
            <a:r>
              <a:rPr b="1" lang="en" sz="1400">
                <a:solidFill>
                  <a:srgbClr val="FFFFFF"/>
                </a:solidFill>
                <a:latin typeface="Proxima Nova"/>
                <a:ea typeface="Proxima Nova"/>
                <a:cs typeface="Proxima Nova"/>
                <a:sym typeface="Proxima Nova"/>
              </a:rPr>
              <a:t>hovers</a:t>
            </a:r>
            <a:r>
              <a:rPr lang="en" sz="1400">
                <a:solidFill>
                  <a:srgbClr val="FFFFFF"/>
                </a:solidFill>
                <a:latin typeface="Proxima Nova"/>
                <a:ea typeface="Proxima Nova"/>
                <a:cs typeface="Proxima Nova"/>
                <a:sym typeface="Proxima Nova"/>
              </a:rPr>
              <a:t> over it: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400">
                <a:solidFill>
                  <a:srgbClr val="FFFFFF"/>
                </a:solidFill>
                <a:latin typeface="Courier New"/>
                <a:ea typeface="Courier New"/>
                <a:cs typeface="Courier New"/>
                <a:sym typeface="Courier New"/>
              </a:rPr>
              <a:t>a.button:hover {</a:t>
            </a:r>
            <a:r>
              <a:rPr lang="en" sz="1400">
                <a:solidFill>
                  <a:srgbClr val="FFFFFF"/>
                </a:solidFill>
                <a:latin typeface="Courier New"/>
                <a:ea typeface="Courier New"/>
                <a:cs typeface="Courier New"/>
                <a:sym typeface="Courier New"/>
              </a:rPr>
              <a:t> </a:t>
            </a:r>
            <a:endParaRPr sz="1400">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 sz="1400">
                <a:solidFill>
                  <a:srgbClr val="FFFFFF"/>
                </a:solidFill>
                <a:latin typeface="Courier New"/>
                <a:ea typeface="Courier New"/>
                <a:cs typeface="Courier New"/>
                <a:sym typeface="Courier New"/>
              </a:rPr>
              <a:t>background-color: #CCC;</a:t>
            </a:r>
            <a:r>
              <a:rPr lang="en" sz="1400">
                <a:solidFill>
                  <a:srgbClr val="FFFFFF"/>
                </a:solidFill>
                <a:latin typeface="Courier New"/>
                <a:ea typeface="Courier New"/>
                <a:cs typeface="Courier New"/>
                <a:sym typeface="Courier New"/>
              </a:rPr>
              <a:t> </a:t>
            </a:r>
            <a:endParaRPr sz="1400">
              <a:solidFill>
                <a:srgbClr val="FFFFFF"/>
              </a:solidFill>
              <a:latin typeface="Courier New"/>
              <a:ea typeface="Courier New"/>
              <a:cs typeface="Courier New"/>
              <a:sym typeface="Courier New"/>
            </a:endParaRPr>
          </a:p>
          <a:p>
            <a:pPr indent="0" lvl="0" marL="0" rtl="0" algn="l">
              <a:lnSpc>
                <a:spcPct val="132443"/>
              </a:lnSpc>
              <a:spcBef>
                <a:spcPts val="0"/>
              </a:spcBef>
              <a:spcAft>
                <a:spcPts val="0"/>
              </a:spcAft>
              <a:buNone/>
            </a:pPr>
            <a:r>
              <a:rPr b="1" lang="en" sz="1400">
                <a:solidFill>
                  <a:srgbClr val="FFFFFF"/>
                </a:solidFill>
                <a:latin typeface="Courier New"/>
                <a:ea typeface="Courier New"/>
                <a:cs typeface="Courier New"/>
                <a:sym typeface="Courier New"/>
              </a:rPr>
              <a:t>}</a:t>
            </a:r>
            <a:endParaRPr b="1" sz="14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400">
              <a:solidFill>
                <a:srgbClr val="FFFFFF"/>
              </a:solidFill>
              <a:latin typeface="Proxima Nova"/>
              <a:ea typeface="Proxima Nova"/>
              <a:cs typeface="Proxima Nova"/>
              <a:sym typeface="Proxima Nova"/>
            </a:endParaRPr>
          </a:p>
        </p:txBody>
      </p:sp>
      <p:pic>
        <p:nvPicPr>
          <p:cNvPr id="217" name="Google Shape;217;p31"/>
          <p:cNvPicPr preferRelativeResize="0"/>
          <p:nvPr/>
        </p:nvPicPr>
        <p:blipFill>
          <a:blip r:embed="rId3">
            <a:alphaModFix/>
          </a:blip>
          <a:stretch>
            <a:fillRect/>
          </a:stretch>
        </p:blipFill>
        <p:spPr>
          <a:xfrm>
            <a:off x="6603575" y="3488253"/>
            <a:ext cx="1072600" cy="1095434"/>
          </a:xfrm>
          <a:prstGeom prst="rect">
            <a:avLst/>
          </a:prstGeom>
          <a:noFill/>
          <a:ln>
            <a:noFill/>
          </a:ln>
        </p:spPr>
      </p:pic>
      <p:sp>
        <p:nvSpPr>
          <p:cNvPr id="218" name="Google Shape;218;p31"/>
          <p:cNvSpPr txBox="1"/>
          <p:nvPr/>
        </p:nvSpPr>
        <p:spPr>
          <a:xfrm>
            <a:off x="5168650" y="4583700"/>
            <a:ext cx="3876300" cy="4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FFFFFF"/>
                </a:solidFill>
                <a:latin typeface="Proxima Nova"/>
                <a:ea typeface="Proxima Nova"/>
                <a:cs typeface="Proxima Nova"/>
                <a:sym typeface="Proxima Nova"/>
              </a:rPr>
              <a:t>Ask a question if you want me to explain this.</a:t>
            </a:r>
            <a:endParaRPr b="1" i="1" sz="1200">
              <a:solidFill>
                <a:schemeClr val="accent5"/>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1: Control an LED from a web app</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In this task you will assemble and test a simple system which allows a user to control a light from a web-based application. The application is called </a:t>
            </a:r>
            <a:r>
              <a:rPr b="1" lang="en" sz="1400">
                <a:solidFill>
                  <a:srgbClr val="FFFFFF"/>
                </a:solidFill>
                <a:latin typeface="Proxima Nova"/>
                <a:ea typeface="Proxima Nova"/>
                <a:cs typeface="Proxima Nova"/>
                <a:sym typeface="Proxima Nova"/>
              </a:rPr>
              <a:t>‘MyHome’</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The code for this application is written in </a:t>
            </a:r>
            <a:r>
              <a:rPr b="1" lang="en" sz="1400">
                <a:solidFill>
                  <a:srgbClr val="FFFFFF"/>
                </a:solidFill>
                <a:latin typeface="Proxima Nova"/>
                <a:ea typeface="Proxima Nova"/>
                <a:cs typeface="Proxima Nova"/>
                <a:sym typeface="Proxima Nova"/>
              </a:rPr>
              <a:t>Python</a:t>
            </a:r>
            <a:r>
              <a:rPr lang="en" sz="1400">
                <a:solidFill>
                  <a:srgbClr val="FFFFFF"/>
                </a:solidFill>
                <a:latin typeface="Proxima Nova"/>
                <a:ea typeface="Proxima Nova"/>
                <a:cs typeface="Proxima Nova"/>
                <a:sym typeface="Proxima Nova"/>
              </a:rPr>
              <a:t> but you don’t need to have prior knowledge of Python to do the task.</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The task has </a:t>
            </a:r>
            <a:r>
              <a:rPr b="1" lang="en" sz="1400">
                <a:solidFill>
                  <a:srgbClr val="FFFFFF"/>
                </a:solidFill>
                <a:latin typeface="Proxima Nova"/>
                <a:ea typeface="Proxima Nova"/>
                <a:cs typeface="Proxima Nova"/>
                <a:sym typeface="Proxima Nova"/>
              </a:rPr>
              <a:t>2 stages:</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317500" lvl="0" marL="685800" rtl="0" algn="l">
              <a:spcBef>
                <a:spcPts val="1200"/>
              </a:spcBef>
              <a:spcAft>
                <a:spcPts val="0"/>
              </a:spcAft>
              <a:buClr>
                <a:srgbClr val="FFFFFF"/>
              </a:buClr>
              <a:buSzPts val="1400"/>
              <a:buFont typeface="Proxima Nova"/>
              <a:buAutoNum type="alphaUcPeriod"/>
            </a:pPr>
            <a:r>
              <a:rPr lang="en" sz="1400">
                <a:solidFill>
                  <a:srgbClr val="FFFFFF"/>
                </a:solidFill>
                <a:latin typeface="Proxima Nova"/>
                <a:ea typeface="Proxima Nova"/>
                <a:cs typeface="Proxima Nova"/>
                <a:sym typeface="Proxima Nova"/>
              </a:rPr>
              <a:t>Build the light circuit and run a simple Python script to test it </a:t>
            </a:r>
            <a:endParaRPr sz="1400">
              <a:solidFill>
                <a:srgbClr val="FFFFFF"/>
              </a:solidFill>
              <a:latin typeface="Proxima Nova"/>
              <a:ea typeface="Proxima Nova"/>
              <a:cs typeface="Proxima Nova"/>
              <a:sym typeface="Proxima Nova"/>
            </a:endParaRPr>
          </a:p>
          <a:p>
            <a:pPr indent="-317500" lvl="0" marL="685800" rtl="0" algn="l">
              <a:spcBef>
                <a:spcPts val="0"/>
              </a:spcBef>
              <a:spcAft>
                <a:spcPts val="0"/>
              </a:spcAft>
              <a:buClr>
                <a:srgbClr val="FFFFFF"/>
              </a:buClr>
              <a:buSzPts val="1400"/>
              <a:buFont typeface="Proxima Nova"/>
              <a:buAutoNum type="alphaUcPeriod"/>
            </a:pPr>
            <a:r>
              <a:rPr lang="en" sz="1400">
                <a:solidFill>
                  <a:srgbClr val="FFFFFF"/>
                </a:solidFill>
                <a:latin typeface="Proxima Nova"/>
                <a:ea typeface="Proxima Nova"/>
                <a:cs typeface="Proxima Nova"/>
                <a:sym typeface="Proxima Nova"/>
              </a:rPr>
              <a:t>Compete the web application script and run the app </a:t>
            </a:r>
            <a:endParaRPr sz="1400">
              <a:solidFill>
                <a:srgbClr val="FFFFFF"/>
              </a:solidFill>
              <a:latin typeface="Proxima Nova"/>
              <a:ea typeface="Proxima Nova"/>
              <a:cs typeface="Proxima Nova"/>
              <a:sym typeface="Proxima Nova"/>
            </a:endParaRPr>
          </a:p>
          <a:p>
            <a:pPr indent="0" lvl="0" marL="0" rtl="0" algn="l">
              <a:spcBef>
                <a:spcPts val="1200"/>
              </a:spcBef>
              <a:spcAft>
                <a:spcPts val="1600"/>
              </a:spcAft>
              <a:buNone/>
            </a:pPr>
            <a:r>
              <a:t/>
            </a:r>
            <a:endParaRPr sz="1400">
              <a:solidFill>
                <a:srgbClr val="FFFFFF"/>
              </a:solidFill>
              <a:latin typeface="Proxima Nova"/>
              <a:ea typeface="Proxima Nova"/>
              <a:cs typeface="Proxima Nova"/>
              <a:sym typeface="Proxima Nova"/>
            </a:endParaRPr>
          </a:p>
        </p:txBody>
      </p:sp>
      <p:pic>
        <p:nvPicPr>
          <p:cNvPr id="71" name="Google Shape;71;p14"/>
          <p:cNvPicPr preferRelativeResize="0"/>
          <p:nvPr/>
        </p:nvPicPr>
        <p:blipFill>
          <a:blip r:embed="rId3">
            <a:alphaModFix/>
          </a:blip>
          <a:stretch>
            <a:fillRect/>
          </a:stretch>
        </p:blipFill>
        <p:spPr>
          <a:xfrm>
            <a:off x="7317450" y="3433575"/>
            <a:ext cx="1305850" cy="1333650"/>
          </a:xfrm>
          <a:prstGeom prst="rect">
            <a:avLst/>
          </a:prstGeom>
          <a:noFill/>
          <a:ln>
            <a:noFill/>
          </a:ln>
        </p:spPr>
      </p:pic>
      <p:sp>
        <p:nvSpPr>
          <p:cNvPr id="72" name="Google Shape;72;p14"/>
          <p:cNvSpPr txBox="1"/>
          <p:nvPr/>
        </p:nvSpPr>
        <p:spPr>
          <a:xfrm>
            <a:off x="3100650" y="4341375"/>
            <a:ext cx="4216800" cy="49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Proxima Nova"/>
                <a:ea typeface="Proxima Nova"/>
                <a:cs typeface="Proxima Nova"/>
                <a:sym typeface="Proxima Nova"/>
              </a:rPr>
              <a:t>Read </a:t>
            </a:r>
            <a:r>
              <a:rPr b="1" lang="en">
                <a:solidFill>
                  <a:schemeClr val="accent5"/>
                </a:solidFill>
                <a:latin typeface="Proxima Nova"/>
                <a:ea typeface="Proxima Nova"/>
                <a:cs typeface="Proxima Nova"/>
                <a:sym typeface="Proxima Nova"/>
              </a:rPr>
              <a:t>all</a:t>
            </a:r>
            <a:r>
              <a:rPr lang="en">
                <a:solidFill>
                  <a:srgbClr val="FFFFFF"/>
                </a:solidFill>
                <a:latin typeface="Proxima Nova"/>
                <a:ea typeface="Proxima Nova"/>
                <a:cs typeface="Proxima Nova"/>
                <a:sym typeface="Proxima Nova"/>
              </a:rPr>
              <a:t> the instructions </a:t>
            </a:r>
            <a:r>
              <a:rPr b="1" lang="en">
                <a:solidFill>
                  <a:schemeClr val="accent5"/>
                </a:solidFill>
                <a:latin typeface="Proxima Nova"/>
                <a:ea typeface="Proxima Nova"/>
                <a:cs typeface="Proxima Nova"/>
                <a:sym typeface="Proxima Nova"/>
              </a:rPr>
              <a:t>carefully!</a:t>
            </a:r>
            <a:endParaRPr b="1">
              <a:solidFill>
                <a:schemeClr val="accent5"/>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Edit the CSS</a:t>
            </a:r>
            <a:endParaRPr/>
          </a:p>
        </p:txBody>
      </p:sp>
      <p:sp>
        <p:nvSpPr>
          <p:cNvPr id="224" name="Google Shape;224;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There are more examples of things you can do with CSS here: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chemeClr val="accent4"/>
                </a:solidFill>
                <a:latin typeface="Proxima Nova"/>
                <a:ea typeface="Proxima Nova"/>
                <a:cs typeface="Proxima Nova"/>
                <a:sym typeface="Proxima Nova"/>
                <a:hlinkClick r:id="rId3"/>
              </a:rPr>
              <a:t>https://www.w3schools.com/css/default.asp</a:t>
            </a:r>
            <a:r>
              <a:rPr lang="en" sz="1400">
                <a:solidFill>
                  <a:schemeClr val="accent4"/>
                </a:solidFill>
                <a:latin typeface="Proxima Nova"/>
                <a:ea typeface="Proxima Nova"/>
                <a:cs typeface="Proxima Nova"/>
                <a:sym typeface="Proxima Nova"/>
              </a:rPr>
              <a:t> </a:t>
            </a:r>
            <a:endParaRPr sz="1400">
              <a:solidFill>
                <a:schemeClr val="accent4"/>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And here is a neat tool for identifying colours as hexidecimal codes: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chemeClr val="accent4"/>
                </a:solidFill>
                <a:latin typeface="Proxima Nova"/>
                <a:ea typeface="Proxima Nova"/>
                <a:cs typeface="Proxima Nova"/>
                <a:sym typeface="Proxima Nova"/>
                <a:hlinkClick r:id="rId4"/>
              </a:rPr>
              <a:t>https://www.google.com/search?q=color+picker</a:t>
            </a:r>
            <a:r>
              <a:rPr lang="en" sz="1400">
                <a:solidFill>
                  <a:schemeClr val="accent4"/>
                </a:solidFill>
                <a:latin typeface="Proxima Nova"/>
                <a:ea typeface="Proxima Nova"/>
                <a:cs typeface="Proxima Nova"/>
                <a:sym typeface="Proxima Nova"/>
              </a:rPr>
              <a:t> </a:t>
            </a:r>
            <a:endParaRPr sz="1400">
              <a:solidFill>
                <a:schemeClr val="accent4"/>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i="1" lang="en" sz="1400">
                <a:solidFill>
                  <a:schemeClr val="accent6"/>
                </a:solidFill>
                <a:latin typeface="Proxima Nova"/>
                <a:ea typeface="Proxima Nova"/>
                <a:cs typeface="Proxima Nova"/>
                <a:sym typeface="Proxima Nova"/>
              </a:rPr>
              <a:t>Have a play!</a:t>
            </a:r>
            <a:endParaRPr b="1" i="1" sz="1400">
              <a:solidFill>
                <a:schemeClr val="accent6"/>
              </a:solidFill>
              <a:latin typeface="Proxima Nova"/>
              <a:ea typeface="Proxima Nova"/>
              <a:cs typeface="Proxima Nova"/>
              <a:sym typeface="Proxima Nova"/>
            </a:endParaRPr>
          </a:p>
        </p:txBody>
      </p:sp>
      <p:pic>
        <p:nvPicPr>
          <p:cNvPr descr="Image result for emoji happy" id="225" name="Google Shape;225;p32"/>
          <p:cNvPicPr preferRelativeResize="0"/>
          <p:nvPr/>
        </p:nvPicPr>
        <p:blipFill>
          <a:blip r:embed="rId5">
            <a:alphaModFix/>
          </a:blip>
          <a:stretch>
            <a:fillRect/>
          </a:stretch>
        </p:blipFill>
        <p:spPr>
          <a:xfrm>
            <a:off x="4024275" y="3630475"/>
            <a:ext cx="1095450" cy="1095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3: Plan a pitch</a:t>
            </a:r>
            <a:endParaRPr/>
          </a:p>
        </p:txBody>
      </p:sp>
      <p:sp>
        <p:nvSpPr>
          <p:cNvPr id="231" name="Google Shape;231;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Proxima Nova"/>
                <a:ea typeface="Proxima Nova"/>
                <a:cs typeface="Proxima Nova"/>
                <a:sym typeface="Proxima Nova"/>
              </a:rPr>
              <a:t>I</a:t>
            </a:r>
            <a:r>
              <a:rPr lang="en" sz="1400">
                <a:solidFill>
                  <a:srgbClr val="FFFFFF"/>
                </a:solidFill>
                <a:latin typeface="Proxima Nova"/>
                <a:ea typeface="Proxima Nova"/>
                <a:cs typeface="Proxima Nova"/>
                <a:sym typeface="Proxima Nova"/>
              </a:rPr>
              <a:t>magine you are seeking investment to develop a marketable version of the ‘MyHome’ app.</a:t>
            </a:r>
            <a:endParaRPr sz="1400">
              <a:solidFill>
                <a:srgbClr val="FFFFFF"/>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400">
                <a:solidFill>
                  <a:srgbClr val="FFFFFF"/>
                </a:solidFill>
                <a:latin typeface="Proxima Nova"/>
                <a:ea typeface="Proxima Nova"/>
                <a:cs typeface="Proxima Nova"/>
                <a:sym typeface="Proxima Nova"/>
              </a:rPr>
              <a:t>For this final task, plan a </a:t>
            </a:r>
            <a:r>
              <a:rPr b="1" lang="en" sz="1400">
                <a:solidFill>
                  <a:srgbClr val="FFFFFF"/>
                </a:solidFill>
                <a:latin typeface="Proxima Nova"/>
                <a:ea typeface="Proxima Nova"/>
                <a:cs typeface="Proxima Nova"/>
                <a:sym typeface="Proxima Nova"/>
              </a:rPr>
              <a:t>2-minute</a:t>
            </a:r>
            <a:r>
              <a:rPr lang="en" sz="1400">
                <a:solidFill>
                  <a:srgbClr val="FFFFFF"/>
                </a:solidFill>
                <a:latin typeface="Proxima Nova"/>
                <a:ea typeface="Proxima Nova"/>
                <a:cs typeface="Proxima Nova"/>
                <a:sym typeface="Proxima Nova"/>
              </a:rPr>
              <a:t> pitch to an audience of potential investors. </a:t>
            </a:r>
            <a:endParaRPr sz="1400">
              <a:solidFill>
                <a:srgbClr val="FFFFFF"/>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FFFFFF"/>
                </a:solidFill>
                <a:latin typeface="Proxima Nova"/>
                <a:ea typeface="Proxima Nova"/>
                <a:cs typeface="Proxima Nova"/>
                <a:sym typeface="Proxima Nova"/>
              </a:rPr>
              <a:t>Because 2 minutes is very little time, select some ‘key points’ and communicate them clearly.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i="1" lang="en" sz="1400">
                <a:solidFill>
                  <a:srgbClr val="FFFFFF"/>
                </a:solidFill>
                <a:latin typeface="Proxima Nova"/>
                <a:ea typeface="Proxima Nova"/>
                <a:cs typeface="Proxima Nova"/>
                <a:sym typeface="Proxima Nova"/>
              </a:rPr>
              <a:t>Suggested points:</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What will your app do?</a:t>
            </a:r>
            <a:endParaRPr sz="1400">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Who is your app aimed at? </a:t>
            </a:r>
            <a:endParaRPr sz="1400">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How will they benefit from using it? </a:t>
            </a:r>
            <a:endParaRPr sz="1400">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sz="1400">
                <a:solidFill>
                  <a:srgbClr val="FFFFFF"/>
                </a:solidFill>
                <a:latin typeface="Proxima Nova"/>
                <a:ea typeface="Proxima Nova"/>
                <a:cs typeface="Proxima Nova"/>
                <a:sym typeface="Proxima Nova"/>
              </a:rPr>
              <a:t>What is novel about it?</a:t>
            </a:r>
            <a:endParaRPr sz="14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i="1" lang="en" sz="1400">
                <a:solidFill>
                  <a:schemeClr val="accent6"/>
                </a:solidFill>
                <a:latin typeface="Proxima Nova"/>
                <a:ea typeface="Proxima Nova"/>
                <a:cs typeface="Proxima Nova"/>
                <a:sym typeface="Proxima Nova"/>
              </a:rPr>
              <a:t>Ready to pitch?</a:t>
            </a:r>
            <a:r>
              <a:rPr lang="en" sz="1400">
                <a:solidFill>
                  <a:srgbClr val="FFFFFF"/>
                </a:solidFill>
                <a:latin typeface="Proxima Nova"/>
                <a:ea typeface="Proxima Nova"/>
                <a:cs typeface="Proxima Nova"/>
                <a:sym typeface="Proxima Nova"/>
              </a:rPr>
              <a:t> </a:t>
            </a:r>
            <a:endParaRPr sz="1400">
              <a:solidFill>
                <a:srgbClr val="FFFFFF"/>
              </a:solidFill>
              <a:latin typeface="Proxima Nova"/>
              <a:ea typeface="Proxima Nova"/>
              <a:cs typeface="Proxima Nova"/>
              <a:sym typeface="Proxima Nova"/>
            </a:endParaRPr>
          </a:p>
          <a:p>
            <a:pPr indent="0" lvl="0" marL="0" rtl="0" algn="ctr">
              <a:lnSpc>
                <a:spcPct val="132443"/>
              </a:lnSpc>
              <a:spcBef>
                <a:spcPts val="0"/>
              </a:spcBef>
              <a:spcAft>
                <a:spcPts val="0"/>
              </a:spcAft>
              <a:buNone/>
            </a:pPr>
            <a:r>
              <a:t/>
            </a:r>
            <a:endParaRPr sz="1400">
              <a:solidFill>
                <a:srgbClr val="FFFFFF"/>
              </a:solidFill>
              <a:latin typeface="Proxima Nova"/>
              <a:ea typeface="Proxima Nova"/>
              <a:cs typeface="Proxima Nova"/>
              <a:sym typeface="Proxima Nova"/>
            </a:endParaRPr>
          </a:p>
          <a:p>
            <a:pPr indent="0" lvl="0" marL="0" rtl="0" algn="l">
              <a:spcBef>
                <a:spcPts val="0"/>
              </a:spcBef>
              <a:spcAft>
                <a:spcPts val="1600"/>
              </a:spcAft>
              <a:buNone/>
            </a:pPr>
            <a:r>
              <a:t/>
            </a:r>
            <a:endParaRPr sz="1400">
              <a:solidFill>
                <a:srgbClr val="FFFFFF"/>
              </a:solidFill>
              <a:latin typeface="Proxima Nova"/>
              <a:ea typeface="Proxima Nova"/>
              <a:cs typeface="Proxima Nova"/>
              <a:sym typeface="Proxima Nova"/>
            </a:endParaRPr>
          </a:p>
        </p:txBody>
      </p:sp>
      <p:pic>
        <p:nvPicPr>
          <p:cNvPr descr="Image result for emoji excited" id="232" name="Google Shape;232;p33"/>
          <p:cNvPicPr preferRelativeResize="0"/>
          <p:nvPr/>
        </p:nvPicPr>
        <p:blipFill>
          <a:blip r:embed="rId3">
            <a:alphaModFix/>
          </a:blip>
          <a:stretch>
            <a:fillRect/>
          </a:stretch>
        </p:blipFill>
        <p:spPr>
          <a:xfrm>
            <a:off x="4138264" y="3413850"/>
            <a:ext cx="867475" cy="86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32443"/>
              </a:lnSpc>
              <a:spcBef>
                <a:spcPts val="0"/>
              </a:spcBef>
              <a:spcAft>
                <a:spcPts val="0"/>
              </a:spcAft>
              <a:buNone/>
            </a:pPr>
            <a:r>
              <a:rPr lang="en" sz="2400"/>
              <a:t>Check you have the following items before starting:</a:t>
            </a:r>
            <a:endParaRPr/>
          </a:p>
        </p:txBody>
      </p:sp>
      <p:graphicFrame>
        <p:nvGraphicFramePr>
          <p:cNvPr id="78" name="Google Shape;78;p15"/>
          <p:cNvGraphicFramePr/>
          <p:nvPr/>
        </p:nvGraphicFramePr>
        <p:xfrm>
          <a:off x="952500" y="1452713"/>
          <a:ext cx="3000000" cy="3000000"/>
        </p:xfrm>
        <a:graphic>
          <a:graphicData uri="http://schemas.openxmlformats.org/drawingml/2006/table">
            <a:tbl>
              <a:tblPr>
                <a:noFill/>
                <a:tableStyleId>{2A9B4DAC-7E14-4997-ADC9-CC0CF035559F}</a:tableStyleId>
              </a:tblPr>
              <a:tblGrid>
                <a:gridCol w="2462775"/>
                <a:gridCol w="4776225"/>
              </a:tblGrid>
              <a:tr h="381000">
                <a:tc>
                  <a:txBody>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Raspberry Pi</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A very small computer running a Linux-based operating system. Yours should be up and running already. There should be a folder on the desktop called 'Subject_Focus_Day’. This has the files you’ll need today inside it.</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Breadboard</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The breadboard is a way of connecting components together in a circuit without having to solder them.</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txBody>
                  <a:tcPr marT="91425" marB="91425" marR="91425" marL="91425"/>
                </a:tc>
              </a:tr>
            </a:tbl>
          </a:graphicData>
        </a:graphic>
      </p:graphicFrame>
      <p:pic>
        <p:nvPicPr>
          <p:cNvPr id="79" name="Google Shape;79;p15"/>
          <p:cNvPicPr preferRelativeResize="0"/>
          <p:nvPr/>
        </p:nvPicPr>
        <p:blipFill>
          <a:blip r:embed="rId3">
            <a:alphaModFix/>
          </a:blip>
          <a:stretch>
            <a:fillRect/>
          </a:stretch>
        </p:blipFill>
        <p:spPr>
          <a:xfrm>
            <a:off x="1266550" y="1881500"/>
            <a:ext cx="1951375" cy="1297726"/>
          </a:xfrm>
          <a:prstGeom prst="rect">
            <a:avLst/>
          </a:prstGeom>
          <a:noFill/>
          <a:ln>
            <a:noFill/>
          </a:ln>
        </p:spPr>
      </p:pic>
      <p:pic>
        <p:nvPicPr>
          <p:cNvPr id="80" name="Google Shape;80;p15"/>
          <p:cNvPicPr preferRelativeResize="0"/>
          <p:nvPr/>
        </p:nvPicPr>
        <p:blipFill rotWithShape="1">
          <a:blip r:embed="rId4">
            <a:alphaModFix/>
          </a:blip>
          <a:srcRect b="10757" l="12232" r="21287" t="9965"/>
          <a:stretch/>
        </p:blipFill>
        <p:spPr>
          <a:xfrm>
            <a:off x="1389157" y="3657651"/>
            <a:ext cx="1706155" cy="114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32443"/>
              </a:lnSpc>
              <a:spcBef>
                <a:spcPts val="0"/>
              </a:spcBef>
              <a:spcAft>
                <a:spcPts val="0"/>
              </a:spcAft>
              <a:buNone/>
            </a:pPr>
            <a:r>
              <a:rPr lang="en" sz="2400"/>
              <a:t>Check you have the following items before starting:</a:t>
            </a:r>
            <a:endParaRPr/>
          </a:p>
        </p:txBody>
      </p:sp>
      <p:graphicFrame>
        <p:nvGraphicFramePr>
          <p:cNvPr id="86" name="Google Shape;86;p16"/>
          <p:cNvGraphicFramePr/>
          <p:nvPr/>
        </p:nvGraphicFramePr>
        <p:xfrm>
          <a:off x="952500" y="1414275"/>
          <a:ext cx="3000000" cy="3000000"/>
        </p:xfrm>
        <a:graphic>
          <a:graphicData uri="http://schemas.openxmlformats.org/drawingml/2006/table">
            <a:tbl>
              <a:tblPr>
                <a:noFill/>
                <a:tableStyleId>{2A9B4DAC-7E14-4997-ADC9-CC0CF035559F}</a:tableStyleId>
              </a:tblPr>
              <a:tblGrid>
                <a:gridCol w="2462775"/>
                <a:gridCol w="4776225"/>
              </a:tblGrid>
              <a:tr h="381000">
                <a:tc>
                  <a:txBody>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Jumper cables</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txBody>
                  <a:tcPr marT="91425" marB="91425" marR="91425" marL="91425"/>
                </a:tc>
                <a:tc>
                  <a:txBody>
                    <a:bodyPr/>
                    <a:lstStyle/>
                    <a:p>
                      <a:pPr indent="0" lvl="0" marL="0" rtl="0" algn="l">
                        <a:lnSpc>
                          <a:spcPct val="132443"/>
                        </a:lnSpc>
                        <a:spcBef>
                          <a:spcPts val="0"/>
                        </a:spcBef>
                        <a:spcAft>
                          <a:spcPts val="0"/>
                        </a:spcAft>
                        <a:buNone/>
                      </a:pPr>
                      <a:r>
                        <a:rPr lang="en" sz="1200">
                          <a:solidFill>
                            <a:schemeClr val="dk1"/>
                          </a:solidFill>
                          <a:latin typeface="Proxima Nova"/>
                          <a:ea typeface="Proxima Nova"/>
                          <a:cs typeface="Proxima Nova"/>
                          <a:sym typeface="Proxima Nova"/>
                        </a:rPr>
                        <a:t>These are used to 'jump’ from one part of the breadboard to another. You’ll need to use the ends with the ’pins’ on to connect to the breadboard, and the ends with the holes in will connect to the </a:t>
                      </a:r>
                      <a:r>
                        <a:rPr b="1" lang="en" sz="1200">
                          <a:solidFill>
                            <a:schemeClr val="dk1"/>
                          </a:solidFill>
                          <a:latin typeface="Proxima Nova"/>
                          <a:ea typeface="Proxima Nova"/>
                          <a:cs typeface="Proxima Nova"/>
                          <a:sym typeface="Proxima Nova"/>
                        </a:rPr>
                        <a:t>GPIO </a:t>
                      </a:r>
                      <a:r>
                        <a:rPr lang="en" sz="1200">
                          <a:solidFill>
                            <a:schemeClr val="dk1"/>
                          </a:solidFill>
                          <a:latin typeface="Proxima Nova"/>
                          <a:ea typeface="Proxima Nova"/>
                          <a:cs typeface="Proxima Nova"/>
                          <a:sym typeface="Proxima Nova"/>
                        </a:rPr>
                        <a:t>pins on the Raspberry Pi.</a:t>
                      </a:r>
                      <a:endParaRPr sz="1200">
                        <a:solidFill>
                          <a:schemeClr val="dk1"/>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Resistor</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5"/>
                        </a:solidFill>
                        <a:latin typeface="Proxima Nova"/>
                        <a:ea typeface="Proxima Nova"/>
                        <a:cs typeface="Proxima Nova"/>
                        <a:sym typeface="Proxima Nova"/>
                      </a:endParaRPr>
                    </a:p>
                  </a:txBody>
                  <a:tcPr marT="91425" marB="91425" marR="91425" marL="91425"/>
                </a:tc>
                <a:tc>
                  <a:txBody>
                    <a:bodyPr/>
                    <a:lstStyle/>
                    <a:p>
                      <a:pPr indent="0" lvl="0" marL="0" rtl="0" algn="l">
                        <a:lnSpc>
                          <a:spcPct val="132443"/>
                        </a:lnSpc>
                        <a:spcBef>
                          <a:spcPts val="0"/>
                        </a:spcBef>
                        <a:spcAft>
                          <a:spcPts val="0"/>
                        </a:spcAft>
                        <a:buNone/>
                      </a:pPr>
                      <a:r>
                        <a:rPr lang="en" sz="1200">
                          <a:solidFill>
                            <a:srgbClr val="FFFFFF"/>
                          </a:solidFill>
                          <a:latin typeface="Proxima Nova"/>
                          <a:ea typeface="Proxima Nova"/>
                          <a:cs typeface="Proxima Nova"/>
                          <a:sym typeface="Proxima Nova"/>
                        </a:rPr>
                        <a:t>This component controls the amount of current flowing through a circuit. The colours specify the amount of resistance provided by the resistor, which is an amount measured in Ohms.</a:t>
                      </a:r>
                      <a:endParaRPr sz="1200">
                        <a:solidFill>
                          <a:srgbClr val="FFFFFF"/>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LED</a:t>
                      </a:r>
                      <a:endParaRPr>
                        <a:solidFill>
                          <a:schemeClr val="accent5"/>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A Light Emitting Diode (LED) glows when electricity passes through it. The longer leg (known as the ‘anode’), is always connected to the positive supply of the circuit. The shorter leg (known as the ‘cathode’) is connected to the negative side of the power supply, known as ‘ground’.</a:t>
                      </a:r>
                      <a:endParaRPr sz="1200">
                        <a:solidFill>
                          <a:srgbClr val="FFFFFF"/>
                        </a:solidFill>
                        <a:latin typeface="Proxima Nova"/>
                        <a:ea typeface="Proxima Nova"/>
                        <a:cs typeface="Proxima Nova"/>
                        <a:sym typeface="Proxima Nova"/>
                      </a:endParaRPr>
                    </a:p>
                  </a:txBody>
                  <a:tcPr marT="91425" marB="91425" marR="91425" marL="91425"/>
                </a:tc>
              </a:tr>
            </a:tbl>
          </a:graphicData>
        </a:graphic>
      </p:graphicFrame>
      <p:pic>
        <p:nvPicPr>
          <p:cNvPr id="87" name="Google Shape;87;p16"/>
          <p:cNvPicPr preferRelativeResize="0"/>
          <p:nvPr/>
        </p:nvPicPr>
        <p:blipFill rotWithShape="1">
          <a:blip r:embed="rId3">
            <a:alphaModFix/>
          </a:blip>
          <a:srcRect b="18868" l="0" r="0" t="29606"/>
          <a:stretch/>
        </p:blipFill>
        <p:spPr>
          <a:xfrm>
            <a:off x="1159713" y="1744900"/>
            <a:ext cx="2117802" cy="728527"/>
          </a:xfrm>
          <a:prstGeom prst="rect">
            <a:avLst/>
          </a:prstGeom>
          <a:noFill/>
          <a:ln>
            <a:noFill/>
          </a:ln>
        </p:spPr>
      </p:pic>
      <p:pic>
        <p:nvPicPr>
          <p:cNvPr id="88" name="Google Shape;88;p16"/>
          <p:cNvPicPr preferRelativeResize="0"/>
          <p:nvPr/>
        </p:nvPicPr>
        <p:blipFill>
          <a:blip r:embed="rId4">
            <a:alphaModFix/>
          </a:blip>
          <a:stretch>
            <a:fillRect/>
          </a:stretch>
        </p:blipFill>
        <p:spPr>
          <a:xfrm>
            <a:off x="2101150" y="2635550"/>
            <a:ext cx="1176375" cy="823473"/>
          </a:xfrm>
          <a:prstGeom prst="rect">
            <a:avLst/>
          </a:prstGeom>
          <a:noFill/>
          <a:ln>
            <a:noFill/>
          </a:ln>
        </p:spPr>
      </p:pic>
      <p:pic>
        <p:nvPicPr>
          <p:cNvPr id="89" name="Google Shape;89;p16"/>
          <p:cNvPicPr preferRelativeResize="0"/>
          <p:nvPr/>
        </p:nvPicPr>
        <p:blipFill>
          <a:blip r:embed="rId5">
            <a:alphaModFix/>
          </a:blip>
          <a:stretch>
            <a:fillRect/>
          </a:stretch>
        </p:blipFill>
        <p:spPr>
          <a:xfrm rot="3819007">
            <a:off x="1936471" y="3447593"/>
            <a:ext cx="859660" cy="15435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GPIO Pins</a:t>
            </a:r>
            <a:endParaRPr/>
          </a:p>
        </p:txBody>
      </p:sp>
      <p:sp>
        <p:nvSpPr>
          <p:cNvPr id="95" name="Google Shape;95;p17"/>
          <p:cNvSpPr txBox="1"/>
          <p:nvPr>
            <p:ph idx="1" type="body"/>
          </p:nvPr>
        </p:nvSpPr>
        <p:spPr>
          <a:xfrm>
            <a:off x="387900" y="1489825"/>
            <a:ext cx="4692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Proxima Nova"/>
                <a:ea typeface="Proxima Nova"/>
                <a:cs typeface="Proxima Nova"/>
                <a:sym typeface="Proxima Nova"/>
              </a:rPr>
              <a:t>Also worth knowing before you start…</a:t>
            </a:r>
            <a:endParaRPr>
              <a:solidFill>
                <a:schemeClr val="accent5"/>
              </a:solidFill>
              <a:latin typeface="Proxima Nova"/>
              <a:ea typeface="Proxima Nova"/>
              <a:cs typeface="Proxima Nova"/>
              <a:sym typeface="Proxima Nova"/>
            </a:endParaRPr>
          </a:p>
          <a:p>
            <a:pPr indent="0" lvl="0" marL="0" rtl="0" algn="l">
              <a:lnSpc>
                <a:spcPct val="132443"/>
              </a:lnSpc>
              <a:spcBef>
                <a:spcPts val="1600"/>
              </a:spcBef>
              <a:spcAft>
                <a:spcPts val="0"/>
              </a:spcAft>
              <a:buNone/>
            </a:pPr>
            <a:r>
              <a:rPr lang="en" sz="1400">
                <a:latin typeface="Proxima Nova"/>
                <a:ea typeface="Proxima Nova"/>
                <a:cs typeface="Proxima Nova"/>
                <a:sym typeface="Proxima Nova"/>
              </a:rPr>
              <a:t>General Purpose Input Output (GPIO) pins provide a way for the Raspberry Pi to interface with the outside world by connecting to external electric circuits. The picture on the right shows the arrangement of the GPIO pins on the model of Raspberry Pi you are using. Pins marked GND are Ground pins.</a:t>
            </a:r>
            <a:endParaRPr sz="1400">
              <a:latin typeface="Proxima Nova"/>
              <a:ea typeface="Proxima Nova"/>
              <a:cs typeface="Proxima Nova"/>
              <a:sym typeface="Proxima Nova"/>
            </a:endParaRPr>
          </a:p>
          <a:p>
            <a:pPr indent="0" lvl="0" marL="0" rtl="0" algn="l">
              <a:spcBef>
                <a:spcPts val="0"/>
              </a:spcBef>
              <a:spcAft>
                <a:spcPts val="1600"/>
              </a:spcAft>
              <a:buNone/>
            </a:pPr>
            <a:r>
              <a:t/>
            </a:r>
            <a:endParaRPr sz="1400"/>
          </a:p>
        </p:txBody>
      </p:sp>
      <p:pic>
        <p:nvPicPr>
          <p:cNvPr id="96" name="Google Shape;96;p17"/>
          <p:cNvPicPr preferRelativeResize="0"/>
          <p:nvPr/>
        </p:nvPicPr>
        <p:blipFill rotWithShape="1">
          <a:blip r:embed="rId3">
            <a:alphaModFix/>
          </a:blip>
          <a:srcRect b="9896" l="0" r="0" t="7974"/>
          <a:stretch/>
        </p:blipFill>
        <p:spPr>
          <a:xfrm>
            <a:off x="5712025" y="256250"/>
            <a:ext cx="3087874" cy="2536001"/>
          </a:xfrm>
          <a:prstGeom prst="rect">
            <a:avLst/>
          </a:prstGeom>
          <a:noFill/>
          <a:ln cap="flat" cmpd="sng" w="19050">
            <a:solidFill>
              <a:schemeClr val="lt2"/>
            </a:solidFill>
            <a:prstDash val="solid"/>
            <a:round/>
            <a:headEnd len="sm" w="sm" type="none"/>
            <a:tailEnd len="sm" w="sm" type="none"/>
          </a:ln>
        </p:spPr>
      </p:pic>
      <p:pic>
        <p:nvPicPr>
          <p:cNvPr id="97" name="Google Shape;97;p17"/>
          <p:cNvPicPr preferRelativeResize="0"/>
          <p:nvPr/>
        </p:nvPicPr>
        <p:blipFill rotWithShape="1">
          <a:blip r:embed="rId4">
            <a:alphaModFix/>
          </a:blip>
          <a:srcRect b="8369" l="8780" r="12959" t="9177"/>
          <a:stretch/>
        </p:blipFill>
        <p:spPr>
          <a:xfrm>
            <a:off x="5359025" y="2891825"/>
            <a:ext cx="3440871" cy="1977499"/>
          </a:xfrm>
          <a:prstGeom prst="rect">
            <a:avLst/>
          </a:prstGeom>
          <a:noFill/>
          <a:ln cap="flat" cmpd="sng" w="19050">
            <a:solidFill>
              <a:schemeClr val="lt2"/>
            </a:solidFill>
            <a:prstDash val="solid"/>
            <a:round/>
            <a:headEnd len="sm" w="sm" type="none"/>
            <a:tailEnd len="sm" w="sm" type="none"/>
          </a:ln>
        </p:spPr>
      </p:pic>
      <p:sp>
        <p:nvSpPr>
          <p:cNvPr id="98" name="Google Shape;98;p17"/>
          <p:cNvSpPr/>
          <p:nvPr/>
        </p:nvSpPr>
        <p:spPr>
          <a:xfrm>
            <a:off x="5175459" y="461225"/>
            <a:ext cx="1764900" cy="3528750"/>
          </a:xfrm>
          <a:custGeom>
            <a:rect b="b" l="l" r="r" t="t"/>
            <a:pathLst>
              <a:path extrusionOk="0" h="141150" w="70596">
                <a:moveTo>
                  <a:pt x="70596" y="0"/>
                </a:moveTo>
                <a:cubicBezTo>
                  <a:pt x="61713" y="4637"/>
                  <a:pt x="29062" y="8785"/>
                  <a:pt x="17299" y="27820"/>
                </a:cubicBezTo>
                <a:cubicBezTo>
                  <a:pt x="5537" y="46855"/>
                  <a:pt x="607" y="95321"/>
                  <a:pt x="21" y="114209"/>
                </a:cubicBezTo>
                <a:cubicBezTo>
                  <a:pt x="-565" y="133097"/>
                  <a:pt x="11491" y="136660"/>
                  <a:pt x="13785" y="141150"/>
                </a:cubicBezTo>
              </a:path>
            </a:pathLst>
          </a:custGeom>
          <a:noFill/>
          <a:ln cap="flat" cmpd="sng" w="28575">
            <a:solidFill>
              <a:schemeClr val="accent5"/>
            </a:solidFill>
            <a:prstDash val="solid"/>
            <a:round/>
            <a:headEnd len="med" w="med" type="triangle"/>
            <a:tailEnd len="med" w="med" type="triangle"/>
          </a:ln>
        </p:spPr>
      </p:sp>
      <p:sp>
        <p:nvSpPr>
          <p:cNvPr id="99" name="Google Shape;99;p17"/>
          <p:cNvSpPr txBox="1"/>
          <p:nvPr/>
        </p:nvSpPr>
        <p:spPr>
          <a:xfrm>
            <a:off x="6076475" y="256250"/>
            <a:ext cx="636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Proxima Nova"/>
                <a:ea typeface="Proxima Nova"/>
                <a:cs typeface="Proxima Nova"/>
                <a:sym typeface="Proxima Nova"/>
              </a:rPr>
              <a:t>Pin 1</a:t>
            </a:r>
            <a:endParaRPr b="1">
              <a:solidFill>
                <a:schemeClr val="accent5"/>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A: Build the light circuit</a:t>
            </a:r>
            <a:endParaRPr/>
          </a:p>
        </p:txBody>
      </p:sp>
      <p:sp>
        <p:nvSpPr>
          <p:cNvPr id="105" name="Google Shape;105;p18"/>
          <p:cNvSpPr txBox="1"/>
          <p:nvPr>
            <p:ph idx="1" type="body"/>
          </p:nvPr>
        </p:nvSpPr>
        <p:spPr>
          <a:xfrm>
            <a:off x="387900" y="1489825"/>
            <a:ext cx="5088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You should turn your Raspberry Pi off for the next bit, just in case you accidentally short something out. You shouldn’t need to remove it from its case, but you can if you want to. </a:t>
            </a:r>
            <a:endParaRPr sz="1200">
              <a:solidFill>
                <a:srgbClr val="FFFFFF"/>
              </a:solidFill>
              <a:latin typeface="Proxima Nova"/>
              <a:ea typeface="Proxima Nova"/>
              <a:cs typeface="Proxima Nova"/>
              <a:sym typeface="Proxima Nova"/>
            </a:endParaRPr>
          </a:p>
          <a:p>
            <a:pPr indent="-304800" lvl="0" marL="685800" rtl="0" algn="l">
              <a:spcBef>
                <a:spcPts val="1200"/>
              </a:spcBef>
              <a:spcAft>
                <a:spcPts val="0"/>
              </a:spcAft>
              <a:buClr>
                <a:srgbClr val="FFFFFF"/>
              </a:buClr>
              <a:buSzPts val="1200"/>
              <a:buFont typeface="Calibri"/>
              <a:buChar char="●"/>
            </a:pPr>
            <a:r>
              <a:rPr lang="en" sz="1200">
                <a:solidFill>
                  <a:srgbClr val="FFFFFF"/>
                </a:solidFill>
                <a:latin typeface="Proxima Nova"/>
                <a:ea typeface="Proxima Nova"/>
                <a:cs typeface="Proxima Nova"/>
                <a:sym typeface="Proxima Nova"/>
              </a:rPr>
              <a:t>Use one of the jumper wires to connect a ground pin to the rail, marked with blue, on the breadboard. The female end goes on the Raspberry Pi's pin, and the male end goes into a hole on the breadboard.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lang="en" sz="1200">
                <a:solidFill>
                  <a:srgbClr val="FFFFFF"/>
                </a:solidFill>
                <a:latin typeface="Proxima Nova"/>
                <a:ea typeface="Proxima Nova"/>
                <a:cs typeface="Proxima Nova"/>
                <a:sym typeface="Proxima Nova"/>
              </a:rPr>
              <a:t>Then connect the resistor from the same row on the breadboard to a column on the breadboard, as shown above. </a:t>
            </a:r>
            <a:endParaRPr sz="1200">
              <a:solidFill>
                <a:srgbClr val="FFFFFF"/>
              </a:solidFill>
              <a:latin typeface="Proxima Nova"/>
              <a:ea typeface="Proxima Nova"/>
              <a:cs typeface="Proxima Nova"/>
              <a:sym typeface="Proxima Nova"/>
            </a:endParaRPr>
          </a:p>
          <a:p>
            <a:pPr indent="-304800" lvl="0" marL="685800" rtl="0" algn="l">
              <a:spcBef>
                <a:spcPts val="0"/>
              </a:spcBef>
              <a:spcAft>
                <a:spcPts val="0"/>
              </a:spcAft>
              <a:buClr>
                <a:srgbClr val="FFFFFF"/>
              </a:buClr>
              <a:buSzPts val="1200"/>
              <a:buFont typeface="Calibri"/>
              <a:buChar char="●"/>
            </a:pPr>
            <a:r>
              <a:rPr lang="en" sz="1200">
                <a:solidFill>
                  <a:srgbClr val="FFFFFF"/>
                </a:solidFill>
                <a:latin typeface="Proxima Nova"/>
                <a:ea typeface="Proxima Nova"/>
                <a:cs typeface="Proxima Nova"/>
                <a:sym typeface="Proxima Nova"/>
              </a:rPr>
              <a:t>Next, push the LED legs into the breadboard, with the long leg (with the kink) on the right. </a:t>
            </a:r>
            <a:endParaRPr sz="1200">
              <a:solidFill>
                <a:srgbClr val="FFFFFF"/>
              </a:solidFill>
              <a:latin typeface="Proxima Nova"/>
              <a:ea typeface="Proxima Nova"/>
              <a:cs typeface="Proxima Nova"/>
              <a:sym typeface="Proxima Nova"/>
            </a:endParaRPr>
          </a:p>
          <a:p>
            <a:pPr indent="0" lvl="0" marL="0" rtl="0" algn="l">
              <a:spcBef>
                <a:spcPts val="1200"/>
              </a:spcBef>
              <a:spcAft>
                <a:spcPts val="1600"/>
              </a:spcAft>
              <a:buNone/>
            </a:pPr>
            <a:r>
              <a:rPr lang="en" sz="1200">
                <a:solidFill>
                  <a:srgbClr val="FFFFFF"/>
                </a:solidFill>
                <a:latin typeface="Proxima Nova"/>
                <a:ea typeface="Proxima Nova"/>
                <a:cs typeface="Proxima Nova"/>
                <a:sym typeface="Proxima Nova"/>
              </a:rPr>
              <a:t>Lastly, complete the circuit by connecting pin 18 to the right hand leg of the LED. This is shown here with the orange wire.</a:t>
            </a:r>
            <a:endParaRPr sz="1200">
              <a:solidFill>
                <a:srgbClr val="FFFFFF"/>
              </a:solidFill>
              <a:latin typeface="Proxima Nova"/>
              <a:ea typeface="Proxima Nova"/>
              <a:cs typeface="Proxima Nova"/>
              <a:sym typeface="Proxima Nova"/>
            </a:endParaRPr>
          </a:p>
        </p:txBody>
      </p:sp>
      <p:pic>
        <p:nvPicPr>
          <p:cNvPr id="106" name="Google Shape;106;p18"/>
          <p:cNvPicPr preferRelativeResize="0"/>
          <p:nvPr/>
        </p:nvPicPr>
        <p:blipFill>
          <a:blip r:embed="rId3">
            <a:alphaModFix/>
          </a:blip>
          <a:stretch>
            <a:fillRect/>
          </a:stretch>
        </p:blipFill>
        <p:spPr>
          <a:xfrm>
            <a:off x="6016600" y="768388"/>
            <a:ext cx="2610833" cy="3694575"/>
          </a:xfrm>
          <a:prstGeom prst="rect">
            <a:avLst/>
          </a:prstGeom>
          <a:noFill/>
          <a:ln>
            <a:noFill/>
          </a:ln>
        </p:spPr>
      </p:pic>
      <p:sp>
        <p:nvSpPr>
          <p:cNvPr id="107" name="Google Shape;107;p18"/>
          <p:cNvSpPr txBox="1"/>
          <p:nvPr/>
        </p:nvSpPr>
        <p:spPr>
          <a:xfrm>
            <a:off x="1844900" y="4758700"/>
            <a:ext cx="7203900" cy="24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2"/>
                </a:solidFill>
              </a:rPr>
              <a:t>Source: </a:t>
            </a:r>
            <a:r>
              <a:rPr lang="en" sz="1000">
                <a:solidFill>
                  <a:schemeClr val="lt2"/>
                </a:solidFill>
              </a:rPr>
              <a:t>https://thepihut.com/blogs/raspberry-pi-tutorials/27968772-turning-on-an-led-with-your-raspberry-pis-gpio-pins</a:t>
            </a:r>
            <a:endParaRPr sz="10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19"/>
          <p:cNvPicPr preferRelativeResize="0"/>
          <p:nvPr/>
        </p:nvPicPr>
        <p:blipFill>
          <a:blip r:embed="rId3">
            <a:alphaModFix/>
          </a:blip>
          <a:stretch>
            <a:fillRect/>
          </a:stretch>
        </p:blipFill>
        <p:spPr>
          <a:xfrm>
            <a:off x="1931" y="0"/>
            <a:ext cx="9140134" cy="5143497"/>
          </a:xfrm>
          <a:prstGeom prst="rect">
            <a:avLst/>
          </a:prstGeom>
          <a:noFill/>
          <a:ln>
            <a:noFill/>
          </a:ln>
        </p:spPr>
      </p:pic>
      <p:sp>
        <p:nvSpPr>
          <p:cNvPr id="115" name="Google Shape;115;p19"/>
          <p:cNvSpPr/>
          <p:nvPr/>
        </p:nvSpPr>
        <p:spPr>
          <a:xfrm rot="-1387053">
            <a:off x="2708696" y="1573687"/>
            <a:ext cx="1559528" cy="30753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rot="8780603">
            <a:off x="4534423" y="653079"/>
            <a:ext cx="1282356" cy="2530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rot="452270">
            <a:off x="2890374" y="4160279"/>
            <a:ext cx="1559678" cy="30747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rot="7768438">
            <a:off x="4581523" y="3176313"/>
            <a:ext cx="1559631" cy="30752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5912675" y="1263188"/>
            <a:ext cx="2172600" cy="895200"/>
          </a:xfrm>
          <a:prstGeom prst="rect">
            <a:avLst/>
          </a:prstGeom>
          <a:noFill/>
          <a:ln>
            <a:noFill/>
          </a:ln>
          <a:effectLst>
            <a:outerShdw blurRad="28575" rotWithShape="0" algn="bl" dir="1680000" dist="28575">
              <a:schemeClr val="dk2">
                <a:alpha val="89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Pin 5 or any other ground pin</a:t>
            </a:r>
            <a:endParaRPr b="1">
              <a:solidFill>
                <a:srgbClr val="FFFFFF"/>
              </a:solidFill>
              <a:latin typeface="Roboto"/>
              <a:ea typeface="Roboto"/>
              <a:cs typeface="Roboto"/>
              <a:sym typeface="Roboto"/>
            </a:endParaRPr>
          </a:p>
        </p:txBody>
      </p:sp>
      <p:sp>
        <p:nvSpPr>
          <p:cNvPr id="120" name="Google Shape;120;p19"/>
          <p:cNvSpPr/>
          <p:nvPr/>
        </p:nvSpPr>
        <p:spPr>
          <a:xfrm rot="-10418344">
            <a:off x="4529496" y="1255107"/>
            <a:ext cx="1372852" cy="26082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5725900" y="227625"/>
            <a:ext cx="2320500" cy="622200"/>
          </a:xfrm>
          <a:prstGeom prst="rect">
            <a:avLst/>
          </a:prstGeom>
          <a:noFill/>
          <a:ln>
            <a:noFill/>
          </a:ln>
          <a:effectLst>
            <a:outerShdw blurRad="28575" rotWithShape="0" algn="bl" dir="1680000" dist="28575">
              <a:schemeClr val="dk2">
                <a:alpha val="89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Pin 1 from this angle!</a:t>
            </a:r>
            <a:endParaRPr b="1">
              <a:solidFill>
                <a:srgbClr val="FFFFFF"/>
              </a:solidFill>
              <a:latin typeface="Roboto"/>
              <a:ea typeface="Roboto"/>
              <a:cs typeface="Roboto"/>
              <a:sym typeface="Roboto"/>
            </a:endParaRPr>
          </a:p>
        </p:txBody>
      </p:sp>
      <p:sp>
        <p:nvSpPr>
          <p:cNvPr id="122" name="Google Shape;122;p19"/>
          <p:cNvSpPr txBox="1"/>
          <p:nvPr/>
        </p:nvSpPr>
        <p:spPr>
          <a:xfrm>
            <a:off x="907800" y="3971250"/>
            <a:ext cx="1935000" cy="895200"/>
          </a:xfrm>
          <a:prstGeom prst="rect">
            <a:avLst/>
          </a:prstGeom>
          <a:noFill/>
          <a:ln>
            <a:noFill/>
          </a:ln>
          <a:effectLst>
            <a:outerShdw blurRad="28575" rotWithShape="0" algn="bl" dir="1680000" dist="28575">
              <a:schemeClr val="dk2">
                <a:alpha val="89000"/>
              </a:scheme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a:ea typeface="Roboto"/>
                <a:cs typeface="Roboto"/>
                <a:sym typeface="Roboto"/>
              </a:rPr>
              <a:t>Anywhere on the negative (blue) line</a:t>
            </a:r>
            <a:endParaRPr b="1">
              <a:solidFill>
                <a:srgbClr val="FFFFFF"/>
              </a:solidFill>
              <a:latin typeface="Roboto"/>
              <a:ea typeface="Roboto"/>
              <a:cs typeface="Roboto"/>
              <a:sym typeface="Roboto"/>
            </a:endParaRPr>
          </a:p>
        </p:txBody>
      </p:sp>
      <p:sp>
        <p:nvSpPr>
          <p:cNvPr id="123" name="Google Shape;123;p19"/>
          <p:cNvSpPr txBox="1"/>
          <p:nvPr/>
        </p:nvSpPr>
        <p:spPr>
          <a:xfrm>
            <a:off x="810100" y="1883425"/>
            <a:ext cx="1935000" cy="895200"/>
          </a:xfrm>
          <a:prstGeom prst="rect">
            <a:avLst/>
          </a:prstGeom>
          <a:noFill/>
          <a:ln>
            <a:noFill/>
          </a:ln>
          <a:effectLst>
            <a:outerShdw blurRad="28575" rotWithShape="0" algn="bl" dir="1680000" dist="28575">
              <a:schemeClr val="dk2">
                <a:alpha val="89000"/>
              </a:scheme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a:ea typeface="Roboto"/>
                <a:cs typeface="Roboto"/>
                <a:sym typeface="Roboto"/>
              </a:rPr>
              <a:t>Pin 18</a:t>
            </a:r>
            <a:endParaRPr b="1">
              <a:solidFill>
                <a:srgbClr val="FFFFFF"/>
              </a:solidFill>
              <a:latin typeface="Roboto"/>
              <a:ea typeface="Roboto"/>
              <a:cs typeface="Roboto"/>
              <a:sym typeface="Roboto"/>
            </a:endParaRPr>
          </a:p>
        </p:txBody>
      </p:sp>
      <p:sp>
        <p:nvSpPr>
          <p:cNvPr id="124" name="Google Shape;124;p19"/>
          <p:cNvSpPr txBox="1"/>
          <p:nvPr/>
        </p:nvSpPr>
        <p:spPr>
          <a:xfrm>
            <a:off x="5912675" y="2218975"/>
            <a:ext cx="2172600" cy="895200"/>
          </a:xfrm>
          <a:prstGeom prst="rect">
            <a:avLst/>
          </a:prstGeom>
          <a:noFill/>
          <a:ln>
            <a:noFill/>
          </a:ln>
          <a:effectLst>
            <a:outerShdw blurRad="28575" rotWithShape="0" algn="bl" dir="1680000" dist="28575">
              <a:schemeClr val="dk2">
                <a:alpha val="89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Other end of resistor to same row as short LED leg, Other end of Pin 18 cable to same row as long leg of LED</a:t>
            </a:r>
            <a:endParaRPr b="1">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0"/>
          <p:cNvSpPr/>
          <p:nvPr/>
        </p:nvSpPr>
        <p:spPr>
          <a:xfrm rot="-1387053">
            <a:off x="2672096" y="1632562"/>
            <a:ext cx="1559528" cy="30753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rot="10798016">
            <a:off x="4610924" y="1144575"/>
            <a:ext cx="1559400" cy="30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452270">
            <a:off x="2758599" y="4160279"/>
            <a:ext cx="1559678" cy="30747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rot="7768438">
            <a:off x="4720623" y="3117738"/>
            <a:ext cx="1559631" cy="30752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1931" y="0"/>
            <a:ext cx="9140134" cy="51434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the light circuit</a:t>
            </a:r>
            <a:endParaRPr/>
          </a:p>
        </p:txBody>
      </p:sp>
      <p:sp>
        <p:nvSpPr>
          <p:cNvPr id="141" name="Google Shape;14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Next you’re going to run a simple Python script to test your light circuit. The script has been written for you and is called LED.py. </a:t>
            </a:r>
            <a:endParaRPr>
              <a:latin typeface="Proxima Nova"/>
              <a:ea typeface="Proxima Nova"/>
              <a:cs typeface="Proxima Nova"/>
              <a:sym typeface="Proxima Nova"/>
            </a:endParaRPr>
          </a:p>
          <a:p>
            <a:pPr indent="-298450" lvl="0" marL="685800" rtl="0" algn="l">
              <a:spcBef>
                <a:spcPts val="1200"/>
              </a:spcBef>
              <a:spcAft>
                <a:spcPts val="0"/>
              </a:spcAft>
              <a:buClr>
                <a:srgbClr val="000000"/>
              </a:buClr>
              <a:buSzPts val="1100"/>
              <a:buFont typeface="Proxima Nova"/>
              <a:buChar char="●"/>
            </a:pPr>
            <a:r>
              <a:rPr lang="en">
                <a:latin typeface="Proxima Nova"/>
                <a:ea typeface="Proxima Nova"/>
                <a:cs typeface="Proxima Nova"/>
                <a:sym typeface="Proxima Nova"/>
              </a:rPr>
              <a:t>Click the terminal icon in top toolbar to open a terminal window:</a:t>
            </a:r>
            <a:endParaRPr>
              <a:latin typeface="Proxima Nova"/>
              <a:ea typeface="Proxima Nova"/>
              <a:cs typeface="Proxima Nova"/>
              <a:sym typeface="Proxima Nova"/>
            </a:endParaRPr>
          </a:p>
          <a:p>
            <a:pPr indent="0" lvl="0" marL="0" rtl="0" algn="l">
              <a:spcBef>
                <a:spcPts val="1200"/>
              </a:spcBef>
              <a:spcAft>
                <a:spcPts val="1600"/>
              </a:spcAft>
              <a:buNone/>
            </a:pPr>
            <a:r>
              <a:t/>
            </a:r>
            <a:endParaRPr/>
          </a:p>
        </p:txBody>
      </p:sp>
      <p:pic>
        <p:nvPicPr>
          <p:cNvPr id="142" name="Google Shape;142;p21"/>
          <p:cNvPicPr preferRelativeResize="0"/>
          <p:nvPr/>
        </p:nvPicPr>
        <p:blipFill>
          <a:blip r:embed="rId3">
            <a:alphaModFix/>
          </a:blip>
          <a:stretch>
            <a:fillRect/>
          </a:stretch>
        </p:blipFill>
        <p:spPr>
          <a:xfrm>
            <a:off x="2135850" y="2763122"/>
            <a:ext cx="4872299" cy="206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