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2" r:id="rId2"/>
    <p:sldMasterId id="2147483667" r:id="rId3"/>
  </p:sldMasterIdLst>
  <p:notesMasterIdLst>
    <p:notesMasterId r:id="rId29"/>
  </p:notesMasterIdLst>
  <p:sldIdLst>
    <p:sldId id="300" r:id="rId4"/>
    <p:sldId id="311" r:id="rId5"/>
    <p:sldId id="313" r:id="rId6"/>
    <p:sldId id="324" r:id="rId7"/>
    <p:sldId id="325" r:id="rId8"/>
    <p:sldId id="305" r:id="rId9"/>
    <p:sldId id="303" r:id="rId10"/>
    <p:sldId id="278" r:id="rId11"/>
    <p:sldId id="274" r:id="rId12"/>
    <p:sldId id="307" r:id="rId13"/>
    <p:sldId id="308" r:id="rId14"/>
    <p:sldId id="315" r:id="rId15"/>
    <p:sldId id="318" r:id="rId16"/>
    <p:sldId id="310" r:id="rId17"/>
    <p:sldId id="280" r:id="rId18"/>
    <p:sldId id="281" r:id="rId19"/>
    <p:sldId id="282" r:id="rId20"/>
    <p:sldId id="279" r:id="rId21"/>
    <p:sldId id="296" r:id="rId22"/>
    <p:sldId id="292" r:id="rId23"/>
    <p:sldId id="321" r:id="rId24"/>
    <p:sldId id="322" r:id="rId25"/>
    <p:sldId id="319" r:id="rId26"/>
    <p:sldId id="32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i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8FF"/>
    <a:srgbClr val="F5D7B0"/>
    <a:srgbClr val="D4A5FF"/>
    <a:srgbClr val="FFD8B1"/>
    <a:srgbClr val="C5E1C5"/>
    <a:srgbClr val="FFC4D6"/>
    <a:srgbClr val="F3B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DB475-C18D-4E21-816B-C0BF82C5C473}" v="23" dt="2025-02-25T08:31:43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184B-E18A-06FA-C162-96526771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DC00C-E3B9-E003-6075-CAA983519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FE7A-FD88-4CCC-46C9-0BAB3C85BF3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3D3E-598D-DDBB-7028-4AE18C0B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006BD-B69E-E0A8-3119-DB138EF2A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02B0-C8E4-C959-9686-08E56B55497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B08-2C6D-4202-8DA9-E31FE1F835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E3DA-C855-4AB9-8E18-2797B9FC5F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689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2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38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1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4B08-2C6D-4202-8DA9-E31FE1F835A5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E3DA-C855-4AB9-8E18-2797B9FC5F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3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6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mpire_(cricket)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awpixel.com/image/528835/premium-photo-image-cricket-action-athlete" TargetMode="External"/><Relationship Id="rId4" Type="http://schemas.openxmlformats.org/officeDocument/2006/relationships/image" Target="../media/image3.1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mpire_(cricket)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awpixel.com/image/528835/premium-photo-image-cricket-action-athlete" TargetMode="External"/><Relationship Id="rId4" Type="http://schemas.openxmlformats.org/officeDocument/2006/relationships/image" Target="../media/image3.1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lc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3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94000"/>
          </a:blip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EFFED6-B485-6ABB-4738-8566FBEEE5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42" y="796200"/>
            <a:ext cx="8984940" cy="1325563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Getting Started with </a:t>
            </a:r>
            <a:b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Rapid API and Cricbuzz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F15B36-B14B-CE59-B9D0-09F8A50C0771}"/>
              </a:ext>
            </a:extLst>
          </p:cNvPr>
          <p:cNvSpPr/>
          <p:nvPr/>
        </p:nvSpPr>
        <p:spPr>
          <a:xfrm>
            <a:off x="546717" y="3215640"/>
            <a:ext cx="2600417" cy="307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Sign up on Rapid API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Visit Rapid API’s website and sign up for a free account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A71D2C-0177-EA03-EA64-A245106CD267}"/>
              </a:ext>
            </a:extLst>
          </p:cNvPr>
          <p:cNvSpPr/>
          <p:nvPr/>
        </p:nvSpPr>
        <p:spPr>
          <a:xfrm>
            <a:off x="3468949" y="3215640"/>
            <a:ext cx="2467992" cy="3073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Search for Cricbuzz API: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the search bar to find the “Cricbuzz API” and select it.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D1AEDC-6C3B-18FC-6A4B-0D14F21D9D7E}"/>
              </a:ext>
            </a:extLst>
          </p:cNvPr>
          <p:cNvSpPr/>
          <p:nvPr/>
        </p:nvSpPr>
        <p:spPr>
          <a:xfrm>
            <a:off x="6255061" y="3215640"/>
            <a:ext cx="2467992" cy="3073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Subscribe to the API 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Choose a  subscription plan and    activate the API for your account.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2F234-5D56-D83E-FABE-C1AE7629E9D9}"/>
              </a:ext>
            </a:extLst>
          </p:cNvPr>
          <p:cNvSpPr/>
          <p:nvPr/>
        </p:nvSpPr>
        <p:spPr>
          <a:xfrm>
            <a:off x="9041173" y="3215640"/>
            <a:ext cx="2604110" cy="307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Obtain API Key 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Access your API Key from the “End  points” tab of 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ricbuzz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1850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A40D0F-8703-231B-9305-9A04393450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5106"/>
            <a:ext cx="8309499" cy="684738"/>
          </a:xfrm>
          <a:ln>
            <a:solidFill>
              <a:schemeClr val="bg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Setup The API  Connection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50" y="1825625"/>
            <a:ext cx="8629650" cy="4351655"/>
          </a:xfrm>
        </p:spPr>
        <p:txBody>
          <a:bodyPr/>
          <a:lstStyle/>
          <a:p>
            <a:endParaRPr lang="en-US" sz="2400" dirty="0">
              <a:latin typeface="+mj-lt"/>
              <a:ea typeface="Microsoft JhengHei" panose="020B0604030504040204" charset="-120"/>
              <a:cs typeface="+mj-lt"/>
            </a:endParaRPr>
          </a:p>
          <a:p>
            <a:endParaRPr lang="en-US" sz="2400" dirty="0">
              <a:latin typeface="+mj-lt"/>
              <a:ea typeface="Microsoft JhengHei" panose="020B0604030504040204" charset="-120"/>
              <a:cs typeface="+mj-lt"/>
            </a:endParaRPr>
          </a:p>
          <a:p>
            <a:endParaRPr lang="en-US" sz="2400" dirty="0">
              <a:latin typeface="+mj-lt"/>
              <a:ea typeface="Microsoft JhengHei" panose="020B0604030504040204" charset="-120"/>
              <a:cs typeface="+mj-lt"/>
            </a:endParaRPr>
          </a:p>
        </p:txBody>
      </p:sp>
      <p:pic>
        <p:nvPicPr>
          <p:cNvPr id="4" name="Picture 3" descr="77de523c-7e13-4a2c-8e9e-a4d5808746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168" y="1554480"/>
            <a:ext cx="3176348" cy="1270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C3567A-B60A-BE2D-787C-F569E1699993}"/>
              </a:ext>
            </a:extLst>
          </p:cNvPr>
          <p:cNvSpPr/>
          <p:nvPr/>
        </p:nvSpPr>
        <p:spPr>
          <a:xfrm>
            <a:off x="2399372" y="4014170"/>
            <a:ext cx="2210728" cy="2211353"/>
          </a:xfrm>
          <a:prstGeom prst="round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Microsoft JhengHei" panose="020B0604030504040204" charset="-120"/>
                <a:cs typeface="Calibri Light"/>
              </a:rPr>
              <a:t>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Use Power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 Light"/>
              <a:ea typeface="Microsoft JhengHei" panose="020B0604030504040204" charset="-120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Query: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Navigate to the “Home” tab and select “Get Data” &gt; “web”.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62AC23-C7EF-0B66-714A-F94025D3F7D5}"/>
              </a:ext>
            </a:extLst>
          </p:cNvPr>
          <p:cNvSpPr/>
          <p:nvPr/>
        </p:nvSpPr>
        <p:spPr>
          <a:xfrm>
            <a:off x="5643847" y="2186357"/>
            <a:ext cx="1937242" cy="2116578"/>
          </a:xfrm>
          <a:prstGeom prst="round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Microsoft JhengHei" panose="020B0604030504040204" charset="-120"/>
                <a:cs typeface="Calibri Light"/>
              </a:rPr>
              <a:t>03.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Enter API URL: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Input the Cricbuzz API URL and your API key in the headers.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478AB4-0CBB-C341-DAAC-5378A003692F}"/>
              </a:ext>
            </a:extLst>
          </p:cNvPr>
          <p:cNvSpPr/>
          <p:nvPr/>
        </p:nvSpPr>
        <p:spPr>
          <a:xfrm>
            <a:off x="7193280" y="3965927"/>
            <a:ext cx="2210728" cy="2320819"/>
          </a:xfrm>
          <a:prstGeom prst="round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Microsoft JhengHei" panose="020B0604030504040204" charset="-120"/>
                <a:cs typeface="Calibri Light"/>
              </a:rPr>
              <a:t>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Fetch Data: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Use Power Query to retrieve and transform IPL data from the API.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C19128-C3B3-A1FD-1BA2-B699068EFA71}"/>
              </a:ext>
            </a:extLst>
          </p:cNvPr>
          <p:cNvSpPr/>
          <p:nvPr/>
        </p:nvSpPr>
        <p:spPr>
          <a:xfrm>
            <a:off x="1038998" y="2261143"/>
            <a:ext cx="1885950" cy="196700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Microsoft JhengHei" panose="020B0604030504040204" charset="-120"/>
                <a:cs typeface="Calibri Light"/>
              </a:rPr>
              <a:t>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Open Power BI: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Microsoft JhengHei" panose="020B0604030504040204" charset="-120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Microsoft JhengHei" panose="020B0604030504040204" charset="-120"/>
                <a:cs typeface="Calibri Light"/>
              </a:rPr>
              <a:t>Launch Power BI Desktop.</a:t>
            </a:r>
          </a:p>
        </p:txBody>
      </p:sp>
    </p:spTree>
    <p:extLst>
      <p:ext uri="{BB962C8B-B14F-4D97-AF65-F5344CB8AC3E}">
        <p14:creationId xmlns:p14="http://schemas.microsoft.com/office/powerpoint/2010/main" val="17960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C87BB-2B30-6F71-7322-D53C4985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C688BD5-72E6-3988-05CE-0D43805F7302}"/>
              </a:ext>
            </a:extLst>
          </p:cNvPr>
          <p:cNvGrpSpPr/>
          <p:nvPr/>
        </p:nvGrpSpPr>
        <p:grpSpPr>
          <a:xfrm>
            <a:off x="1125" y="30480"/>
            <a:ext cx="3766750" cy="6858000"/>
            <a:chOff x="0" y="0"/>
            <a:chExt cx="4191000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4" name="Rectangles 1">
              <a:extLst>
                <a:ext uri="{FF2B5EF4-FFF2-40B4-BE49-F238E27FC236}">
                  <a16:creationId xmlns:a16="http://schemas.microsoft.com/office/drawing/2014/main" id="{D80B6239-D7F4-DC1C-694C-A7FA507A1155}"/>
                </a:ext>
              </a:extLst>
            </p:cNvPr>
            <p:cNvSpPr/>
            <p:nvPr/>
          </p:nvSpPr>
          <p:spPr>
            <a:xfrm>
              <a:off x="0" y="0"/>
              <a:ext cx="35204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E2450EA-764C-63B2-38F9-ACCE62EA0D1B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95F396-9DB0-7583-71D3-B592FB9900DA}"/>
              </a:ext>
            </a:extLst>
          </p:cNvPr>
          <p:cNvGrpSpPr/>
          <p:nvPr/>
        </p:nvGrpSpPr>
        <p:grpSpPr>
          <a:xfrm>
            <a:off x="383583" y="0"/>
            <a:ext cx="3747163" cy="6858000"/>
            <a:chOff x="-129400" y="0"/>
            <a:chExt cx="4320400" cy="6858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s 1">
              <a:extLst>
                <a:ext uri="{FF2B5EF4-FFF2-40B4-BE49-F238E27FC236}">
                  <a16:creationId xmlns:a16="http://schemas.microsoft.com/office/drawing/2014/main" id="{2B7BB429-7CA0-510D-6546-FFF44F152866}"/>
                </a:ext>
              </a:extLst>
            </p:cNvPr>
            <p:cNvSpPr/>
            <p:nvPr/>
          </p:nvSpPr>
          <p:spPr>
            <a:xfrm>
              <a:off x="-129400" y="0"/>
              <a:ext cx="364983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D75520-B6A4-2C2F-A1F8-5137B87C832E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6C78E6-AE28-4831-79BB-3E22AF38B9CD}"/>
              </a:ext>
            </a:extLst>
          </p:cNvPr>
          <p:cNvGrpSpPr/>
          <p:nvPr/>
        </p:nvGrpSpPr>
        <p:grpSpPr>
          <a:xfrm>
            <a:off x="-127220" y="0"/>
            <a:ext cx="4092244" cy="6858000"/>
            <a:chOff x="0" y="0"/>
            <a:chExt cx="4191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s 1">
              <a:extLst>
                <a:ext uri="{FF2B5EF4-FFF2-40B4-BE49-F238E27FC236}">
                  <a16:creationId xmlns:a16="http://schemas.microsoft.com/office/drawing/2014/main" id="{5C7C6852-5B13-5D98-B835-53F00A53EA94}"/>
                </a:ext>
              </a:extLst>
            </p:cNvPr>
            <p:cNvSpPr/>
            <p:nvPr/>
          </p:nvSpPr>
          <p:spPr>
            <a:xfrm>
              <a:off x="0" y="0"/>
              <a:ext cx="35204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71213CA-4FD1-3F9D-20A7-ECAE4F22F39A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C8BB5-88FF-1095-1005-F80FC24FDB7B}"/>
              </a:ext>
            </a:extLst>
          </p:cNvPr>
          <p:cNvGrpSpPr/>
          <p:nvPr/>
        </p:nvGrpSpPr>
        <p:grpSpPr>
          <a:xfrm>
            <a:off x="-121" y="0"/>
            <a:ext cx="3743042" cy="6858000"/>
            <a:chOff x="-10374" y="0"/>
            <a:chExt cx="4201374" cy="6858000"/>
          </a:xfrm>
        </p:grpSpPr>
        <p:sp>
          <p:nvSpPr>
            <p:cNvPr id="20" name="Rectangles 1">
              <a:extLst>
                <a:ext uri="{FF2B5EF4-FFF2-40B4-BE49-F238E27FC236}">
                  <a16:creationId xmlns:a16="http://schemas.microsoft.com/office/drawing/2014/main" id="{08E279DF-81F9-47F2-B31E-648C47C08919}"/>
                </a:ext>
              </a:extLst>
            </p:cNvPr>
            <p:cNvSpPr/>
            <p:nvPr/>
          </p:nvSpPr>
          <p:spPr>
            <a:xfrm>
              <a:off x="-10374" y="0"/>
              <a:ext cx="352044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EBFF07-EC96-46C0-3DE3-F66F739272DA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E5328A98-1277-F583-AA89-907382D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3" y="837565"/>
            <a:ext cx="3224863" cy="19056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Create Visualization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Title 35">
            <a:extLst>
              <a:ext uri="{FF2B5EF4-FFF2-40B4-BE49-F238E27FC236}">
                <a16:creationId xmlns:a16="http://schemas.microsoft.com/office/drawing/2014/main" id="{D5B8268D-B1E0-1848-EE8C-FCC8414F15CB}"/>
              </a:ext>
            </a:extLst>
          </p:cNvPr>
          <p:cNvSpPr txBox="1">
            <a:spLocks/>
          </p:cNvSpPr>
          <p:nvPr/>
        </p:nvSpPr>
        <p:spPr>
          <a:xfrm>
            <a:off x="-3242761" y="1065209"/>
            <a:ext cx="3224863" cy="257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Toss </a:t>
            </a:r>
          </a:p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Insights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8" name="Title 35">
            <a:extLst>
              <a:ext uri="{FF2B5EF4-FFF2-40B4-BE49-F238E27FC236}">
                <a16:creationId xmlns:a16="http://schemas.microsoft.com/office/drawing/2014/main" id="{25AF22E0-5ACC-2603-9D56-77E625F8948C}"/>
              </a:ext>
            </a:extLst>
          </p:cNvPr>
          <p:cNvSpPr txBox="1">
            <a:spLocks/>
          </p:cNvSpPr>
          <p:nvPr/>
        </p:nvSpPr>
        <p:spPr>
          <a:xfrm>
            <a:off x="-3504174" y="953609"/>
            <a:ext cx="3224863" cy="257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Match </a:t>
            </a:r>
          </a:p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Updates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Title 35">
            <a:extLst>
              <a:ext uri="{FF2B5EF4-FFF2-40B4-BE49-F238E27FC236}">
                <a16:creationId xmlns:a16="http://schemas.microsoft.com/office/drawing/2014/main" id="{44C060B9-A406-83FA-C00E-3D6626EE9CA8}"/>
              </a:ext>
            </a:extLst>
          </p:cNvPr>
          <p:cNvSpPr txBox="1">
            <a:spLocks/>
          </p:cNvSpPr>
          <p:nvPr/>
        </p:nvSpPr>
        <p:spPr>
          <a:xfrm>
            <a:off x="-3162859" y="875505"/>
            <a:ext cx="3224863" cy="188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Series </a:t>
            </a:r>
          </a:p>
          <a:p>
            <a:r>
              <a:rPr lang="en-US" sz="8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overview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276E48-117F-3076-B5CE-53DD9BA38B77}"/>
              </a:ext>
            </a:extLst>
          </p:cNvPr>
          <p:cNvSpPr txBox="1"/>
          <p:nvPr/>
        </p:nvSpPr>
        <p:spPr>
          <a:xfrm>
            <a:off x="3495086" y="3140075"/>
            <a:ext cx="24498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Display states like the number of matches,teams,top scores etc.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04BDA7-0545-7FC0-2872-AEE8BF651CCB}"/>
              </a:ext>
            </a:extLst>
          </p:cNvPr>
          <p:cNvSpPr txBox="1"/>
          <p:nvPr/>
        </p:nvSpPr>
        <p:spPr>
          <a:xfrm>
            <a:off x="6702655" y="3081396"/>
            <a:ext cx="30528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Show real-time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scores,player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performane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C4D50D-0159-05B7-3CD1-758B24D1E487}"/>
              </a:ext>
            </a:extLst>
          </p:cNvPr>
          <p:cNvSpPr txBox="1"/>
          <p:nvPr/>
        </p:nvSpPr>
        <p:spPr>
          <a:xfrm>
            <a:off x="432731" y="3140075"/>
            <a:ext cx="25738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 Power BI’s visualization tools to create charts and tables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4C3D62-6F09-873F-CDC1-79BCA768B38B}"/>
              </a:ext>
            </a:extLst>
          </p:cNvPr>
          <p:cNvSpPr txBox="1"/>
          <p:nvPr/>
        </p:nvSpPr>
        <p:spPr>
          <a:xfrm>
            <a:off x="9937201" y="3140075"/>
            <a:ext cx="23919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Visualize how toss results have influenced match outcomes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3EA103-F7B9-E5B0-FAC6-D24942119CBA}"/>
              </a:ext>
            </a:extLst>
          </p:cNvPr>
          <p:cNvSpPr txBox="1"/>
          <p:nvPr/>
        </p:nvSpPr>
        <p:spPr>
          <a:xfrm>
            <a:off x="6345904" y="1935870"/>
            <a:ext cx="56632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BUILD OUR API DASHBOARD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561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E3236-CBE9-7E10-3C5A-0C683BB3D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s 1">
            <a:extLst>
              <a:ext uri="{FF2B5EF4-FFF2-40B4-BE49-F238E27FC236}">
                <a16:creationId xmlns:a16="http://schemas.microsoft.com/office/drawing/2014/main" id="{F011A916-B99C-EE68-6350-9F2226352F0D}"/>
              </a:ext>
            </a:extLst>
          </p:cNvPr>
          <p:cNvSpPr/>
          <p:nvPr/>
        </p:nvSpPr>
        <p:spPr>
          <a:xfrm>
            <a:off x="9507420" y="0"/>
            <a:ext cx="316407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332C1B-2C2F-B3F6-F1F5-B038D97F897A}"/>
              </a:ext>
            </a:extLst>
          </p:cNvPr>
          <p:cNvGrpSpPr/>
          <p:nvPr/>
        </p:nvGrpSpPr>
        <p:grpSpPr>
          <a:xfrm>
            <a:off x="6403639" y="0"/>
            <a:ext cx="3747163" cy="6858000"/>
            <a:chOff x="-129400" y="0"/>
            <a:chExt cx="4320400" cy="6858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s 1">
              <a:extLst>
                <a:ext uri="{FF2B5EF4-FFF2-40B4-BE49-F238E27FC236}">
                  <a16:creationId xmlns:a16="http://schemas.microsoft.com/office/drawing/2014/main" id="{93D90C8B-6C6D-CDCF-BE20-C1769A97E3B3}"/>
                </a:ext>
              </a:extLst>
            </p:cNvPr>
            <p:cNvSpPr/>
            <p:nvPr/>
          </p:nvSpPr>
          <p:spPr>
            <a:xfrm>
              <a:off x="-129400" y="0"/>
              <a:ext cx="364983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214399D-72C7-F0B5-CA3D-CD77A4773F34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64F38B-08AD-1CC3-687D-7EF3B508D1C2}"/>
              </a:ext>
            </a:extLst>
          </p:cNvPr>
          <p:cNvGrpSpPr/>
          <p:nvPr/>
        </p:nvGrpSpPr>
        <p:grpSpPr>
          <a:xfrm>
            <a:off x="3043156" y="0"/>
            <a:ext cx="4092244" cy="6858000"/>
            <a:chOff x="0" y="0"/>
            <a:chExt cx="4191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s 1">
              <a:extLst>
                <a:ext uri="{FF2B5EF4-FFF2-40B4-BE49-F238E27FC236}">
                  <a16:creationId xmlns:a16="http://schemas.microsoft.com/office/drawing/2014/main" id="{B28F52AA-AB11-EB61-F823-12EBCDD0A6D6}"/>
                </a:ext>
              </a:extLst>
            </p:cNvPr>
            <p:cNvSpPr/>
            <p:nvPr/>
          </p:nvSpPr>
          <p:spPr>
            <a:xfrm>
              <a:off x="0" y="0"/>
              <a:ext cx="35204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987880D-9E0E-BC14-355B-4BF32348A2F3}"/>
                </a:ext>
              </a:extLst>
            </p:cNvPr>
            <p:cNvSpPr/>
            <p:nvPr/>
          </p:nvSpPr>
          <p:spPr>
            <a:xfrm rot="5400000">
              <a:off x="3270250" y="1484630"/>
              <a:ext cx="1170940" cy="6705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AA2B2-A4BE-FBC3-02FB-80874B7B1CA3}"/>
              </a:ext>
            </a:extLst>
          </p:cNvPr>
          <p:cNvGrpSpPr/>
          <p:nvPr/>
        </p:nvGrpSpPr>
        <p:grpSpPr>
          <a:xfrm>
            <a:off x="-52353" y="0"/>
            <a:ext cx="3733800" cy="6858000"/>
            <a:chOff x="-10374" y="0"/>
            <a:chExt cx="4191000" cy="6858000"/>
          </a:xfrm>
        </p:grpSpPr>
        <p:sp>
          <p:nvSpPr>
            <p:cNvPr id="20" name="Rectangles 1">
              <a:extLst>
                <a:ext uri="{FF2B5EF4-FFF2-40B4-BE49-F238E27FC236}">
                  <a16:creationId xmlns:a16="http://schemas.microsoft.com/office/drawing/2014/main" id="{8EE87CF6-EEFA-06AA-29AA-63252EB59A91}"/>
                </a:ext>
              </a:extLst>
            </p:cNvPr>
            <p:cNvSpPr/>
            <p:nvPr/>
          </p:nvSpPr>
          <p:spPr>
            <a:xfrm>
              <a:off x="-10374" y="0"/>
              <a:ext cx="352044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81441F-A114-7879-AC6E-574515F6F386}"/>
                </a:ext>
              </a:extLst>
            </p:cNvPr>
            <p:cNvSpPr/>
            <p:nvPr/>
          </p:nvSpPr>
          <p:spPr>
            <a:xfrm rot="5400000">
              <a:off x="3259876" y="1484630"/>
              <a:ext cx="1170940" cy="6705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3E374A8C-F07D-D293-6A13-D7AC51F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583" y="790045"/>
            <a:ext cx="3224863" cy="19056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Create Visualization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Title 35">
            <a:extLst>
              <a:ext uri="{FF2B5EF4-FFF2-40B4-BE49-F238E27FC236}">
                <a16:creationId xmlns:a16="http://schemas.microsoft.com/office/drawing/2014/main" id="{58A7264A-4A8F-BFB2-D6B8-B00A9B3327C8}"/>
              </a:ext>
            </a:extLst>
          </p:cNvPr>
          <p:cNvSpPr txBox="1">
            <a:spLocks/>
          </p:cNvSpPr>
          <p:nvPr/>
        </p:nvSpPr>
        <p:spPr>
          <a:xfrm>
            <a:off x="10244036" y="854391"/>
            <a:ext cx="3224863" cy="257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Toss </a:t>
            </a:r>
          </a:p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Insights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8" name="Title 35">
            <a:extLst>
              <a:ext uri="{FF2B5EF4-FFF2-40B4-BE49-F238E27FC236}">
                <a16:creationId xmlns:a16="http://schemas.microsoft.com/office/drawing/2014/main" id="{CD037D19-71E9-F74C-EDE0-213F2100D67E}"/>
              </a:ext>
            </a:extLst>
          </p:cNvPr>
          <p:cNvSpPr txBox="1">
            <a:spLocks/>
          </p:cNvSpPr>
          <p:nvPr/>
        </p:nvSpPr>
        <p:spPr>
          <a:xfrm>
            <a:off x="7228634" y="854391"/>
            <a:ext cx="3224863" cy="257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Match </a:t>
            </a:r>
          </a:p>
          <a:p>
            <a:r>
              <a:rPr lang="en-US" sz="4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Updates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9" name="Title 35">
            <a:extLst>
              <a:ext uri="{FF2B5EF4-FFF2-40B4-BE49-F238E27FC236}">
                <a16:creationId xmlns:a16="http://schemas.microsoft.com/office/drawing/2014/main" id="{2222F27C-0369-6194-225D-878BDC9E7DC1}"/>
              </a:ext>
            </a:extLst>
          </p:cNvPr>
          <p:cNvSpPr txBox="1">
            <a:spLocks/>
          </p:cNvSpPr>
          <p:nvPr/>
        </p:nvSpPr>
        <p:spPr>
          <a:xfrm>
            <a:off x="3817303" y="854392"/>
            <a:ext cx="3224863" cy="188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Series </a:t>
            </a:r>
          </a:p>
          <a:p>
            <a:r>
              <a:rPr lang="en-US" sz="8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overview</a:t>
            </a:r>
          </a:p>
          <a:p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A1214C-BABF-1853-02F3-3E2B4F03D5AF}"/>
              </a:ext>
            </a:extLst>
          </p:cNvPr>
          <p:cNvSpPr txBox="1"/>
          <p:nvPr/>
        </p:nvSpPr>
        <p:spPr>
          <a:xfrm>
            <a:off x="3495086" y="3140075"/>
            <a:ext cx="24498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Display states like the number of matches,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teams,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top scores etc.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42AC5-B168-C34D-D2F9-64EF00E9CD98}"/>
              </a:ext>
            </a:extLst>
          </p:cNvPr>
          <p:cNvSpPr txBox="1"/>
          <p:nvPr/>
        </p:nvSpPr>
        <p:spPr>
          <a:xfrm>
            <a:off x="6702655" y="3081396"/>
            <a:ext cx="30528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Show real-time scores, player performance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3A63B3-C5FF-1E1B-5AEE-57FA17FAFCD4}"/>
              </a:ext>
            </a:extLst>
          </p:cNvPr>
          <p:cNvSpPr txBox="1"/>
          <p:nvPr/>
        </p:nvSpPr>
        <p:spPr>
          <a:xfrm>
            <a:off x="432731" y="3140075"/>
            <a:ext cx="25738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 Power BI’s visualization tools to create charts and tables</a:t>
            </a: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A494DA-32DD-D002-9A75-6727B2505973}"/>
              </a:ext>
            </a:extLst>
          </p:cNvPr>
          <p:cNvSpPr txBox="1"/>
          <p:nvPr/>
        </p:nvSpPr>
        <p:spPr>
          <a:xfrm>
            <a:off x="9937201" y="3140075"/>
            <a:ext cx="23919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Visualize how toss results have influenced match outcomes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213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69A5E-404B-4606-188A-00EC31E7B99D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utoShape 2" descr="Data Automation: How Can It Benefit Businesses?">
            <a:extLst>
              <a:ext uri="{FF2B5EF4-FFF2-40B4-BE49-F238E27FC236}">
                <a16:creationId xmlns:a16="http://schemas.microsoft.com/office/drawing/2014/main" id="{272170E4-FE3E-5EBA-6DEA-8876986126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AutoShape 4" descr="Data Automation: How Can It Benefit Businesses?">
            <a:extLst>
              <a:ext uri="{FF2B5EF4-FFF2-40B4-BE49-F238E27FC236}">
                <a16:creationId xmlns:a16="http://schemas.microsoft.com/office/drawing/2014/main" id="{33E37BC7-C0DD-8872-D4CF-ADA1C3793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9000"/>
            <a:ext cx="38825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58542" y="402128"/>
            <a:ext cx="7007941" cy="121986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  <a:cs typeface="MV Boli" panose="02000500030200090000" pitchFamily="2" charset="0"/>
              </a:rPr>
              <a:t>Data Refresh &amp; Automation 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664A3756-7038-FF21-3F4D-E06DD14F5D27}"/>
              </a:ext>
            </a:extLst>
          </p:cNvPr>
          <p:cNvSpPr/>
          <p:nvPr/>
        </p:nvSpPr>
        <p:spPr>
          <a:xfrm>
            <a:off x="558542" y="1774393"/>
            <a:ext cx="3559277" cy="3647767"/>
          </a:xfrm>
          <a:prstGeom prst="frame">
            <a:avLst/>
          </a:prstGeom>
          <a:solidFill>
            <a:schemeClr val="accent6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D0B7EC-C061-8563-5C36-B1C9E5C0046C}"/>
              </a:ext>
            </a:extLst>
          </p:cNvPr>
          <p:cNvSpPr txBox="1"/>
          <p:nvPr/>
        </p:nvSpPr>
        <p:spPr>
          <a:xfrm>
            <a:off x="1182890" y="2690336"/>
            <a:ext cx="25416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Schedule Data Refresh: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 up automatic data refreshes in Pow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 to keep the dashboard up-to-date.</a:t>
            </a: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8BC2DEF-1E63-53B6-67DD-5272DC59C00C}"/>
              </a:ext>
            </a:extLst>
          </p:cNvPr>
          <p:cNvSpPr/>
          <p:nvPr/>
        </p:nvSpPr>
        <p:spPr>
          <a:xfrm>
            <a:off x="4316360" y="1774393"/>
            <a:ext cx="3559277" cy="3647767"/>
          </a:xfrm>
          <a:prstGeom prst="frame">
            <a:avLst/>
          </a:prstGeom>
          <a:solidFill>
            <a:schemeClr val="accent6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AB00B2-78EF-09DC-3FC4-5CEB660994A5}"/>
              </a:ext>
            </a:extLst>
          </p:cNvPr>
          <p:cNvSpPr txBox="1"/>
          <p:nvPr/>
        </p:nvSpPr>
        <p:spPr>
          <a:xfrm>
            <a:off x="4841170" y="2690336"/>
            <a:ext cx="250965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Power Automate: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 Power Automate to dynamically refresh data sources based on events.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4328C18-619D-B49F-B1E3-3D696FF3B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36" y="502088"/>
            <a:ext cx="4127771" cy="3519306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991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21F3-DE0F-2BA9-DCA0-3A042D64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304C4DD-866B-2B32-4359-4C0058F7F1FB}"/>
              </a:ext>
            </a:extLst>
          </p:cNvPr>
          <p:cNvSpPr/>
          <p:nvPr/>
        </p:nvSpPr>
        <p:spPr>
          <a:xfrm>
            <a:off x="971309" y="3555999"/>
            <a:ext cx="2796060" cy="29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6C31-CAE9-7BB6-D1C9-8F6B4625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2030"/>
            <a:ext cx="6273478" cy="43173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INSIGHT AND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23CD2-0DFC-A1B0-A3C5-62B76333A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309" y="3566309"/>
            <a:ext cx="2689185" cy="280076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01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dashboard will unveil trends in player performance throughout the tournament.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6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02B8-9A31-671B-CA99-D8D984DA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E2625C-D0B4-D6BB-BBBF-F2A8AA40F5DC}"/>
              </a:ext>
            </a:extLst>
          </p:cNvPr>
          <p:cNvSpPr/>
          <p:nvPr/>
        </p:nvSpPr>
        <p:spPr>
          <a:xfrm>
            <a:off x="4479403" y="3429000"/>
            <a:ext cx="2812261" cy="29277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17FDF-BBFE-6890-72ED-9ADE045B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2030"/>
            <a:ext cx="6273478" cy="43173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INSIGHT AND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CAC18-BB63-9B95-6AD8-8655B6B5D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18" y="3705998"/>
            <a:ext cx="2689185" cy="2800767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01</a:t>
            </a:r>
          </a:p>
          <a:p>
            <a:pPr algn="l"/>
            <a:r>
              <a:rPr lang="en-US" dirty="0">
                <a:latin typeface="Arial Rounded MT Bold" panose="020F0704030504030204" pitchFamily="34" charset="0"/>
              </a:rPr>
              <a:t>The dashboard will unveil trends in player performance throughout the tournament.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DBB34-9F25-59B8-1680-30B771828A71}"/>
              </a:ext>
            </a:extLst>
          </p:cNvPr>
          <p:cNvSpPr txBox="1"/>
          <p:nvPr/>
        </p:nvSpPr>
        <p:spPr>
          <a:xfrm>
            <a:off x="4602479" y="3555999"/>
            <a:ext cx="26891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Team Strategy can be derived from analyzing match outcomes and player contribution.</a:t>
            </a:r>
          </a:p>
        </p:txBody>
      </p:sp>
    </p:spTree>
    <p:extLst>
      <p:ext uri="{BB962C8B-B14F-4D97-AF65-F5344CB8AC3E}">
        <p14:creationId xmlns:p14="http://schemas.microsoft.com/office/powerpoint/2010/main" val="244178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48329-7598-4A78-21E3-6C85EF685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C8CA4D-FBFD-45F5-4627-01746E2C9F3B}"/>
              </a:ext>
            </a:extLst>
          </p:cNvPr>
          <p:cNvSpPr/>
          <p:nvPr/>
        </p:nvSpPr>
        <p:spPr>
          <a:xfrm>
            <a:off x="8285545" y="3555999"/>
            <a:ext cx="2837726" cy="2800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3F15-7CBE-C4B0-E0EA-3D2A4F9E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32030"/>
            <a:ext cx="6273478" cy="43173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INSIGHT AND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67ACD-C615-DA24-5D4C-F9C6BEE7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198" y="3555999"/>
            <a:ext cx="2689185" cy="2800767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01</a:t>
            </a:r>
          </a:p>
          <a:p>
            <a:pPr algn="l"/>
            <a:r>
              <a:rPr lang="en-US" dirty="0">
                <a:latin typeface="Arial Rounded MT Bold" panose="020F0704030504030204" pitchFamily="34" charset="0"/>
              </a:rPr>
              <a:t>The dashboard will unveil trends in player performance throughout the tournament.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F057F-D0E3-CCBF-2AFD-2294ABEBE0F9}"/>
              </a:ext>
            </a:extLst>
          </p:cNvPr>
          <p:cNvSpPr txBox="1"/>
          <p:nvPr/>
        </p:nvSpPr>
        <p:spPr>
          <a:xfrm>
            <a:off x="4602479" y="3555999"/>
            <a:ext cx="26891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Team Strategy can be derived from analyzing match outcomes and player contribution.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6A103F-F95A-38E8-96AA-1C051B9CE75C}"/>
              </a:ext>
            </a:extLst>
          </p:cNvPr>
          <p:cNvSpPr txBox="1">
            <a:spLocks/>
          </p:cNvSpPr>
          <p:nvPr/>
        </p:nvSpPr>
        <p:spPr>
          <a:xfrm>
            <a:off x="8285545" y="3555999"/>
            <a:ext cx="2689185" cy="2666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Insights gained can guide team selections and strategies for upcoming matches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82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DFE79-854B-69DB-5CCF-1F619B75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9D43F6-F910-1E71-36D6-58317F3FA35C}"/>
              </a:ext>
            </a:extLst>
          </p:cNvPr>
          <p:cNvGrpSpPr/>
          <p:nvPr/>
        </p:nvGrpSpPr>
        <p:grpSpPr>
          <a:xfrm>
            <a:off x="-3493367" y="2468877"/>
            <a:ext cx="8093564" cy="1468683"/>
            <a:chOff x="4475321" y="1410838"/>
            <a:chExt cx="4536111" cy="890402"/>
          </a:xfr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48E89CE-ED15-6CAA-7B3E-41FD0B336E3C}"/>
                </a:ext>
              </a:extLst>
            </p:cNvPr>
            <p:cNvSpPr/>
            <p:nvPr/>
          </p:nvSpPr>
          <p:spPr>
            <a:xfrm rot="5400000">
              <a:off x="8150550" y="1440357"/>
              <a:ext cx="890402" cy="831363"/>
            </a:xfrm>
            <a:prstGeom prst="triangle">
              <a:avLst>
                <a:gd name="adj" fmla="val 519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0F75CA-F279-3CB6-4598-1AB9F7ADCF4E}"/>
                </a:ext>
              </a:extLst>
            </p:cNvPr>
            <p:cNvSpPr/>
            <p:nvPr/>
          </p:nvSpPr>
          <p:spPr>
            <a:xfrm>
              <a:off x="4475321" y="1410839"/>
              <a:ext cx="3704749" cy="890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Additionally, team performance indicators like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Wins,Losses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&amp; net run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 will be evaluated.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D0FE6-075B-957F-7406-737B92E41EEC}"/>
              </a:ext>
            </a:extLst>
          </p:cNvPr>
          <p:cNvGrpSpPr/>
          <p:nvPr/>
        </p:nvGrpSpPr>
        <p:grpSpPr>
          <a:xfrm>
            <a:off x="-3658727" y="563879"/>
            <a:ext cx="8093565" cy="1600497"/>
            <a:chOff x="4475321" y="1330925"/>
            <a:chExt cx="4536112" cy="970315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DC597C-91F5-FB8E-4554-AE42C3F18B3D}"/>
                </a:ext>
              </a:extLst>
            </p:cNvPr>
            <p:cNvSpPr/>
            <p:nvPr/>
          </p:nvSpPr>
          <p:spPr>
            <a:xfrm rot="5400000">
              <a:off x="8110594" y="1400400"/>
              <a:ext cx="970314" cy="831364"/>
            </a:xfrm>
            <a:prstGeom prst="triangle">
              <a:avLst>
                <a:gd name="adj" fmla="val 519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BAA067-2E18-7B4E-7014-92E80B521C05}"/>
                </a:ext>
              </a:extLst>
            </p:cNvPr>
            <p:cNvSpPr/>
            <p:nvPr/>
          </p:nvSpPr>
          <p:spPr>
            <a:xfrm>
              <a:off x="4475321" y="1330926"/>
              <a:ext cx="3704748" cy="970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 will analyze metrics such as Batting Averages, Strike Rate &amp; Bowling Economies.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6B238A-8E46-CF4D-69E6-007CCC14BC02}"/>
              </a:ext>
            </a:extLst>
          </p:cNvPr>
          <p:cNvGrpSpPr/>
          <p:nvPr/>
        </p:nvGrpSpPr>
        <p:grpSpPr>
          <a:xfrm>
            <a:off x="-3658726" y="4242066"/>
            <a:ext cx="8170892" cy="1721020"/>
            <a:chOff x="4475828" y="1257857"/>
            <a:chExt cx="4525880" cy="10433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A1D029-998E-432F-6EAB-4B2B3F28EDE1}"/>
                </a:ext>
              </a:extLst>
            </p:cNvPr>
            <p:cNvSpPr/>
            <p:nvPr/>
          </p:nvSpPr>
          <p:spPr>
            <a:xfrm rot="5400000">
              <a:off x="8069198" y="1368730"/>
              <a:ext cx="1043381" cy="821638"/>
            </a:xfrm>
            <a:prstGeom prst="triangle">
              <a:avLst>
                <a:gd name="adj" fmla="val 519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E53DD1-D7D4-58ED-CA3F-A4E5DA885BC0}"/>
                </a:ext>
              </a:extLst>
            </p:cNvPr>
            <p:cNvSpPr/>
            <p:nvPr/>
          </p:nvSpPr>
          <p:spPr>
            <a:xfrm>
              <a:off x="4475828" y="1257857"/>
              <a:ext cx="3704244" cy="1043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These metrics will provide comprehensive insights into the performance of players and teams.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F206D41-DD70-8555-7744-901C52D72960}"/>
              </a:ext>
            </a:extLst>
          </p:cNvPr>
          <p:cNvSpPr/>
          <p:nvPr/>
        </p:nvSpPr>
        <p:spPr>
          <a:xfrm>
            <a:off x="0" y="0"/>
            <a:ext cx="30446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5EAC1A8-045A-A535-0108-06D784F92403}"/>
              </a:ext>
            </a:extLst>
          </p:cNvPr>
          <p:cNvSpPr txBox="1">
            <a:spLocks/>
          </p:cNvSpPr>
          <p:nvPr/>
        </p:nvSpPr>
        <p:spPr>
          <a:xfrm>
            <a:off x="72811" y="1883843"/>
            <a:ext cx="2971800" cy="29743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Key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Metrics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53125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2893 L 0.575 -0.02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26 0.00023 L 0.57826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97 -1.48148E-6 L 0.56497 -1.48148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D160E-941E-1D9C-44EB-86EFB4EC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597ED-4667-2010-B7E0-E03366AA2E76}"/>
              </a:ext>
            </a:extLst>
          </p:cNvPr>
          <p:cNvSpPr/>
          <p:nvPr/>
        </p:nvSpPr>
        <p:spPr>
          <a:xfrm>
            <a:off x="-179832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82500-7CC3-8BCB-741C-CBB18D575E19}"/>
              </a:ext>
            </a:extLst>
          </p:cNvPr>
          <p:cNvSpPr/>
          <p:nvPr/>
        </p:nvSpPr>
        <p:spPr>
          <a:xfrm>
            <a:off x="-2095500" y="0"/>
            <a:ext cx="23622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111E-C575-B8A6-A307-4AF2BB6DEE48}"/>
              </a:ext>
            </a:extLst>
          </p:cNvPr>
          <p:cNvSpPr/>
          <p:nvPr/>
        </p:nvSpPr>
        <p:spPr>
          <a:xfrm>
            <a:off x="-2106930" y="0"/>
            <a:ext cx="2286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B103A-3901-0493-EC7B-260591CEAC8B}"/>
              </a:ext>
            </a:extLst>
          </p:cNvPr>
          <p:cNvSpPr/>
          <p:nvPr/>
        </p:nvSpPr>
        <p:spPr>
          <a:xfrm>
            <a:off x="-2194560" y="0"/>
            <a:ext cx="228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7986-7C79-09F4-C434-94DF579EA4F5}"/>
              </a:ext>
            </a:extLst>
          </p:cNvPr>
          <p:cNvSpPr txBox="1"/>
          <p:nvPr/>
        </p:nvSpPr>
        <p:spPr>
          <a:xfrm>
            <a:off x="-2362200" y="1676400"/>
            <a:ext cx="167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One challenge could be the rate limit imposed by the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cricbuzz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API.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98653-6CE6-EB67-C30B-4CBA0A42A74B}"/>
              </a:ext>
            </a:extLst>
          </p:cNvPr>
          <p:cNvSpPr txBox="1"/>
          <p:nvPr/>
        </p:nvSpPr>
        <p:spPr>
          <a:xfrm>
            <a:off x="-2362200" y="152400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We can mitigate this by caching data periodically instead of making real-time requests.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7D4D0-5C69-3CB3-A76E-44113EB7DD9B}"/>
              </a:ext>
            </a:extLst>
          </p:cNvPr>
          <p:cNvSpPr txBox="1"/>
          <p:nvPr/>
        </p:nvSpPr>
        <p:spPr>
          <a:xfrm>
            <a:off x="-2449830" y="1548348"/>
            <a:ext cx="175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Another potential issue is data inconsistency which can be resolved through robust data 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54219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266A4-758B-7C1D-E96C-3E02A7A9A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E6D62A-3254-C60A-21B2-A338991A8E66}"/>
              </a:ext>
            </a:extLst>
          </p:cNvPr>
          <p:cNvSpPr/>
          <p:nvPr/>
        </p:nvSpPr>
        <p:spPr>
          <a:xfrm>
            <a:off x="1922371" y="-1231131"/>
            <a:ext cx="381754" cy="73634"/>
          </a:xfrm>
          <a:custGeom>
            <a:avLst/>
            <a:gdLst>
              <a:gd name="connsiteX0" fmla="*/ 260759 w 381754"/>
              <a:gd name="connsiteY0" fmla="*/ 501 h 73634"/>
              <a:gd name="connsiteX1" fmla="*/ 104549 w 381754"/>
              <a:gd name="connsiteY1" fmla="*/ 72891 h 73634"/>
              <a:gd name="connsiteX2" fmla="*/ 92912 w 381754"/>
              <a:gd name="connsiteY2" fmla="*/ 73634 h 73634"/>
              <a:gd name="connsiteX3" fmla="*/ 43589 w 381754"/>
              <a:gd name="connsiteY3" fmla="*/ 57651 h 73634"/>
              <a:gd name="connsiteX4" fmla="*/ 260759 w 381754"/>
              <a:gd name="connsiteY4" fmla="*/ 501 h 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54" h="73634">
                <a:moveTo>
                  <a:pt x="260759" y="501"/>
                </a:moveTo>
                <a:cubicBezTo>
                  <a:pt x="405539" y="4311"/>
                  <a:pt x="488089" y="29711"/>
                  <a:pt x="104549" y="72891"/>
                </a:cubicBezTo>
                <a:lnTo>
                  <a:pt x="92912" y="73634"/>
                </a:lnTo>
                <a:lnTo>
                  <a:pt x="43589" y="57651"/>
                </a:lnTo>
                <a:cubicBezTo>
                  <a:pt x="-91031" y="14471"/>
                  <a:pt x="115979" y="-3309"/>
                  <a:pt x="260759" y="5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A1616A-DE8E-FABC-D55A-FCE881FE8116}"/>
              </a:ext>
            </a:extLst>
          </p:cNvPr>
          <p:cNvSpPr/>
          <p:nvPr/>
        </p:nvSpPr>
        <p:spPr>
          <a:xfrm>
            <a:off x="3744353" y="-765333"/>
            <a:ext cx="243678" cy="137010"/>
          </a:xfrm>
          <a:custGeom>
            <a:avLst/>
            <a:gdLst>
              <a:gd name="connsiteX0" fmla="*/ 233763 w 243678"/>
              <a:gd name="connsiteY0" fmla="*/ 237 h 137010"/>
              <a:gd name="connsiteX1" fmla="*/ 8437 w 243678"/>
              <a:gd name="connsiteY1" fmla="*/ 137010 h 137010"/>
              <a:gd name="connsiteX2" fmla="*/ 0 w 243678"/>
              <a:gd name="connsiteY2" fmla="*/ 136745 h 137010"/>
              <a:gd name="connsiteX3" fmla="*/ 46830 w 243678"/>
              <a:gd name="connsiteY3" fmla="*/ 108274 h 137010"/>
              <a:gd name="connsiteX4" fmla="*/ 111367 w 243678"/>
              <a:gd name="connsiteY4" fmla="*/ 64293 h 137010"/>
              <a:gd name="connsiteX5" fmla="*/ 233763 w 243678"/>
              <a:gd name="connsiteY5" fmla="*/ 237 h 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78" h="137010">
                <a:moveTo>
                  <a:pt x="233763" y="237"/>
                </a:moveTo>
                <a:cubicBezTo>
                  <a:pt x="276229" y="6389"/>
                  <a:pt x="178796" y="130115"/>
                  <a:pt x="8437" y="137010"/>
                </a:cubicBezTo>
                <a:lnTo>
                  <a:pt x="0" y="136745"/>
                </a:lnTo>
                <a:lnTo>
                  <a:pt x="46830" y="108274"/>
                </a:lnTo>
                <a:cubicBezTo>
                  <a:pt x="73098" y="91578"/>
                  <a:pt x="94857" y="76834"/>
                  <a:pt x="111367" y="64293"/>
                </a:cubicBezTo>
                <a:cubicBezTo>
                  <a:pt x="177407" y="14128"/>
                  <a:pt x="216777" y="-2223"/>
                  <a:pt x="233763" y="2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2AB143F-96D7-5BF0-4715-1A99BD544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441960"/>
            <a:ext cx="10332719" cy="3158491"/>
          </a:xfrm>
        </p:spPr>
        <p:txBody>
          <a:bodyPr>
            <a:normAutofit/>
          </a:bodyPr>
          <a:lstStyle/>
          <a:p>
            <a: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  <a:t>IPL 2024</a:t>
            </a:r>
            <a:b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</a:br>
            <a: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  <a:t> Data Analysis</a:t>
            </a:r>
            <a:endParaRPr lang="en-US" sz="6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00E3D79-0A4A-B03B-9D28-7A2F95A2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360" y="3719982"/>
            <a:ext cx="10179943" cy="17983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  complete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overiew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of PowerBI dashboard integration with Cricbuzz API</a:t>
            </a:r>
          </a:p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2112DF-E3B0-2CCD-F0E7-032626A35F02}"/>
              </a:ext>
            </a:extLst>
          </p:cNvPr>
          <p:cNvSpPr/>
          <p:nvPr/>
        </p:nvSpPr>
        <p:spPr>
          <a:xfrm>
            <a:off x="2304125" y="12851"/>
            <a:ext cx="10179943" cy="6832298"/>
          </a:xfrm>
          <a:custGeom>
            <a:avLst/>
            <a:gdLst>
              <a:gd name="connsiteX0" fmla="*/ 601950 w 10137053"/>
              <a:gd name="connsiteY0" fmla="*/ 0 h 6858000"/>
              <a:gd name="connsiteX1" fmla="*/ 10137053 w 10137053"/>
              <a:gd name="connsiteY1" fmla="*/ 0 h 6858000"/>
              <a:gd name="connsiteX2" fmla="*/ 10137053 w 10137053"/>
              <a:gd name="connsiteY2" fmla="*/ 6858000 h 6858000"/>
              <a:gd name="connsiteX3" fmla="*/ 3037928 w 10137053"/>
              <a:gd name="connsiteY3" fmla="*/ 6858000 h 6858000"/>
              <a:gd name="connsiteX4" fmla="*/ 2977399 w 10137053"/>
              <a:gd name="connsiteY4" fmla="*/ 6823662 h 6858000"/>
              <a:gd name="connsiteX5" fmla="*/ 2257973 w 10137053"/>
              <a:gd name="connsiteY5" fmla="*/ 6187440 h 6858000"/>
              <a:gd name="connsiteX6" fmla="*/ 4284893 w 10137053"/>
              <a:gd name="connsiteY6" fmla="*/ 4632960 h 6858000"/>
              <a:gd name="connsiteX7" fmla="*/ 1175933 w 10137053"/>
              <a:gd name="connsiteY7" fmla="*/ 3154680 h 6858000"/>
              <a:gd name="connsiteX8" fmla="*/ 2242733 w 10137053"/>
              <a:gd name="connsiteY8" fmla="*/ 1097280 h 6858000"/>
              <a:gd name="connsiteX9" fmla="*/ 2453 w 10137053"/>
              <a:gd name="connsiteY9" fmla="*/ 563880 h 6858000"/>
              <a:gd name="connsiteX10" fmla="*/ 469431 w 10137053"/>
              <a:gd name="connsiteY10" fmla="*/ 84847 h 6858000"/>
              <a:gd name="connsiteX11" fmla="*/ 601950 w 10137053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37053" h="6858000">
                <a:moveTo>
                  <a:pt x="601950" y="0"/>
                </a:moveTo>
                <a:lnTo>
                  <a:pt x="10137053" y="0"/>
                </a:lnTo>
                <a:lnTo>
                  <a:pt x="10137053" y="6858000"/>
                </a:lnTo>
                <a:lnTo>
                  <a:pt x="3037928" y="6858000"/>
                </a:lnTo>
                <a:lnTo>
                  <a:pt x="2977399" y="6823662"/>
                </a:lnTo>
                <a:cubicBezTo>
                  <a:pt x="2577755" y="6590318"/>
                  <a:pt x="2260354" y="6364446"/>
                  <a:pt x="2257973" y="6187440"/>
                </a:cubicBezTo>
                <a:cubicBezTo>
                  <a:pt x="2250353" y="5621020"/>
                  <a:pt x="4465233" y="5138420"/>
                  <a:pt x="4284893" y="4632960"/>
                </a:cubicBezTo>
                <a:cubicBezTo>
                  <a:pt x="4104553" y="4127500"/>
                  <a:pt x="1516293" y="3743960"/>
                  <a:pt x="1175933" y="3154680"/>
                </a:cubicBezTo>
                <a:cubicBezTo>
                  <a:pt x="835573" y="2565400"/>
                  <a:pt x="2438313" y="1529080"/>
                  <a:pt x="2242733" y="1097280"/>
                </a:cubicBezTo>
                <a:cubicBezTo>
                  <a:pt x="2047153" y="665480"/>
                  <a:pt x="76113" y="863600"/>
                  <a:pt x="2453" y="563880"/>
                </a:cubicBezTo>
                <a:cubicBezTo>
                  <a:pt x="-25169" y="451485"/>
                  <a:pt x="183666" y="273725"/>
                  <a:pt x="469431" y="84847"/>
                </a:cubicBezTo>
                <a:lnTo>
                  <a:pt x="60195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566CFD-CFC3-46DE-B794-9D185C3C667F}"/>
              </a:ext>
            </a:extLst>
          </p:cNvPr>
          <p:cNvSpPr/>
          <p:nvPr/>
        </p:nvSpPr>
        <p:spPr>
          <a:xfrm>
            <a:off x="0" y="0"/>
            <a:ext cx="6350284" cy="6858000"/>
          </a:xfrm>
          <a:custGeom>
            <a:avLst/>
            <a:gdLst>
              <a:gd name="connsiteX0" fmla="*/ 0 w 6350284"/>
              <a:gd name="connsiteY0" fmla="*/ 0 h 6858000"/>
              <a:gd name="connsiteX1" fmla="*/ 2656897 w 6350284"/>
              <a:gd name="connsiteY1" fmla="*/ 0 h 6858000"/>
              <a:gd name="connsiteX2" fmla="*/ 2524378 w 6350284"/>
              <a:gd name="connsiteY2" fmla="*/ 84847 h 6858000"/>
              <a:gd name="connsiteX3" fmla="*/ 2057400 w 6350284"/>
              <a:gd name="connsiteY3" fmla="*/ 563880 h 6858000"/>
              <a:gd name="connsiteX4" fmla="*/ 4297680 w 6350284"/>
              <a:gd name="connsiteY4" fmla="*/ 1097280 h 6858000"/>
              <a:gd name="connsiteX5" fmla="*/ 3230880 w 6350284"/>
              <a:gd name="connsiteY5" fmla="*/ 3154680 h 6858000"/>
              <a:gd name="connsiteX6" fmla="*/ 6339840 w 6350284"/>
              <a:gd name="connsiteY6" fmla="*/ 4632960 h 6858000"/>
              <a:gd name="connsiteX7" fmla="*/ 4312920 w 6350284"/>
              <a:gd name="connsiteY7" fmla="*/ 6187440 h 6858000"/>
              <a:gd name="connsiteX8" fmla="*/ 5032346 w 6350284"/>
              <a:gd name="connsiteY8" fmla="*/ 6823662 h 6858000"/>
              <a:gd name="connsiteX9" fmla="*/ 5092875 w 6350284"/>
              <a:gd name="connsiteY9" fmla="*/ 6858000 h 6858000"/>
              <a:gd name="connsiteX10" fmla="*/ 0 w 6350284"/>
              <a:gd name="connsiteY10" fmla="*/ 6858000 h 6858000"/>
              <a:gd name="connsiteX11" fmla="*/ 0 w 635028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0284" h="6858000">
                <a:moveTo>
                  <a:pt x="0" y="0"/>
                </a:moveTo>
                <a:lnTo>
                  <a:pt x="2656897" y="0"/>
                </a:lnTo>
                <a:lnTo>
                  <a:pt x="2524378" y="84847"/>
                </a:lnTo>
                <a:cubicBezTo>
                  <a:pt x="2238613" y="273725"/>
                  <a:pt x="2029778" y="451485"/>
                  <a:pt x="2057400" y="563880"/>
                </a:cubicBezTo>
                <a:cubicBezTo>
                  <a:pt x="2131060" y="863600"/>
                  <a:pt x="4102100" y="665480"/>
                  <a:pt x="4297680" y="1097280"/>
                </a:cubicBezTo>
                <a:cubicBezTo>
                  <a:pt x="4493260" y="1529080"/>
                  <a:pt x="2890520" y="2565400"/>
                  <a:pt x="3230880" y="3154680"/>
                </a:cubicBezTo>
                <a:cubicBezTo>
                  <a:pt x="3571240" y="3743960"/>
                  <a:pt x="6159500" y="4127500"/>
                  <a:pt x="6339840" y="4632960"/>
                </a:cubicBezTo>
                <a:cubicBezTo>
                  <a:pt x="6520180" y="5138420"/>
                  <a:pt x="4305300" y="5621020"/>
                  <a:pt x="4312920" y="6187440"/>
                </a:cubicBezTo>
                <a:cubicBezTo>
                  <a:pt x="4315301" y="6364446"/>
                  <a:pt x="4632702" y="6590318"/>
                  <a:pt x="5032346" y="6823662"/>
                </a:cubicBezTo>
                <a:lnTo>
                  <a:pt x="50928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3FFB-0E46-4C5A-93C5-DD598A16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7C47B-F2CE-50E5-C121-FC772509A9F0}"/>
              </a:ext>
            </a:extLst>
          </p:cNvPr>
          <p:cNvSpPr/>
          <p:nvPr/>
        </p:nvSpPr>
        <p:spPr>
          <a:xfrm>
            <a:off x="8382000" y="0"/>
            <a:ext cx="3810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96C5C-AF16-34E2-98D3-D38226E74156}"/>
              </a:ext>
            </a:extLst>
          </p:cNvPr>
          <p:cNvSpPr/>
          <p:nvPr/>
        </p:nvSpPr>
        <p:spPr>
          <a:xfrm>
            <a:off x="6019800" y="0"/>
            <a:ext cx="310896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C801C-8A02-1510-DF1A-A2241714B44B}"/>
              </a:ext>
            </a:extLst>
          </p:cNvPr>
          <p:cNvSpPr/>
          <p:nvPr/>
        </p:nvSpPr>
        <p:spPr>
          <a:xfrm>
            <a:off x="3733800" y="0"/>
            <a:ext cx="275844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E2CF2-7B4C-31B3-8BC4-973A2F1DCE7E}"/>
              </a:ext>
            </a:extLst>
          </p:cNvPr>
          <p:cNvSpPr/>
          <p:nvPr/>
        </p:nvSpPr>
        <p:spPr>
          <a:xfrm>
            <a:off x="1463040" y="0"/>
            <a:ext cx="228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C7723-84F5-52B2-32D1-3921BBEC14B0}"/>
              </a:ext>
            </a:extLst>
          </p:cNvPr>
          <p:cNvSpPr txBox="1"/>
          <p:nvPr/>
        </p:nvSpPr>
        <p:spPr>
          <a:xfrm>
            <a:off x="4191000" y="1676400"/>
            <a:ext cx="167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One challenge could be the rate limit imposed by the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cricbuzz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API.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2E62-E564-FEE6-DC16-F64163B30C84}"/>
              </a:ext>
            </a:extLst>
          </p:cNvPr>
          <p:cNvSpPr txBox="1"/>
          <p:nvPr/>
        </p:nvSpPr>
        <p:spPr>
          <a:xfrm>
            <a:off x="6781800" y="166116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We can mitigate this by caching data periodically instead of making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real-time requests.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25E4E-3950-BB11-E329-F6E7A2F5523E}"/>
              </a:ext>
            </a:extLst>
          </p:cNvPr>
          <p:cNvSpPr txBox="1"/>
          <p:nvPr/>
        </p:nvSpPr>
        <p:spPr>
          <a:xfrm>
            <a:off x="9631680" y="1524000"/>
            <a:ext cx="218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Another potential issue is data inconsistency which can be resolved through robust data validation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776863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322963-7B7D-D435-ADEE-C366489D1E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C98BC6-F472-F9E8-7E1E-A7C08B2CC4B4}"/>
              </a:ext>
            </a:extLst>
          </p:cNvPr>
          <p:cNvSpPr/>
          <p:nvPr/>
        </p:nvSpPr>
        <p:spPr>
          <a:xfrm>
            <a:off x="-2362200" y="2400221"/>
            <a:ext cx="3703320" cy="40233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The ultimate goal is to enhance cricket analytics and provide deeper insights for fans and analysts alike.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66A65-22E3-D1B7-7BCA-50216521C2BA}"/>
              </a:ext>
            </a:extLst>
          </p:cNvPr>
          <p:cNvSpPr/>
          <p:nvPr/>
        </p:nvSpPr>
        <p:spPr>
          <a:xfrm>
            <a:off x="-2682240" y="2400221"/>
            <a:ext cx="3703320" cy="40233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Future work could include integration machine learning models to predict matches outcomes based on historical data.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2D4DDE9-557A-D0EB-A01C-AB1CB332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0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CONCLUSION &amp; FUTURE WORK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602313-100D-9D59-9DE7-0852BDF61DCA}"/>
              </a:ext>
            </a:extLst>
          </p:cNvPr>
          <p:cNvSpPr/>
          <p:nvPr/>
        </p:nvSpPr>
        <p:spPr>
          <a:xfrm>
            <a:off x="-3002280" y="2400221"/>
            <a:ext cx="3703320" cy="40233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This presentation illustrated the process of creating a Power Bi Dashboard using Cricbuzz API.</a:t>
            </a:r>
          </a:p>
        </p:txBody>
      </p:sp>
    </p:spTree>
    <p:extLst>
      <p:ext uri="{BB962C8B-B14F-4D97-AF65-F5344CB8AC3E}">
        <p14:creationId xmlns:p14="http://schemas.microsoft.com/office/powerpoint/2010/main" val="249025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FAD0-39D7-485C-03EA-B2A9F8F1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8DA434-AF81-79F2-0FAC-B9C7C396E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37D361-6638-5498-53C0-786E847090AB}"/>
              </a:ext>
            </a:extLst>
          </p:cNvPr>
          <p:cNvSpPr/>
          <p:nvPr/>
        </p:nvSpPr>
        <p:spPr>
          <a:xfrm>
            <a:off x="182880" y="2606040"/>
            <a:ext cx="3703320" cy="40233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This presentation illustrated the process of creating a Power Bi Dashboard using Cricbuzz API.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4DE89-3731-A734-A313-F569736281C3}"/>
              </a:ext>
            </a:extLst>
          </p:cNvPr>
          <p:cNvSpPr/>
          <p:nvPr/>
        </p:nvSpPr>
        <p:spPr>
          <a:xfrm>
            <a:off x="8425733" y="2628821"/>
            <a:ext cx="3703320" cy="40233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The ultimate goal is to enhance cricket analytics and provide deeper insights for fans and analysts alike.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ABE44-BC0D-81A2-49F5-D29469B5B70D}"/>
              </a:ext>
            </a:extLst>
          </p:cNvPr>
          <p:cNvSpPr/>
          <p:nvPr/>
        </p:nvSpPr>
        <p:spPr>
          <a:xfrm>
            <a:off x="4335780" y="2606040"/>
            <a:ext cx="3703320" cy="40233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Future work could include integration machine learning models to predict matches outcomes based on historical data.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771F77-93D7-8B2E-1108-62D5670B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0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CONCLUSION &amp; FUTURE WORK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0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DD2CC0-28F5-65CB-BD3B-481C657DA7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BA9F4-ACCC-6B33-F415-DCEB1215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320040"/>
            <a:ext cx="4343400" cy="196596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Reference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3D23C-7BF7-652E-4800-B0FB2263D177}"/>
              </a:ext>
            </a:extLst>
          </p:cNvPr>
          <p:cNvSpPr/>
          <p:nvPr/>
        </p:nvSpPr>
        <p:spPr>
          <a:xfrm>
            <a:off x="-7787640" y="1691640"/>
            <a:ext cx="867156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</a:rPr>
              <a:t>Cricbuzz API Documentation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EA266-66AA-6A0E-752C-C629A5ABA6BA}"/>
              </a:ext>
            </a:extLst>
          </p:cNvPr>
          <p:cNvSpPr/>
          <p:nvPr/>
        </p:nvSpPr>
        <p:spPr>
          <a:xfrm>
            <a:off x="-7863840" y="3063240"/>
            <a:ext cx="874776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CricbuzzAPI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](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https://www.cricbuzz.com/api)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57428C-F4F7-6BB6-9699-E8ECFA1713DD}"/>
              </a:ext>
            </a:extLst>
          </p:cNvPr>
          <p:cNvSpPr/>
          <p:nvPr/>
        </p:nvSpPr>
        <p:spPr>
          <a:xfrm>
            <a:off x="-7863840" y="4297680"/>
            <a:ext cx="874776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Power BI official Documentation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790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1BAA2-4F81-0492-8181-E06DDB67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D60001-F12B-308E-AED5-0A43345CEE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B4F3-E3D1-756D-1B99-4D064A63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320040"/>
            <a:ext cx="4343400" cy="196596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Reference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140AC-CDD8-31BB-5BDB-A688E8A73921}"/>
              </a:ext>
            </a:extLst>
          </p:cNvPr>
          <p:cNvSpPr/>
          <p:nvPr/>
        </p:nvSpPr>
        <p:spPr>
          <a:xfrm>
            <a:off x="1051560" y="2360295"/>
            <a:ext cx="867156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Bahnschrift Light" panose="020B0502040204020203" pitchFamily="34" charset="0"/>
              </a:rPr>
              <a:t>Cricbuzz API Documentation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178832-D5E4-F30E-F844-63D1C2DBCC4F}"/>
              </a:ext>
            </a:extLst>
          </p:cNvPr>
          <p:cNvSpPr/>
          <p:nvPr/>
        </p:nvSpPr>
        <p:spPr>
          <a:xfrm>
            <a:off x="1051560" y="3797617"/>
            <a:ext cx="874776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CricbuzzAPI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](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https://www.cricbuzz.com/api)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0ED496-F58B-0E82-4E5C-F07C20D81475}"/>
              </a:ext>
            </a:extLst>
          </p:cNvPr>
          <p:cNvSpPr/>
          <p:nvPr/>
        </p:nvSpPr>
        <p:spPr>
          <a:xfrm>
            <a:off x="1051560" y="5234940"/>
            <a:ext cx="874776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Power BI official Documentation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00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2999"/>
            <a:ext cx="12192000" cy="80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01612-BDC1-FCBF-D8F2-8F54A13C7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FD39DB-5D90-E568-18BF-42751308C7F7}"/>
              </a:ext>
            </a:extLst>
          </p:cNvPr>
          <p:cNvSpPr/>
          <p:nvPr/>
        </p:nvSpPr>
        <p:spPr>
          <a:xfrm>
            <a:off x="1922371" y="-1231131"/>
            <a:ext cx="381754" cy="73634"/>
          </a:xfrm>
          <a:custGeom>
            <a:avLst/>
            <a:gdLst>
              <a:gd name="connsiteX0" fmla="*/ 260759 w 381754"/>
              <a:gd name="connsiteY0" fmla="*/ 501 h 73634"/>
              <a:gd name="connsiteX1" fmla="*/ 104549 w 381754"/>
              <a:gd name="connsiteY1" fmla="*/ 72891 h 73634"/>
              <a:gd name="connsiteX2" fmla="*/ 92912 w 381754"/>
              <a:gd name="connsiteY2" fmla="*/ 73634 h 73634"/>
              <a:gd name="connsiteX3" fmla="*/ 43589 w 381754"/>
              <a:gd name="connsiteY3" fmla="*/ 57651 h 73634"/>
              <a:gd name="connsiteX4" fmla="*/ 260759 w 381754"/>
              <a:gd name="connsiteY4" fmla="*/ 501 h 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54" h="73634">
                <a:moveTo>
                  <a:pt x="260759" y="501"/>
                </a:moveTo>
                <a:cubicBezTo>
                  <a:pt x="405539" y="4311"/>
                  <a:pt x="488089" y="29711"/>
                  <a:pt x="104549" y="72891"/>
                </a:cubicBezTo>
                <a:lnTo>
                  <a:pt x="92912" y="73634"/>
                </a:lnTo>
                <a:lnTo>
                  <a:pt x="43589" y="57651"/>
                </a:lnTo>
                <a:cubicBezTo>
                  <a:pt x="-91031" y="14471"/>
                  <a:pt x="115979" y="-3309"/>
                  <a:pt x="260759" y="5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6FCCFF-7C54-817D-43EE-9ED5788BE6B1}"/>
              </a:ext>
            </a:extLst>
          </p:cNvPr>
          <p:cNvSpPr/>
          <p:nvPr/>
        </p:nvSpPr>
        <p:spPr>
          <a:xfrm>
            <a:off x="3744353" y="-765333"/>
            <a:ext cx="243678" cy="137010"/>
          </a:xfrm>
          <a:custGeom>
            <a:avLst/>
            <a:gdLst>
              <a:gd name="connsiteX0" fmla="*/ 233763 w 243678"/>
              <a:gd name="connsiteY0" fmla="*/ 237 h 137010"/>
              <a:gd name="connsiteX1" fmla="*/ 8437 w 243678"/>
              <a:gd name="connsiteY1" fmla="*/ 137010 h 137010"/>
              <a:gd name="connsiteX2" fmla="*/ 0 w 243678"/>
              <a:gd name="connsiteY2" fmla="*/ 136745 h 137010"/>
              <a:gd name="connsiteX3" fmla="*/ 46830 w 243678"/>
              <a:gd name="connsiteY3" fmla="*/ 108274 h 137010"/>
              <a:gd name="connsiteX4" fmla="*/ 111367 w 243678"/>
              <a:gd name="connsiteY4" fmla="*/ 64293 h 137010"/>
              <a:gd name="connsiteX5" fmla="*/ 233763 w 243678"/>
              <a:gd name="connsiteY5" fmla="*/ 237 h 1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678" h="137010">
                <a:moveTo>
                  <a:pt x="233763" y="237"/>
                </a:moveTo>
                <a:cubicBezTo>
                  <a:pt x="276229" y="6389"/>
                  <a:pt x="178796" y="130115"/>
                  <a:pt x="8437" y="137010"/>
                </a:cubicBezTo>
                <a:lnTo>
                  <a:pt x="0" y="136745"/>
                </a:lnTo>
                <a:lnTo>
                  <a:pt x="46830" y="108274"/>
                </a:lnTo>
                <a:cubicBezTo>
                  <a:pt x="73098" y="91578"/>
                  <a:pt x="94857" y="76834"/>
                  <a:pt x="111367" y="64293"/>
                </a:cubicBezTo>
                <a:cubicBezTo>
                  <a:pt x="177407" y="14128"/>
                  <a:pt x="216777" y="-2223"/>
                  <a:pt x="233763" y="2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8E76F3A-7E02-342A-1831-A37ABB31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441960"/>
            <a:ext cx="10332719" cy="3158491"/>
          </a:xfrm>
        </p:spPr>
        <p:txBody>
          <a:bodyPr>
            <a:normAutofit/>
          </a:bodyPr>
          <a:lstStyle/>
          <a:p>
            <a: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  <a:t>IPL 2024</a:t>
            </a:r>
            <a:b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</a:br>
            <a:r>
              <a:rPr lang="en-US" sz="6000" dirty="0">
                <a:ln w="952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cs typeface="Times New Roman" panose="02020603050405020304" charset="0"/>
              </a:rPr>
              <a:t> Data Analysis</a:t>
            </a:r>
            <a:endParaRPr lang="en-US" sz="6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0559F8B-8A01-BD00-F827-3DAD4440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10" y="3748557"/>
            <a:ext cx="10179943" cy="17983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  complete overview of PowerBI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dashboard integration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with Cricbuzz API</a:t>
            </a:r>
          </a:p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8AE5CC5-9E95-10E5-8F27-9DD40B216632}"/>
              </a:ext>
            </a:extLst>
          </p:cNvPr>
          <p:cNvSpPr/>
          <p:nvPr/>
        </p:nvSpPr>
        <p:spPr>
          <a:xfrm>
            <a:off x="8042691" y="-25702"/>
            <a:ext cx="10179943" cy="6832298"/>
          </a:xfrm>
          <a:custGeom>
            <a:avLst/>
            <a:gdLst>
              <a:gd name="connsiteX0" fmla="*/ 601950 w 10137053"/>
              <a:gd name="connsiteY0" fmla="*/ 0 h 6858000"/>
              <a:gd name="connsiteX1" fmla="*/ 10137053 w 10137053"/>
              <a:gd name="connsiteY1" fmla="*/ 0 h 6858000"/>
              <a:gd name="connsiteX2" fmla="*/ 10137053 w 10137053"/>
              <a:gd name="connsiteY2" fmla="*/ 6858000 h 6858000"/>
              <a:gd name="connsiteX3" fmla="*/ 3037928 w 10137053"/>
              <a:gd name="connsiteY3" fmla="*/ 6858000 h 6858000"/>
              <a:gd name="connsiteX4" fmla="*/ 2977399 w 10137053"/>
              <a:gd name="connsiteY4" fmla="*/ 6823662 h 6858000"/>
              <a:gd name="connsiteX5" fmla="*/ 2257973 w 10137053"/>
              <a:gd name="connsiteY5" fmla="*/ 6187440 h 6858000"/>
              <a:gd name="connsiteX6" fmla="*/ 4284893 w 10137053"/>
              <a:gd name="connsiteY6" fmla="*/ 4632960 h 6858000"/>
              <a:gd name="connsiteX7" fmla="*/ 1175933 w 10137053"/>
              <a:gd name="connsiteY7" fmla="*/ 3154680 h 6858000"/>
              <a:gd name="connsiteX8" fmla="*/ 2242733 w 10137053"/>
              <a:gd name="connsiteY8" fmla="*/ 1097280 h 6858000"/>
              <a:gd name="connsiteX9" fmla="*/ 2453 w 10137053"/>
              <a:gd name="connsiteY9" fmla="*/ 563880 h 6858000"/>
              <a:gd name="connsiteX10" fmla="*/ 469431 w 10137053"/>
              <a:gd name="connsiteY10" fmla="*/ 84847 h 6858000"/>
              <a:gd name="connsiteX11" fmla="*/ 601950 w 10137053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37053" h="6858000">
                <a:moveTo>
                  <a:pt x="601950" y="0"/>
                </a:moveTo>
                <a:lnTo>
                  <a:pt x="10137053" y="0"/>
                </a:lnTo>
                <a:lnTo>
                  <a:pt x="10137053" y="6858000"/>
                </a:lnTo>
                <a:lnTo>
                  <a:pt x="3037928" y="6858000"/>
                </a:lnTo>
                <a:lnTo>
                  <a:pt x="2977399" y="6823662"/>
                </a:lnTo>
                <a:cubicBezTo>
                  <a:pt x="2577755" y="6590318"/>
                  <a:pt x="2260354" y="6364446"/>
                  <a:pt x="2257973" y="6187440"/>
                </a:cubicBezTo>
                <a:cubicBezTo>
                  <a:pt x="2250353" y="5621020"/>
                  <a:pt x="4465233" y="5138420"/>
                  <a:pt x="4284893" y="4632960"/>
                </a:cubicBezTo>
                <a:cubicBezTo>
                  <a:pt x="4104553" y="4127500"/>
                  <a:pt x="1516293" y="3743960"/>
                  <a:pt x="1175933" y="3154680"/>
                </a:cubicBezTo>
                <a:cubicBezTo>
                  <a:pt x="835573" y="2565400"/>
                  <a:pt x="2438313" y="1529080"/>
                  <a:pt x="2242733" y="1097280"/>
                </a:cubicBezTo>
                <a:cubicBezTo>
                  <a:pt x="2047153" y="665480"/>
                  <a:pt x="76113" y="863600"/>
                  <a:pt x="2453" y="563880"/>
                </a:cubicBezTo>
                <a:cubicBezTo>
                  <a:pt x="-25169" y="451485"/>
                  <a:pt x="183666" y="273725"/>
                  <a:pt x="469431" y="84847"/>
                </a:cubicBezTo>
                <a:lnTo>
                  <a:pt x="60195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69A40-8EBD-C04F-D3A4-A463E0499DAB}"/>
              </a:ext>
            </a:extLst>
          </p:cNvPr>
          <p:cNvSpPr/>
          <p:nvPr/>
        </p:nvSpPr>
        <p:spPr>
          <a:xfrm>
            <a:off x="-1955175" y="25702"/>
            <a:ext cx="6350284" cy="6858000"/>
          </a:xfrm>
          <a:custGeom>
            <a:avLst/>
            <a:gdLst>
              <a:gd name="connsiteX0" fmla="*/ 0 w 6350284"/>
              <a:gd name="connsiteY0" fmla="*/ 0 h 6858000"/>
              <a:gd name="connsiteX1" fmla="*/ 2656897 w 6350284"/>
              <a:gd name="connsiteY1" fmla="*/ 0 h 6858000"/>
              <a:gd name="connsiteX2" fmla="*/ 2524378 w 6350284"/>
              <a:gd name="connsiteY2" fmla="*/ 84847 h 6858000"/>
              <a:gd name="connsiteX3" fmla="*/ 2057400 w 6350284"/>
              <a:gd name="connsiteY3" fmla="*/ 563880 h 6858000"/>
              <a:gd name="connsiteX4" fmla="*/ 4297680 w 6350284"/>
              <a:gd name="connsiteY4" fmla="*/ 1097280 h 6858000"/>
              <a:gd name="connsiteX5" fmla="*/ 3230880 w 6350284"/>
              <a:gd name="connsiteY5" fmla="*/ 3154680 h 6858000"/>
              <a:gd name="connsiteX6" fmla="*/ 6339840 w 6350284"/>
              <a:gd name="connsiteY6" fmla="*/ 4632960 h 6858000"/>
              <a:gd name="connsiteX7" fmla="*/ 4312920 w 6350284"/>
              <a:gd name="connsiteY7" fmla="*/ 6187440 h 6858000"/>
              <a:gd name="connsiteX8" fmla="*/ 5032346 w 6350284"/>
              <a:gd name="connsiteY8" fmla="*/ 6823662 h 6858000"/>
              <a:gd name="connsiteX9" fmla="*/ 5092875 w 6350284"/>
              <a:gd name="connsiteY9" fmla="*/ 6858000 h 6858000"/>
              <a:gd name="connsiteX10" fmla="*/ 0 w 6350284"/>
              <a:gd name="connsiteY10" fmla="*/ 6858000 h 6858000"/>
              <a:gd name="connsiteX11" fmla="*/ 0 w 635028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0284" h="6858000">
                <a:moveTo>
                  <a:pt x="0" y="0"/>
                </a:moveTo>
                <a:lnTo>
                  <a:pt x="2656897" y="0"/>
                </a:lnTo>
                <a:lnTo>
                  <a:pt x="2524378" y="84847"/>
                </a:lnTo>
                <a:cubicBezTo>
                  <a:pt x="2238613" y="273725"/>
                  <a:pt x="2029778" y="451485"/>
                  <a:pt x="2057400" y="563880"/>
                </a:cubicBezTo>
                <a:cubicBezTo>
                  <a:pt x="2131060" y="863600"/>
                  <a:pt x="4102100" y="665480"/>
                  <a:pt x="4297680" y="1097280"/>
                </a:cubicBezTo>
                <a:cubicBezTo>
                  <a:pt x="4493260" y="1529080"/>
                  <a:pt x="2890520" y="2565400"/>
                  <a:pt x="3230880" y="3154680"/>
                </a:cubicBezTo>
                <a:cubicBezTo>
                  <a:pt x="3571240" y="3743960"/>
                  <a:pt x="6159500" y="4127500"/>
                  <a:pt x="6339840" y="4632960"/>
                </a:cubicBezTo>
                <a:cubicBezTo>
                  <a:pt x="6520180" y="5138420"/>
                  <a:pt x="4305300" y="5621020"/>
                  <a:pt x="4312920" y="6187440"/>
                </a:cubicBezTo>
                <a:cubicBezTo>
                  <a:pt x="4315301" y="6364446"/>
                  <a:pt x="4632702" y="6590318"/>
                  <a:pt x="5032346" y="6823662"/>
                </a:cubicBezTo>
                <a:lnTo>
                  <a:pt x="50928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6EB5-1A51-9CF7-A9C7-CEB67AB5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8A66-384C-E918-EC77-68D8EC3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08" y="329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TEAM MEMBERS 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B98AF-3C83-7141-C8E7-F1CD39A27BA3}"/>
              </a:ext>
            </a:extLst>
          </p:cNvPr>
          <p:cNvSpPr/>
          <p:nvPr/>
        </p:nvSpPr>
        <p:spPr>
          <a:xfrm>
            <a:off x="-4938599" y="1655185"/>
            <a:ext cx="3877519" cy="8218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TUSHAR MALHOTRA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(Team leader)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3C0633-F9C7-9081-CF20-81B6A402F121}"/>
              </a:ext>
            </a:extLst>
          </p:cNvPr>
          <p:cNvSpPr/>
          <p:nvPr/>
        </p:nvSpPr>
        <p:spPr>
          <a:xfrm>
            <a:off x="-4938600" y="2923963"/>
            <a:ext cx="3877519" cy="8218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KHUSHI GUPTA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53925-74D7-480F-D1A9-36AC4C9AD105}"/>
              </a:ext>
            </a:extLst>
          </p:cNvPr>
          <p:cNvSpPr/>
          <p:nvPr/>
        </p:nvSpPr>
        <p:spPr>
          <a:xfrm>
            <a:off x="-4938600" y="4192741"/>
            <a:ext cx="3877519" cy="821802"/>
          </a:xfrm>
          <a:prstGeom prst="roundRect">
            <a:avLst/>
          </a:prstGeom>
          <a:solidFill>
            <a:srgbClr val="A8D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TANISHA JINDAL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23A886-E342-59B0-6392-B19851F1027C}"/>
              </a:ext>
            </a:extLst>
          </p:cNvPr>
          <p:cNvSpPr/>
          <p:nvPr/>
        </p:nvSpPr>
        <p:spPr>
          <a:xfrm>
            <a:off x="-4938600" y="5423128"/>
            <a:ext cx="3877519" cy="821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MUKUL NAGAR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E7A9C6-0E3D-D79E-35A9-BD5CD3D87823}"/>
              </a:ext>
            </a:extLst>
          </p:cNvPr>
          <p:cNvSpPr/>
          <p:nvPr/>
        </p:nvSpPr>
        <p:spPr>
          <a:xfrm>
            <a:off x="12988915" y="5197995"/>
            <a:ext cx="3877519" cy="821802"/>
          </a:xfrm>
          <a:prstGeom prst="roundRect">
            <a:avLst/>
          </a:prstGeom>
          <a:solidFill>
            <a:srgbClr val="D4A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SHELLY ANAND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EE29A2-C537-1077-4AA8-869F1205390F}"/>
              </a:ext>
            </a:extLst>
          </p:cNvPr>
          <p:cNvSpPr/>
          <p:nvPr/>
        </p:nvSpPr>
        <p:spPr>
          <a:xfrm>
            <a:off x="12988916" y="3940216"/>
            <a:ext cx="3877519" cy="821802"/>
          </a:xfrm>
          <a:prstGeom prst="roundRect">
            <a:avLst/>
          </a:prstGeom>
          <a:solidFill>
            <a:srgbClr val="FFC4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POOJA MAHESHWARI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8C0972-5FF3-4CF1-CEE7-CBBD0E3AAE71}"/>
              </a:ext>
            </a:extLst>
          </p:cNvPr>
          <p:cNvSpPr/>
          <p:nvPr/>
        </p:nvSpPr>
        <p:spPr>
          <a:xfrm>
            <a:off x="12988917" y="2912964"/>
            <a:ext cx="3877519" cy="821802"/>
          </a:xfrm>
          <a:prstGeom prst="roundRect">
            <a:avLst/>
          </a:prstGeom>
          <a:solidFill>
            <a:srgbClr val="C5E1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AYUSHI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ED9722-2565-B7CD-6CA6-BDE49BE12F23}"/>
              </a:ext>
            </a:extLst>
          </p:cNvPr>
          <p:cNvSpPr/>
          <p:nvPr/>
        </p:nvSpPr>
        <p:spPr>
          <a:xfrm>
            <a:off x="12988917" y="1885712"/>
            <a:ext cx="3877519" cy="821802"/>
          </a:xfrm>
          <a:prstGeom prst="roundRect">
            <a:avLst/>
          </a:prstGeom>
          <a:solidFill>
            <a:srgbClr val="FFD8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ARUSHI CHANCHAL</a:t>
            </a:r>
          </a:p>
        </p:txBody>
      </p:sp>
    </p:spTree>
    <p:extLst>
      <p:ext uri="{BB962C8B-B14F-4D97-AF65-F5344CB8AC3E}">
        <p14:creationId xmlns:p14="http://schemas.microsoft.com/office/powerpoint/2010/main" val="162664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EBD92-3E70-1319-B31D-3D32A9D20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D771-52AF-9E58-6B8B-4DE8C9C1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08" y="329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TEAM MEMBERS 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C28259-BB27-F84D-DB3F-79DDF9A949AB}"/>
              </a:ext>
            </a:extLst>
          </p:cNvPr>
          <p:cNvSpPr/>
          <p:nvPr/>
        </p:nvSpPr>
        <p:spPr>
          <a:xfrm>
            <a:off x="1101521" y="2093675"/>
            <a:ext cx="3877519" cy="8218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TUSHAR MALHOTRA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(Team leader)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062CE7-4A6E-2785-B5D6-741F336F3287}"/>
              </a:ext>
            </a:extLst>
          </p:cNvPr>
          <p:cNvSpPr/>
          <p:nvPr/>
        </p:nvSpPr>
        <p:spPr>
          <a:xfrm>
            <a:off x="1101520" y="3269979"/>
            <a:ext cx="3877519" cy="8218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KHUSHI GUPTA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8723F-0CB1-211B-F0B8-8BA008F8019A}"/>
              </a:ext>
            </a:extLst>
          </p:cNvPr>
          <p:cNvSpPr/>
          <p:nvPr/>
        </p:nvSpPr>
        <p:spPr>
          <a:xfrm>
            <a:off x="1101521" y="4581645"/>
            <a:ext cx="3877519" cy="821802"/>
          </a:xfrm>
          <a:prstGeom prst="roundRect">
            <a:avLst/>
          </a:prstGeom>
          <a:solidFill>
            <a:srgbClr val="A8D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TANISHA JINDAL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F967AF-E101-4140-233A-4927E451D0F9}"/>
              </a:ext>
            </a:extLst>
          </p:cNvPr>
          <p:cNvSpPr/>
          <p:nvPr/>
        </p:nvSpPr>
        <p:spPr>
          <a:xfrm>
            <a:off x="1101521" y="5814348"/>
            <a:ext cx="3877519" cy="821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MUKUL NAGAR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B2B226-252E-ADA8-C243-CBBAC56E5FF5}"/>
              </a:ext>
            </a:extLst>
          </p:cNvPr>
          <p:cNvSpPr/>
          <p:nvPr/>
        </p:nvSpPr>
        <p:spPr>
          <a:xfrm>
            <a:off x="6908156" y="5814348"/>
            <a:ext cx="3877519" cy="821802"/>
          </a:xfrm>
          <a:prstGeom prst="roundRect">
            <a:avLst/>
          </a:prstGeom>
          <a:solidFill>
            <a:srgbClr val="D4A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SHELLY ANAND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9AD6D8-5AE6-622F-F393-E3BD8B4F6A15}"/>
              </a:ext>
            </a:extLst>
          </p:cNvPr>
          <p:cNvSpPr/>
          <p:nvPr/>
        </p:nvSpPr>
        <p:spPr>
          <a:xfrm>
            <a:off x="6908156" y="4581645"/>
            <a:ext cx="3877519" cy="821802"/>
          </a:xfrm>
          <a:prstGeom prst="roundRect">
            <a:avLst/>
          </a:prstGeom>
          <a:solidFill>
            <a:srgbClr val="FFC4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POOJA MAHESHWARI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E5D108-474A-1AEE-1B34-E355F1ECF9FE}"/>
              </a:ext>
            </a:extLst>
          </p:cNvPr>
          <p:cNvSpPr/>
          <p:nvPr/>
        </p:nvSpPr>
        <p:spPr>
          <a:xfrm>
            <a:off x="6908156" y="3348942"/>
            <a:ext cx="3877519" cy="821802"/>
          </a:xfrm>
          <a:prstGeom prst="roundRect">
            <a:avLst/>
          </a:prstGeom>
          <a:solidFill>
            <a:srgbClr val="C5E1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AYUSHI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43D8A5-3583-43A5-18B8-85A0AD02535A}"/>
              </a:ext>
            </a:extLst>
          </p:cNvPr>
          <p:cNvSpPr/>
          <p:nvPr/>
        </p:nvSpPr>
        <p:spPr>
          <a:xfrm>
            <a:off x="6908157" y="2116239"/>
            <a:ext cx="3877519" cy="821802"/>
          </a:xfrm>
          <a:prstGeom prst="roundRect">
            <a:avLst/>
          </a:prstGeom>
          <a:solidFill>
            <a:srgbClr val="FFD8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ARUSHI CHANCHAL</a:t>
            </a:r>
          </a:p>
        </p:txBody>
      </p:sp>
    </p:spTree>
    <p:extLst>
      <p:ext uri="{BB962C8B-B14F-4D97-AF65-F5344CB8AC3E}">
        <p14:creationId xmlns:p14="http://schemas.microsoft.com/office/powerpoint/2010/main" val="213742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895600" y="22860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INTRODUCTION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788920" y="1219201"/>
            <a:ext cx="7239000" cy="2438400"/>
            <a:chOff x="1295400" y="1219200"/>
            <a:chExt cx="7239000" cy="2438400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1219200"/>
              <a:ext cx="7239000" cy="2438400"/>
              <a:chOff x="1066800" y="4114800"/>
              <a:chExt cx="7239000" cy="24384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295400" y="4343400"/>
                <a:ext cx="7010400" cy="1981200"/>
                <a:chOff x="1295400" y="4343400"/>
                <a:chExt cx="7010400" cy="1981200"/>
              </a:xfrm>
            </p:grpSpPr>
            <p:sp>
              <p:nvSpPr>
                <p:cNvPr id="26" name="Trapezoid 25"/>
                <p:cNvSpPr/>
                <p:nvPr/>
              </p:nvSpPr>
              <p:spPr>
                <a:xfrm rot="16200000">
                  <a:off x="5181600" y="3200400"/>
                  <a:ext cx="1905000" cy="4343400"/>
                </a:xfrm>
                <a:prstGeom prst="trapezoid">
                  <a:avLst>
                    <a:gd name="adj" fmla="val 16259"/>
                  </a:avLst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7" name="Trapezoid 26"/>
                <p:cNvSpPr/>
                <p:nvPr/>
              </p:nvSpPr>
              <p:spPr>
                <a:xfrm rot="16200000">
                  <a:off x="1066800" y="4648200"/>
                  <a:ext cx="1905000" cy="1295400"/>
                </a:xfrm>
                <a:prstGeom prst="trapezoid">
                  <a:avLst>
                    <a:gd name="adj" fmla="val 18241"/>
                  </a:avLst>
                </a:prstGeom>
                <a:solidFill>
                  <a:srgbClr val="C826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8" name="Trapezoid 27"/>
                <p:cNvSpPr/>
                <p:nvPr/>
              </p:nvSpPr>
              <p:spPr>
                <a:xfrm rot="5400000" flipH="1">
                  <a:off x="2362200" y="4648200"/>
                  <a:ext cx="1905000" cy="1295400"/>
                </a:xfrm>
                <a:prstGeom prst="trapezoid">
                  <a:avLst>
                    <a:gd name="adj" fmla="val 18992"/>
                  </a:avLst>
                </a:prstGeom>
                <a:solidFill>
                  <a:srgbClr val="7927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9" name="Trapezoid 28"/>
                <p:cNvSpPr/>
                <p:nvPr/>
              </p:nvSpPr>
              <p:spPr>
                <a:xfrm rot="16200000">
                  <a:off x="5143500" y="3162300"/>
                  <a:ext cx="1905000" cy="4267200"/>
                </a:xfrm>
                <a:prstGeom prst="trapezoid">
                  <a:avLst>
                    <a:gd name="adj" fmla="val 13195"/>
                  </a:avLst>
                </a:prstGeom>
                <a:solidFill>
                  <a:srgbClr val="C826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7000" y="4876800"/>
                  <a:ext cx="1143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prstClr val="white"/>
                      </a:solidFill>
                      <a:latin typeface="Calibri"/>
                    </a:rPr>
                    <a:t>01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95400" y="4572000"/>
                  <a:ext cx="152400" cy="1447800"/>
                </a:xfrm>
                <a:prstGeom prst="ellipse">
                  <a:avLst/>
                </a:prstGeom>
                <a:solidFill>
                  <a:schemeClr val="tx1">
                    <a:alpha val="32000"/>
                  </a:schemeClr>
                </a:solidFill>
                <a:ln>
                  <a:noFill/>
                </a:ln>
                <a:effectLst>
                  <a:outerShdw dist="495300" dir="5400000" sx="106000" sy="106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1066800" y="4114800"/>
                <a:ext cx="304800" cy="2438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419600" y="18288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The Indian Premier League (IPL) is one of the most watched cricket leagues globally.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86000" y="2667000"/>
            <a:ext cx="7391400" cy="2438400"/>
            <a:chOff x="762000" y="2667000"/>
            <a:chExt cx="7391400" cy="2438400"/>
          </a:xfrm>
        </p:grpSpPr>
        <p:grpSp>
          <p:nvGrpSpPr>
            <p:cNvPr id="14" name="Group 13"/>
            <p:cNvGrpSpPr/>
            <p:nvPr/>
          </p:nvGrpSpPr>
          <p:grpSpPr>
            <a:xfrm>
              <a:off x="762000" y="2667000"/>
              <a:ext cx="7239000" cy="2438400"/>
              <a:chOff x="1066800" y="4114800"/>
              <a:chExt cx="7239000" cy="2438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95400" y="4343400"/>
                <a:ext cx="7010400" cy="1981200"/>
                <a:chOff x="1295400" y="4343400"/>
                <a:chExt cx="7010400" cy="1981200"/>
              </a:xfrm>
            </p:grpSpPr>
            <p:sp>
              <p:nvSpPr>
                <p:cNvPr id="17" name="Trapezoid 16"/>
                <p:cNvSpPr/>
                <p:nvPr/>
              </p:nvSpPr>
              <p:spPr>
                <a:xfrm rot="16200000">
                  <a:off x="5181600" y="3200400"/>
                  <a:ext cx="1905000" cy="4343400"/>
                </a:xfrm>
                <a:prstGeom prst="trapezoid">
                  <a:avLst>
                    <a:gd name="adj" fmla="val 16259"/>
                  </a:avLst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16200000">
                  <a:off x="1066800" y="4648200"/>
                  <a:ext cx="1905000" cy="1295400"/>
                </a:xfrm>
                <a:prstGeom prst="trapezoid">
                  <a:avLst>
                    <a:gd name="adj" fmla="val 18241"/>
                  </a:avLst>
                </a:prstGeom>
                <a:solidFill>
                  <a:srgbClr val="36B8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 rot="5400000" flipH="1">
                  <a:off x="2362200" y="4648200"/>
                  <a:ext cx="1905000" cy="1295400"/>
                </a:xfrm>
                <a:prstGeom prst="trapezoid">
                  <a:avLst>
                    <a:gd name="adj" fmla="val 18992"/>
                  </a:avLst>
                </a:prstGeom>
                <a:solidFill>
                  <a:srgbClr val="2977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" name="Trapezoid 19"/>
                <p:cNvSpPr/>
                <p:nvPr/>
              </p:nvSpPr>
              <p:spPr>
                <a:xfrm rot="16200000">
                  <a:off x="5143500" y="3162300"/>
                  <a:ext cx="1905000" cy="4267200"/>
                </a:xfrm>
                <a:prstGeom prst="trapezoid">
                  <a:avLst>
                    <a:gd name="adj" fmla="val 13195"/>
                  </a:avLst>
                </a:prstGeom>
                <a:solidFill>
                  <a:srgbClr val="36B8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667000" y="4876800"/>
                  <a:ext cx="1143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prstClr val="white"/>
                      </a:solidFill>
                      <a:latin typeface="Calibri"/>
                    </a:rPr>
                    <a:t>02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295400" y="4572000"/>
                  <a:ext cx="152400" cy="1447800"/>
                </a:xfrm>
                <a:prstGeom prst="ellipse">
                  <a:avLst/>
                </a:prstGeom>
                <a:solidFill>
                  <a:schemeClr val="tx1">
                    <a:alpha val="32000"/>
                  </a:schemeClr>
                </a:solidFill>
                <a:ln>
                  <a:noFill/>
                </a:ln>
                <a:effectLst>
                  <a:outerShdw dist="495300" dir="5400000" sx="106000" sy="106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1066800" y="4114800"/>
                <a:ext cx="304800" cy="2438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038600" y="3200400"/>
              <a:ext cx="411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In 2024, its is essential to analyze players performance, match outcomes,&amp; team statistics for better insights.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90800" y="4114800"/>
            <a:ext cx="7239000" cy="2438400"/>
            <a:chOff x="1066800" y="4114800"/>
            <a:chExt cx="7239000" cy="2438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066800" y="4114800"/>
              <a:ext cx="7239000" cy="2438400"/>
              <a:chOff x="1066800" y="4114800"/>
              <a:chExt cx="7239000" cy="2438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66800" y="4114800"/>
                <a:ext cx="304800" cy="2438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95400" y="4343400"/>
                <a:ext cx="7010400" cy="1981200"/>
                <a:chOff x="1295400" y="4343400"/>
                <a:chExt cx="7010400" cy="1981200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16200000">
                  <a:off x="5181600" y="3200400"/>
                  <a:ext cx="1905000" cy="4343400"/>
                </a:xfrm>
                <a:prstGeom prst="trapezoid">
                  <a:avLst>
                    <a:gd name="adj" fmla="val 16259"/>
                  </a:avLst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4" name="Trapezoid 3"/>
                <p:cNvSpPr/>
                <p:nvPr/>
              </p:nvSpPr>
              <p:spPr>
                <a:xfrm rot="16200000">
                  <a:off x="1066800" y="4648200"/>
                  <a:ext cx="1905000" cy="1295400"/>
                </a:xfrm>
                <a:prstGeom prst="trapezoid">
                  <a:avLst>
                    <a:gd name="adj" fmla="val 18241"/>
                  </a:avLst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5" name="Trapezoid 4"/>
                <p:cNvSpPr/>
                <p:nvPr/>
              </p:nvSpPr>
              <p:spPr>
                <a:xfrm rot="5400000" flipH="1">
                  <a:off x="2362200" y="4648200"/>
                  <a:ext cx="1905000" cy="1295400"/>
                </a:xfrm>
                <a:prstGeom prst="trapezoid">
                  <a:avLst>
                    <a:gd name="adj" fmla="val 18992"/>
                  </a:avLst>
                </a:prstGeom>
                <a:solidFill>
                  <a:srgbClr val="F799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" name="Trapezoid 5"/>
                <p:cNvSpPr/>
                <p:nvPr/>
              </p:nvSpPr>
              <p:spPr>
                <a:xfrm rot="16200000">
                  <a:off x="5143500" y="3162300"/>
                  <a:ext cx="1905000" cy="4267200"/>
                </a:xfrm>
                <a:prstGeom prst="trapezoid">
                  <a:avLst>
                    <a:gd name="adj" fmla="val 13195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667000" y="4876800"/>
                  <a:ext cx="1143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prstClr val="white"/>
                      </a:solidFill>
                      <a:latin typeface="Calibri"/>
                    </a:rPr>
                    <a:t>03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295400" y="4572000"/>
                  <a:ext cx="152400" cy="1447800"/>
                </a:xfrm>
                <a:prstGeom prst="ellipse">
                  <a:avLst/>
                </a:prstGeom>
                <a:solidFill>
                  <a:schemeClr val="tx1">
                    <a:alpha val="32000"/>
                  </a:schemeClr>
                </a:solidFill>
                <a:ln>
                  <a:noFill/>
                </a:ln>
                <a:effectLst>
                  <a:outerShdw dist="495300" dir="5400000" sx="106000" sy="106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4114800" y="4876800"/>
              <a:ext cx="4038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This presentation showcases how to create a Power Bi dashboard using data from Cricbuzz API.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8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097321-40CA-3BBE-ECE9-B430532614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676400" y="1524000"/>
            <a:ext cx="2819400" cy="4953000"/>
            <a:chOff x="228600" y="1524000"/>
            <a:chExt cx="2743200" cy="4953000"/>
          </a:xfrm>
        </p:grpSpPr>
        <p:sp>
          <p:nvSpPr>
            <p:cNvPr id="8" name="Rectangle 7"/>
            <p:cNvSpPr/>
            <p:nvPr/>
          </p:nvSpPr>
          <p:spPr>
            <a:xfrm>
              <a:off x="533400" y="1524000"/>
              <a:ext cx="2438400" cy="4953000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 w="57150" cap="sq">
              <a:noFill/>
              <a:bevel/>
            </a:ln>
            <a:effectLst>
              <a:outerShdw blurRad="520700" dir="9780000" sx="129000" sy="129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443" y="1676400"/>
              <a:ext cx="2133600" cy="45599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1838476"/>
              <a:ext cx="1066800" cy="4717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H="1" flipV="1">
              <a:off x="228600" y="2310191"/>
              <a:ext cx="381000" cy="314476"/>
            </a:xfrm>
            <a:prstGeom prst="rtTriangle">
              <a:avLst/>
            </a:prstGeom>
            <a:solidFill>
              <a:srgbClr val="1D4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" y="1838476"/>
              <a:ext cx="914400" cy="47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prstClr val="white"/>
                  </a:solidFill>
                  <a:latin typeface="Calibri"/>
                </a:rPr>
                <a:t>01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6896" y="2819400"/>
              <a:ext cx="19424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The Primary        Objective Is</a:t>
              </a:r>
            </a:p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To Demonstrate The Integration</a:t>
              </a:r>
            </a:p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Of Cricbuzz API Into Power BI 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200" y="1524000"/>
            <a:ext cx="2743200" cy="4953000"/>
            <a:chOff x="3124200" y="1524000"/>
            <a:chExt cx="2743200" cy="4953000"/>
          </a:xfrm>
        </p:grpSpPr>
        <p:sp>
          <p:nvSpPr>
            <p:cNvPr id="15" name="Rectangle 14"/>
            <p:cNvSpPr/>
            <p:nvPr/>
          </p:nvSpPr>
          <p:spPr>
            <a:xfrm>
              <a:off x="3429000" y="1524000"/>
              <a:ext cx="2438400" cy="4953000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 w="57150" cap="sq">
              <a:noFill/>
              <a:bevel/>
            </a:ln>
            <a:effectLst>
              <a:outerShdw blurRad="520700" dir="9780000" sx="129000" sy="129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1681238"/>
              <a:ext cx="2133600" cy="45599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1838476"/>
              <a:ext cx="1066800" cy="471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646">
                    <a:lumMod val="75000"/>
                  </a:srgbClr>
                </a:solidFill>
                <a:latin typeface="Calibri"/>
              </a:endParaRPr>
            </a:p>
          </p:txBody>
        </p:sp>
        <p:sp>
          <p:nvSpPr>
            <p:cNvPr id="18" name="Right Triangle 17"/>
            <p:cNvSpPr/>
            <p:nvPr/>
          </p:nvSpPr>
          <p:spPr>
            <a:xfrm flipH="1" flipV="1">
              <a:off x="3124200" y="2310191"/>
              <a:ext cx="381000" cy="314476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1838476"/>
              <a:ext cx="914400" cy="47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prstClr val="white"/>
                  </a:solidFill>
                  <a:latin typeface="Calibri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2703285"/>
              <a:ext cx="19050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Our Aim To Provide Insights Into Player Performance And Team Statistics For</a:t>
              </a:r>
            </a:p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 IPL 2024.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753865" y="1524000"/>
            <a:ext cx="2743200" cy="4953000"/>
            <a:chOff x="6019800" y="1524000"/>
            <a:chExt cx="2743200" cy="4953000"/>
          </a:xfrm>
        </p:grpSpPr>
        <p:sp>
          <p:nvSpPr>
            <p:cNvPr id="21" name="Rectangle 20"/>
            <p:cNvSpPr/>
            <p:nvPr/>
          </p:nvSpPr>
          <p:spPr>
            <a:xfrm>
              <a:off x="6324600" y="1524000"/>
              <a:ext cx="2438400" cy="4953000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 w="57150" cap="sq">
              <a:noFill/>
              <a:bevel/>
            </a:ln>
            <a:effectLst>
              <a:outerShdw blurRad="520700" dir="9780000" sx="129000" sy="129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7000" y="1681238"/>
              <a:ext cx="2133600" cy="45599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9800" y="1838476"/>
              <a:ext cx="1066800" cy="4717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ight Triangle 23"/>
            <p:cNvSpPr/>
            <p:nvPr/>
          </p:nvSpPr>
          <p:spPr>
            <a:xfrm flipH="1" flipV="1">
              <a:off x="6019800" y="2310191"/>
              <a:ext cx="381000" cy="314476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9800" y="1838476"/>
              <a:ext cx="914400" cy="47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prstClr val="white"/>
                  </a:solidFill>
                  <a:latin typeface="Calibri"/>
                </a:rPr>
                <a:t>03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5600" y="2703285"/>
              <a:ext cx="18288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 The End, Viewers Will Understand How To Visualize Cricket Data Effectively Using Power Bi.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67983" y="36056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1906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28AA-383B-38A5-A6E5-955058DB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6F71406-997D-655A-4A13-D2894925523B}"/>
              </a:ext>
            </a:extLst>
          </p:cNvPr>
          <p:cNvSpPr/>
          <p:nvPr/>
        </p:nvSpPr>
        <p:spPr>
          <a:xfrm>
            <a:off x="-7104350" y="121437"/>
            <a:ext cx="8122922" cy="775716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ABB6F07-55D9-7899-53C0-2B4E237D1A47}"/>
              </a:ext>
            </a:extLst>
          </p:cNvPr>
          <p:cNvSpPr/>
          <p:nvPr/>
        </p:nvSpPr>
        <p:spPr>
          <a:xfrm>
            <a:off x="-7400280" y="121437"/>
            <a:ext cx="8122922" cy="775716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4948628-186C-7307-1B57-981AC9CF5EB8}"/>
              </a:ext>
            </a:extLst>
          </p:cNvPr>
          <p:cNvSpPr/>
          <p:nvPr/>
        </p:nvSpPr>
        <p:spPr>
          <a:xfrm>
            <a:off x="-7696210" y="210177"/>
            <a:ext cx="8122922" cy="77571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C8558D4-BDDD-098B-B0BD-ACA37F7853A0}"/>
              </a:ext>
            </a:extLst>
          </p:cNvPr>
          <p:cNvSpPr/>
          <p:nvPr/>
        </p:nvSpPr>
        <p:spPr>
          <a:xfrm>
            <a:off x="-7909566" y="121437"/>
            <a:ext cx="8122922" cy="775716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EF3D545-FDB3-C4B9-3996-5EF05302F404}"/>
              </a:ext>
            </a:extLst>
          </p:cNvPr>
          <p:cNvSpPr/>
          <p:nvPr/>
        </p:nvSpPr>
        <p:spPr>
          <a:xfrm>
            <a:off x="-8122922" y="121437"/>
            <a:ext cx="8122922" cy="775716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9328B15-9A0E-3C8E-7E5F-66448C23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5368924" y="1510495"/>
            <a:ext cx="5173886" cy="4560424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Create a Power BI Dashboard with Cricbuzz API Integration </a:t>
            </a:r>
            <a:br>
              <a:rPr lang="en-US" sz="6000" b="1" dirty="0">
                <a:highlight>
                  <a:srgbClr val="000000"/>
                </a:highlight>
              </a:rPr>
            </a:br>
            <a:br>
              <a:rPr lang="en-US" sz="6000" b="1" dirty="0">
                <a:highlight>
                  <a:srgbClr val="000000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D50EE-4BD7-9A9D-62DA-34DA38A5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F985071-C425-7114-FAE1-31AC78EF235B}"/>
              </a:ext>
            </a:extLst>
          </p:cNvPr>
          <p:cNvSpPr/>
          <p:nvPr/>
        </p:nvSpPr>
        <p:spPr>
          <a:xfrm>
            <a:off x="4069078" y="-449580"/>
            <a:ext cx="8122922" cy="775716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DDE54D-D223-AC61-02C7-06EE7BE3112A}"/>
              </a:ext>
            </a:extLst>
          </p:cNvPr>
          <p:cNvSpPr/>
          <p:nvPr/>
        </p:nvSpPr>
        <p:spPr>
          <a:xfrm>
            <a:off x="1760217" y="-449580"/>
            <a:ext cx="8122922" cy="775716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91ECD9-6E43-9469-4623-0B44DF0CB19C}"/>
              </a:ext>
            </a:extLst>
          </p:cNvPr>
          <p:cNvSpPr/>
          <p:nvPr/>
        </p:nvSpPr>
        <p:spPr>
          <a:xfrm>
            <a:off x="-548644" y="-449580"/>
            <a:ext cx="8122922" cy="77571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83406E-0424-3A2A-FDB6-7514AC6F918B}"/>
              </a:ext>
            </a:extLst>
          </p:cNvPr>
          <p:cNvSpPr/>
          <p:nvPr/>
        </p:nvSpPr>
        <p:spPr>
          <a:xfrm>
            <a:off x="-2857505" y="-297180"/>
            <a:ext cx="8122922" cy="775716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EF4C729-A346-5363-CC1B-941489AB1E35}"/>
              </a:ext>
            </a:extLst>
          </p:cNvPr>
          <p:cNvSpPr/>
          <p:nvPr/>
        </p:nvSpPr>
        <p:spPr>
          <a:xfrm>
            <a:off x="-5071113" y="-54292"/>
            <a:ext cx="8122922" cy="775716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A1717E5-734D-3AE4-90AE-B0FF88F9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8406" y="-2356311"/>
            <a:ext cx="3124201" cy="109457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Steps to Create a Power BI Dashboard with Cricbuzz API Integration </a:t>
            </a:r>
            <a:br>
              <a:rPr lang="en-US" sz="2400" b="1" dirty="0">
                <a:highlight>
                  <a:srgbClr val="000000"/>
                </a:highlight>
              </a:rPr>
            </a:br>
            <a:br>
              <a:rPr lang="en-US" sz="2400" b="1" dirty="0">
                <a:highlight>
                  <a:srgbClr val="000000"/>
                </a:highlight>
              </a:rPr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8EA7C-D7EA-E463-030F-19055C9CCA35}"/>
              </a:ext>
            </a:extLst>
          </p:cNvPr>
          <p:cNvSpPr txBox="1"/>
          <p:nvPr/>
        </p:nvSpPr>
        <p:spPr>
          <a:xfrm>
            <a:off x="5684163" y="2505393"/>
            <a:ext cx="122872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 the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connection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3A35-2F73-CD83-9AEC-CEE4F3FDC243}"/>
              </a:ext>
            </a:extLst>
          </p:cNvPr>
          <p:cNvSpPr txBox="1"/>
          <p:nvPr/>
        </p:nvSpPr>
        <p:spPr>
          <a:xfrm>
            <a:off x="8056847" y="2805686"/>
            <a:ext cx="867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on API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AD181-1A45-BAC9-BD6E-AEA6F7D0317E}"/>
              </a:ext>
            </a:extLst>
          </p:cNvPr>
          <p:cNvSpPr txBox="1"/>
          <p:nvPr/>
        </p:nvSpPr>
        <p:spPr>
          <a:xfrm>
            <a:off x="10307600" y="2574064"/>
            <a:ext cx="8679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Refresh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Automation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CCF00-726E-292E-8C3C-25425FA17E5E}"/>
              </a:ext>
            </a:extLst>
          </p:cNvPr>
          <p:cNvSpPr txBox="1"/>
          <p:nvPr/>
        </p:nvSpPr>
        <p:spPr>
          <a:xfrm>
            <a:off x="3120393" y="2747737"/>
            <a:ext cx="1203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Getting Started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Rapid API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Cricbuzz</a:t>
            </a:r>
          </a:p>
        </p:txBody>
      </p:sp>
    </p:spTree>
    <p:extLst>
      <p:ext uri="{BB962C8B-B14F-4D97-AF65-F5344CB8AC3E}">
        <p14:creationId xmlns:p14="http://schemas.microsoft.com/office/powerpoint/2010/main" val="109462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930</Words>
  <Application>Microsoft Office PowerPoint</Application>
  <PresentationFormat>Widescreen</PresentationFormat>
  <Paragraphs>159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Algerian</vt:lpstr>
      <vt:lpstr>Arial</vt:lpstr>
      <vt:lpstr>Arial Rounded MT Bold</vt:lpstr>
      <vt:lpstr>Bahnschrift</vt:lpstr>
      <vt:lpstr>Bahnschrift Light</vt:lpstr>
      <vt:lpstr>Bahnschrift Light Condensed</vt:lpstr>
      <vt:lpstr>Bahnschrift SemiBold Condensed</vt:lpstr>
      <vt:lpstr>Bahnschrift SemiBold SemiConden</vt:lpstr>
      <vt:lpstr>Berlin Sans FB Demi</vt:lpstr>
      <vt:lpstr>Calibri</vt:lpstr>
      <vt:lpstr>Calibri Light</vt:lpstr>
      <vt:lpstr>Times New Roman</vt:lpstr>
      <vt:lpstr>1_Office Theme</vt:lpstr>
      <vt:lpstr>2_Office Theme</vt:lpstr>
      <vt:lpstr>3_Office Theme</vt:lpstr>
      <vt:lpstr>PowerPoint Presentation</vt:lpstr>
      <vt:lpstr>IPL 2024  Data Analysis</vt:lpstr>
      <vt:lpstr>IPL 2024  Data Analysis</vt:lpstr>
      <vt:lpstr>TEAM MEMBERS :</vt:lpstr>
      <vt:lpstr>TEAM MEMBERS :</vt:lpstr>
      <vt:lpstr>PowerPoint Presentation</vt:lpstr>
      <vt:lpstr>PowerPoint Presentation</vt:lpstr>
      <vt:lpstr>Steps to Create a Power BI Dashboard with Cricbuzz API Integration   </vt:lpstr>
      <vt:lpstr>Steps to Create a Power BI Dashboard with Cricbuzz API Integration   </vt:lpstr>
      <vt:lpstr>Getting Started with  Rapid API and Cricbuzz</vt:lpstr>
      <vt:lpstr>Setup The API  Connection In Power BI</vt:lpstr>
      <vt:lpstr>Create Visualization </vt:lpstr>
      <vt:lpstr>Create Visualization </vt:lpstr>
      <vt:lpstr>PowerPoint Presentation</vt:lpstr>
      <vt:lpstr>INSIGHT AND FINDING</vt:lpstr>
      <vt:lpstr>INSIGHT AND FINDING</vt:lpstr>
      <vt:lpstr>INSIGHT AND FINDING</vt:lpstr>
      <vt:lpstr>PowerPoint Presentation</vt:lpstr>
      <vt:lpstr>PowerPoint Presentation</vt:lpstr>
      <vt:lpstr>PowerPoint Presentation</vt:lpstr>
      <vt:lpstr>CONCLUSION &amp; FUTURE WORK</vt:lpstr>
      <vt:lpstr>CONCLUSION &amp; FUTURE WORK</vt:lpstr>
      <vt:lpstr>Reference :</vt:lpstr>
      <vt:lpstr>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2024  Data Analysis</dc:title>
  <dc:creator>soni</dc:creator>
  <cp:lastModifiedBy>radhakrishna.as19@gmail.com</cp:lastModifiedBy>
  <cp:revision>11</cp:revision>
  <dcterms:created xsi:type="dcterms:W3CDTF">2025-02-22T09:45:00Z</dcterms:created>
  <dcterms:modified xsi:type="dcterms:W3CDTF">2025-02-25T10:26:49Z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D97AA8B39BF5420593209B6FD49C90DE_11</vt:lpwstr>
  </property>
  <property fmtid="{D5CDD505-2E9C-101B-9397-08002B2CF9AE}" pid="3" name="KSOProductBuildVer">
    <vt:lpwstr>1033-12.2.0.19805</vt:lpwstr>
  </property>
</Properties>
</file>