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8" r:id="rId1"/>
  </p:sldMasterIdLst>
  <p:notesMasterIdLst>
    <p:notesMasterId r:id="rId31"/>
  </p:notesMasterIdLst>
  <p:sldIdLst>
    <p:sldId id="256" r:id="rId2"/>
    <p:sldId id="257" r:id="rId3"/>
    <p:sldId id="258" r:id="rId4"/>
    <p:sldId id="273" r:id="rId5"/>
    <p:sldId id="259" r:id="rId6"/>
    <p:sldId id="260" r:id="rId7"/>
    <p:sldId id="268" r:id="rId8"/>
    <p:sldId id="261" r:id="rId9"/>
    <p:sldId id="262" r:id="rId10"/>
    <p:sldId id="263" r:id="rId11"/>
    <p:sldId id="264" r:id="rId12"/>
    <p:sldId id="265" r:id="rId13"/>
    <p:sldId id="266" r:id="rId14"/>
    <p:sldId id="269" r:id="rId15"/>
    <p:sldId id="267" r:id="rId16"/>
    <p:sldId id="270" r:id="rId17"/>
    <p:sldId id="283" r:id="rId18"/>
    <p:sldId id="284" r:id="rId19"/>
    <p:sldId id="286" r:id="rId20"/>
    <p:sldId id="285" r:id="rId21"/>
    <p:sldId id="275" r:id="rId22"/>
    <p:sldId id="276" r:id="rId23"/>
    <p:sldId id="277" r:id="rId24"/>
    <p:sldId id="278" r:id="rId25"/>
    <p:sldId id="279" r:id="rId26"/>
    <p:sldId id="280" r:id="rId27"/>
    <p:sldId id="282" r:id="rId28"/>
    <p:sldId id="287" r:id="rId29"/>
    <p:sldId id="27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39D7"/>
    <a:srgbClr val="C0525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86" y="4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F01F38-FE3A-4056-AF4E-10405E75D9F0}" type="datetimeFigureOut">
              <a:rPr lang="en-US" smtClean="0"/>
              <a:pPr/>
              <a:t>4/3/2018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EB31C1-74DA-4408-86F3-DD5C4CC0B23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4EB31C1-74DA-4408-86F3-DD5C4CC0B23F}"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4EB31C1-74DA-4408-86F3-DD5C4CC0B23F}" type="slidenum">
              <a:rPr lang="en-US" smtClean="0"/>
              <a:pPr/>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4EB31C1-74DA-4408-86F3-DD5C4CC0B23F}" type="slidenum">
              <a:rPr lang="en-US" smtClean="0"/>
              <a:pPr/>
              <a:t>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9A6CDD-0FE8-4904-8D63-D8A1D5C96479}" type="datetime1">
              <a:rPr lang="en-US" smtClean="0"/>
              <a:pPr/>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942473-62C7-46B4-9B14-1E3C72C72C0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9C7A9E-365C-4C50-8538-3BC3B6FB6A6A}" type="datetime1">
              <a:rPr lang="en-US" smtClean="0"/>
              <a:pPr/>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942473-62C7-46B4-9B14-1E3C72C72C0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999D1-A462-463C-8D57-AFCC0858CB3C}" type="datetime1">
              <a:rPr lang="en-US" smtClean="0"/>
              <a:pPr/>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942473-62C7-46B4-9B14-1E3C72C72C0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49D91-331E-446C-A7AB-5DCCD1648212}" type="datetime1">
              <a:rPr lang="en-US" smtClean="0"/>
              <a:pPr/>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942473-62C7-46B4-9B14-1E3C72C72C0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865F87-C7E3-40FD-A788-28A9A44830F4}" type="datetime1">
              <a:rPr lang="en-US" smtClean="0"/>
              <a:pPr/>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942473-62C7-46B4-9B14-1E3C72C72C0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593CD4-DF36-4896-AC47-A47D5089429A}" type="datetime1">
              <a:rPr lang="en-US" smtClean="0"/>
              <a:pPr/>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942473-62C7-46B4-9B14-1E3C72C72C0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A37B27-9548-4C79-8C01-F308392BFA6B}" type="datetime1">
              <a:rPr lang="en-US" smtClean="0"/>
              <a:pPr/>
              <a:t>4/3/2018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5942473-62C7-46B4-9B14-1E3C72C72C0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801410-BA45-43A7-9C39-18F9F8E9DF21}" type="datetime1">
              <a:rPr lang="en-US" smtClean="0"/>
              <a:pPr/>
              <a:t>4/3/2018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5942473-62C7-46B4-9B14-1E3C72C72C0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6C4F3-4201-4538-B0AC-2F52A9BC3E69}" type="datetime1">
              <a:rPr lang="en-US" smtClean="0"/>
              <a:pPr/>
              <a:t>4/3/2018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5942473-62C7-46B4-9B14-1E3C72C72C0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B687F0-7C5C-444D-A9FD-AFB604195A99}" type="datetime1">
              <a:rPr lang="en-US" smtClean="0"/>
              <a:pPr/>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942473-62C7-46B4-9B14-1E3C72C72C0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91403E-7670-4292-90E4-CF884B32A898}" type="datetime1">
              <a:rPr lang="en-US" smtClean="0"/>
              <a:pPr/>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942473-62C7-46B4-9B14-1E3C72C72C0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88A6B2-D823-49AD-99B6-64B0F10C533E}" type="datetime1">
              <a:rPr lang="en-US" smtClean="0"/>
              <a:pPr/>
              <a:t>4/3/2018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42473-62C7-46B4-9B14-1E3C72C72C0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7772400" cy="1981200"/>
          </a:xfrm>
        </p:spPr>
        <p:txBody>
          <a:bodyPr>
            <a:noAutofit/>
          </a:bodyPr>
          <a:lstStyle/>
          <a:p>
            <a:pPr algn="ctr"/>
            <a:r>
              <a:rPr lang="en-US" sz="4000" dirty="0" smtClean="0">
                <a:latin typeface="Times New Roman" pitchFamily="18" charset="0"/>
                <a:cs typeface="Times New Roman" pitchFamily="18" charset="0"/>
              </a:rPr>
              <a:t>Fine Grained Abnormal Driving Behaviors Detection And Identification With Smart phones</a:t>
            </a:r>
            <a:endParaRPr lang="en-US" sz="4000"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3352800"/>
            <a:ext cx="8001000" cy="2362200"/>
          </a:xfrm>
        </p:spPr>
        <p:txBody>
          <a:bodyPr>
            <a:noAutofit/>
          </a:bodyPr>
          <a:lstStyle/>
          <a:p>
            <a:pPr algn="l"/>
            <a:r>
              <a:rPr lang="en-US" sz="2000" b="1" u="sng" dirty="0" smtClean="0">
                <a:solidFill>
                  <a:schemeClr val="tx1"/>
                </a:solidFill>
                <a:latin typeface="Times New Roman" pitchFamily="18" charset="0"/>
                <a:cs typeface="Times New Roman" pitchFamily="18" charset="0"/>
              </a:rPr>
              <a:t>Team Members</a:t>
            </a:r>
            <a:r>
              <a:rPr lang="en-US" sz="2000" u="sng" dirty="0" smtClean="0">
                <a:solidFill>
                  <a:schemeClr val="tx1"/>
                </a:solidFill>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					       </a:t>
            </a:r>
            <a:r>
              <a:rPr lang="en-US" sz="2000" b="1" u="sng" dirty="0" smtClean="0">
                <a:solidFill>
                  <a:schemeClr val="tx1"/>
                </a:solidFill>
                <a:latin typeface="Times New Roman" pitchFamily="18" charset="0"/>
                <a:cs typeface="Times New Roman" pitchFamily="18" charset="0"/>
              </a:rPr>
              <a:t>Project Guide:</a:t>
            </a:r>
          </a:p>
          <a:p>
            <a:pPr algn="l"/>
            <a:r>
              <a:rPr lang="en-US" sz="2000" dirty="0" smtClean="0">
                <a:solidFill>
                  <a:schemeClr val="tx1"/>
                </a:solidFill>
                <a:latin typeface="Times New Roman" pitchFamily="18" charset="0"/>
                <a:cs typeface="Times New Roman" pitchFamily="18" charset="0"/>
              </a:rPr>
              <a:t>U. Sri Devi(148T1A0597)                                                Dr. B.Srinivasa Rao</a:t>
            </a:r>
          </a:p>
          <a:p>
            <a:pPr marL="514350" indent="-514350" algn="l"/>
            <a:r>
              <a:rPr lang="en-US" sz="2000" dirty="0" smtClean="0">
                <a:solidFill>
                  <a:schemeClr val="tx1"/>
                </a:solidFill>
                <a:latin typeface="Times New Roman" pitchFamily="18" charset="0"/>
                <a:cs typeface="Times New Roman" pitchFamily="18" charset="0"/>
              </a:rPr>
              <a:t>A. Rakesh(148T1A0569)</a:t>
            </a:r>
          </a:p>
          <a:p>
            <a:pPr marL="514350" indent="-514350" algn="l"/>
            <a:r>
              <a:rPr lang="en-US" sz="2000" dirty="0" smtClean="0">
                <a:solidFill>
                  <a:schemeClr val="tx1"/>
                </a:solidFill>
                <a:latin typeface="Times New Roman" pitchFamily="18" charset="0"/>
                <a:cs typeface="Times New Roman" pitchFamily="18" charset="0"/>
              </a:rPr>
              <a:t>K. Muralidhar(158T5A0503)</a:t>
            </a:r>
          </a:p>
          <a:p>
            <a:pPr marL="514350" indent="-514350" algn="l"/>
            <a:r>
              <a:rPr lang="en-US" sz="2000" dirty="0" smtClean="0">
                <a:solidFill>
                  <a:schemeClr val="tx1"/>
                </a:solidFill>
                <a:latin typeface="Times New Roman" pitchFamily="18" charset="0"/>
                <a:cs typeface="Times New Roman" pitchFamily="18" charset="0"/>
              </a:rPr>
              <a:t>K. Sri Satya Harsha(148T1A0599)</a:t>
            </a:r>
          </a:p>
          <a:p>
            <a:pPr marL="514350" indent="-514350" algn="l"/>
            <a:r>
              <a:rPr lang="en-US" sz="2000" dirty="0" smtClean="0">
                <a:solidFill>
                  <a:schemeClr val="tx1"/>
                </a:solidFill>
                <a:latin typeface="Times New Roman" pitchFamily="18" charset="0"/>
                <a:cs typeface="Times New Roman" pitchFamily="18" charset="0"/>
              </a:rPr>
              <a:t>V. Susmitha(148T1A05A6)</a:t>
            </a:r>
          </a:p>
          <a:p>
            <a:pPr marL="514350" indent="-514350" algn="l"/>
            <a:endParaRPr lang="en-US" sz="2000" dirty="0" smtClean="0">
              <a:latin typeface="Times New Roman" pitchFamily="18" charset="0"/>
              <a:cs typeface="Times New Roman" pitchFamily="18" charset="0"/>
            </a:endParaRPr>
          </a:p>
          <a:p>
            <a:pPr marL="514350" indent="-514350" algn="l"/>
            <a:endParaRPr lang="en-US" sz="2000" dirty="0" smtClean="0">
              <a:latin typeface="Times New Roman" pitchFamily="18" charset="0"/>
              <a:cs typeface="Times New Roman" pitchFamily="18" charset="0"/>
            </a:endParaRPr>
          </a:p>
          <a:p>
            <a:pPr marL="514350" indent="-514350" algn="l">
              <a:buAutoNum type="alphaUcPeriod"/>
            </a:pP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0"/>
            <a:ext cx="9144000" cy="6858000"/>
          </a:xfrm>
        </p:spPr>
        <p:txBody>
          <a:bodyPr/>
          <a:lstStyle/>
          <a:p>
            <a:pPr>
              <a:buFont typeface="Wingdings" pitchFamily="2" charset="2"/>
              <a:buChar char="Ø"/>
            </a:pPr>
            <a:r>
              <a:rPr lang="en-US" dirty="0" smtClean="0"/>
              <a:t>Collaboration Diagram:</a:t>
            </a:r>
            <a:endParaRPr lang="en-US" dirty="0"/>
          </a:p>
        </p:txBody>
      </p:sp>
      <p:sp>
        <p:nvSpPr>
          <p:cNvPr id="4" name="Slide Number Placeholder 3"/>
          <p:cNvSpPr>
            <a:spLocks noGrp="1"/>
          </p:cNvSpPr>
          <p:nvPr>
            <p:ph type="sldNum" sz="quarter" idx="12"/>
          </p:nvPr>
        </p:nvSpPr>
        <p:spPr/>
        <p:txBody>
          <a:bodyPr/>
          <a:lstStyle/>
          <a:p>
            <a:fld id="{85942473-62C7-46B4-9B14-1E3C72C72C09}" type="slidenum">
              <a:rPr lang="en-US" sz="3600" smtClean="0"/>
              <a:pPr/>
              <a:t>10</a:t>
            </a:fld>
            <a:endParaRPr lang="en-US" sz="3600" dirty="0"/>
          </a:p>
        </p:txBody>
      </p:sp>
      <p:pic>
        <p:nvPicPr>
          <p:cNvPr id="6" name="Picture 5"/>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0" y="1219200"/>
            <a:ext cx="9144000" cy="5029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228601"/>
            <a:ext cx="8229600" cy="685799"/>
          </a:xfrm>
        </p:spPr>
        <p:txBody>
          <a:bodyPr/>
          <a:lstStyle/>
          <a:p>
            <a:pPr>
              <a:buFont typeface="Wingdings" pitchFamily="2" charset="2"/>
              <a:buChar char="Ø"/>
            </a:pPr>
            <a:r>
              <a:rPr lang="en-US" dirty="0" smtClean="0"/>
              <a:t>Activity Diagram:</a:t>
            </a:r>
            <a:endParaRPr lang="en-US" dirty="0"/>
          </a:p>
        </p:txBody>
      </p:sp>
      <p:sp>
        <p:nvSpPr>
          <p:cNvPr id="4" name="Slide Number Placeholder 3"/>
          <p:cNvSpPr>
            <a:spLocks noGrp="1"/>
          </p:cNvSpPr>
          <p:nvPr>
            <p:ph type="sldNum" sz="quarter" idx="12"/>
          </p:nvPr>
        </p:nvSpPr>
        <p:spPr/>
        <p:txBody>
          <a:bodyPr/>
          <a:lstStyle/>
          <a:p>
            <a:fld id="{85942473-62C7-46B4-9B14-1E3C72C72C09}" type="slidenum">
              <a:rPr lang="en-US" sz="3600" smtClean="0"/>
              <a:pPr/>
              <a:t>11</a:t>
            </a:fld>
            <a:endParaRPr lang="en-US" dirty="0"/>
          </a:p>
        </p:txBody>
      </p:sp>
      <p:pic>
        <p:nvPicPr>
          <p:cNvPr id="6" name="Picture 5"/>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295400" y="838200"/>
            <a:ext cx="7162800" cy="54797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609601"/>
            <a:ext cx="8229600" cy="533399"/>
          </a:xfrm>
        </p:spPr>
        <p:txBody>
          <a:bodyPr>
            <a:normAutofit/>
          </a:bodyPr>
          <a:lstStyle/>
          <a:p>
            <a:pPr>
              <a:buFont typeface="Wingdings" pitchFamily="2" charset="2"/>
              <a:buChar char="Ø"/>
            </a:pPr>
            <a:r>
              <a:rPr lang="en-US" sz="2800" dirty="0" smtClean="0">
                <a:latin typeface="Times New Roman" pitchFamily="18" charset="0"/>
                <a:cs typeface="Times New Roman" pitchFamily="18" charset="0"/>
              </a:rPr>
              <a:t>DFD:</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942473-62C7-46B4-9B14-1E3C72C72C09}" type="slidenum">
              <a:rPr lang="en-US" sz="3600" smtClean="0"/>
              <a:pPr/>
              <a:t>12</a:t>
            </a:fld>
            <a:endParaRPr lang="en-US" sz="3600" dirty="0"/>
          </a:p>
        </p:txBody>
      </p:sp>
      <p:pic>
        <p:nvPicPr>
          <p:cNvPr id="1026" name="Picture 2" descr="C:\Users\DC-EEE-SL\Downloads\DFT.PNG"/>
          <p:cNvPicPr>
            <a:picLocks noChangeAspect="1" noChangeArrowheads="1"/>
          </p:cNvPicPr>
          <p:nvPr/>
        </p:nvPicPr>
        <p:blipFill>
          <a:blip r:embed="rId2" cstate="print"/>
          <a:srcRect/>
          <a:stretch>
            <a:fillRect/>
          </a:stretch>
        </p:blipFill>
        <p:spPr bwMode="auto">
          <a:xfrm>
            <a:off x="381000" y="1143000"/>
            <a:ext cx="7696200" cy="57150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r>
              <a:rPr lang="en-US" dirty="0" smtClean="0"/>
              <a:t>Flow chart:</a:t>
            </a:r>
            <a:endParaRPr lang="en-US" dirty="0"/>
          </a:p>
        </p:txBody>
      </p:sp>
      <p:sp>
        <p:nvSpPr>
          <p:cNvPr id="4" name="Slide Number Placeholder 3"/>
          <p:cNvSpPr>
            <a:spLocks noGrp="1"/>
          </p:cNvSpPr>
          <p:nvPr>
            <p:ph type="sldNum" sz="quarter" idx="12"/>
          </p:nvPr>
        </p:nvSpPr>
        <p:spPr/>
        <p:txBody>
          <a:bodyPr/>
          <a:lstStyle/>
          <a:p>
            <a:fld id="{85942473-62C7-46B4-9B14-1E3C72C72C09}" type="slidenum">
              <a:rPr lang="en-US" sz="3600" smtClean="0"/>
              <a:pPr/>
              <a:t>13</a:t>
            </a:fld>
            <a:endParaRPr lang="en-US" sz="3600" dirty="0"/>
          </a:p>
        </p:txBody>
      </p:sp>
      <p:pic>
        <p:nvPicPr>
          <p:cNvPr id="2050" name="Picture 2"/>
          <p:cNvPicPr>
            <a:picLocks noChangeAspect="1" noChangeArrowheads="1"/>
          </p:cNvPicPr>
          <p:nvPr/>
        </p:nvPicPr>
        <p:blipFill>
          <a:blip r:embed="rId2" cstate="print"/>
          <a:srcRect/>
          <a:stretch>
            <a:fillRect/>
          </a:stretch>
        </p:blipFill>
        <p:spPr bwMode="auto">
          <a:xfrm>
            <a:off x="1828800" y="762000"/>
            <a:ext cx="5619750" cy="6096000"/>
          </a:xfrm>
          <a:prstGeom prst="rect">
            <a:avLst/>
          </a:prstGeom>
          <a:noFill/>
          <a:ln w="9525">
            <a:noFill/>
            <a:miter lim="800000"/>
            <a:headEnd/>
            <a:tailEnd/>
          </a:ln>
          <a:effectLst/>
        </p:spPr>
      </p:pic>
      <p:cxnSp>
        <p:nvCxnSpPr>
          <p:cNvPr id="9" name="Straight Connector 8"/>
          <p:cNvCxnSpPr/>
          <p:nvPr/>
        </p:nvCxnSpPr>
        <p:spPr>
          <a:xfrm>
            <a:off x="1295400" y="685800"/>
            <a:ext cx="61722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229600" cy="1295400"/>
          </a:xfrm>
        </p:spPr>
        <p:txBody>
          <a:bodyPr>
            <a:normAutofit/>
          </a:bodyPr>
          <a:lstStyle/>
          <a:p>
            <a:r>
              <a:rPr lang="en-US" dirty="0" smtClean="0"/>
              <a:t>System Design</a:t>
            </a:r>
            <a:endParaRPr lang="en-US" dirty="0"/>
          </a:p>
        </p:txBody>
      </p:sp>
      <p:sp>
        <p:nvSpPr>
          <p:cNvPr id="4" name="Slide Number Placeholder 3"/>
          <p:cNvSpPr>
            <a:spLocks noGrp="1"/>
          </p:cNvSpPr>
          <p:nvPr>
            <p:ph type="sldNum" sz="quarter" idx="12"/>
          </p:nvPr>
        </p:nvSpPr>
        <p:spPr/>
        <p:txBody>
          <a:bodyPr/>
          <a:lstStyle/>
          <a:p>
            <a:fld id="{85942473-62C7-46B4-9B14-1E3C72C72C09}" type="slidenum">
              <a:rPr lang="en-US" sz="3600" smtClean="0"/>
              <a:pPr/>
              <a:t>14</a:t>
            </a:fld>
            <a:endParaRPr lang="en-US" dirty="0"/>
          </a:p>
        </p:txBody>
      </p:sp>
      <p:pic>
        <p:nvPicPr>
          <p:cNvPr id="6" name="Picture 5" descr="Capture.PNG"/>
          <p:cNvPicPr>
            <a:picLocks noChangeAspect="1"/>
          </p:cNvPicPr>
          <p:nvPr/>
        </p:nvPicPr>
        <p:blipFill>
          <a:blip r:embed="rId2" cstate="print"/>
          <a:stretch>
            <a:fillRect/>
          </a:stretch>
        </p:blipFill>
        <p:spPr>
          <a:xfrm>
            <a:off x="609600" y="1066800"/>
            <a:ext cx="7619999" cy="54102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smtClean="0"/>
              <a:t>Modules</a:t>
            </a:r>
            <a:endParaRPr lang="en-US" dirty="0"/>
          </a:p>
        </p:txBody>
      </p:sp>
      <p:sp>
        <p:nvSpPr>
          <p:cNvPr id="4" name="Slide Number Placeholder 3"/>
          <p:cNvSpPr>
            <a:spLocks noGrp="1"/>
          </p:cNvSpPr>
          <p:nvPr>
            <p:ph type="sldNum" sz="quarter" idx="12"/>
          </p:nvPr>
        </p:nvSpPr>
        <p:spPr/>
        <p:txBody>
          <a:bodyPr/>
          <a:lstStyle/>
          <a:p>
            <a:fld id="{85942473-62C7-46B4-9B14-1E3C72C72C09}" type="slidenum">
              <a:rPr lang="en-US" sz="3600" smtClean="0"/>
              <a:pPr/>
              <a:t>15</a:t>
            </a:fld>
            <a:endParaRPr lang="en-US" sz="3600" dirty="0"/>
          </a:p>
        </p:txBody>
      </p:sp>
      <p:sp>
        <p:nvSpPr>
          <p:cNvPr id="5" name="TextBox 4"/>
          <p:cNvSpPr txBox="1"/>
          <p:nvPr/>
        </p:nvSpPr>
        <p:spPr>
          <a:xfrm>
            <a:off x="381000" y="762000"/>
            <a:ext cx="6096000" cy="738664"/>
          </a:xfrm>
          <a:prstGeom prst="rect">
            <a:avLst/>
          </a:prstGeom>
          <a:noFill/>
        </p:spPr>
        <p:txBody>
          <a:bodyPr wrap="square" rtlCol="0">
            <a:spAutoFit/>
          </a:bodyPr>
          <a:lstStyle/>
          <a:p>
            <a:r>
              <a:rPr lang="en-IN" sz="2400" b="1" dirty="0" smtClean="0">
                <a:latin typeface="Times New Roman" pitchFamily="18" charset="0"/>
                <a:cs typeface="Times New Roman" pitchFamily="18" charset="0"/>
              </a:rPr>
              <a:t>Collecting Data from Smartphone Sensors:</a:t>
            </a:r>
            <a:endParaRPr lang="en-US" sz="2400" b="1" dirty="0" smtClean="0">
              <a:latin typeface="Times New Roman" pitchFamily="18" charset="0"/>
              <a:cs typeface="Times New Roman" pitchFamily="18" charset="0"/>
            </a:endParaRPr>
          </a:p>
          <a:p>
            <a:endParaRPr lang="en-US" b="1" dirty="0"/>
          </a:p>
        </p:txBody>
      </p:sp>
      <p:sp>
        <p:nvSpPr>
          <p:cNvPr id="6" name="TextBox 5"/>
          <p:cNvSpPr txBox="1"/>
          <p:nvPr/>
        </p:nvSpPr>
        <p:spPr>
          <a:xfrm>
            <a:off x="304800" y="1219200"/>
            <a:ext cx="8458200" cy="2462213"/>
          </a:xfrm>
          <a:prstGeom prst="rect">
            <a:avLst/>
          </a:prstGeom>
          <a:noFill/>
        </p:spPr>
        <p:txBody>
          <a:bodyPr wrap="square" rtlCol="0">
            <a:spAutoFit/>
          </a:bodyPr>
          <a:lstStyle/>
          <a:p>
            <a:pPr algn="just">
              <a:buFont typeface="Wingdings" pitchFamily="2" charset="2"/>
              <a:buChar char="q"/>
            </a:pPr>
            <a:r>
              <a:rPr lang="en-IN" sz="2400" dirty="0" smtClean="0">
                <a:latin typeface="Times New Roman" pitchFamily="18" charset="0"/>
                <a:cs typeface="Times New Roman" pitchFamily="18" charset="0"/>
              </a:rPr>
              <a:t> </a:t>
            </a:r>
            <a:r>
              <a:rPr lang="en-IN" sz="3600" dirty="0" smtClean="0">
                <a:latin typeface="Times New Roman" pitchFamily="18" charset="0"/>
                <a:cs typeface="Times New Roman" pitchFamily="18" charset="0"/>
              </a:rPr>
              <a:t>W</a:t>
            </a:r>
            <a:r>
              <a:rPr lang="en-IN" sz="2000" dirty="0" smtClean="0">
                <a:latin typeface="Times New Roman" pitchFamily="18" charset="0"/>
                <a:cs typeface="Times New Roman" pitchFamily="18" charset="0"/>
              </a:rPr>
              <a:t>e develop an Android-based App to collect readings from the 3-axis accelerometer and the 3-axis orientation sensor. We align the two coordinate systems in the Smartphone and in the vehicle by making the accelerometer’s y-axis along the moving direction of the vehicle. Therefore, we could monitor the vehicle’s acceleration and orientation by retrieving readings from the Smartphone's accelerometer and orientation sensor.</a:t>
            </a: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9" name="TextBox 8"/>
          <p:cNvSpPr txBox="1"/>
          <p:nvPr/>
        </p:nvSpPr>
        <p:spPr>
          <a:xfrm>
            <a:off x="457200" y="3505200"/>
            <a:ext cx="7391400" cy="461665"/>
          </a:xfrm>
          <a:prstGeom prst="rect">
            <a:avLst/>
          </a:prstGeom>
          <a:noFill/>
        </p:spPr>
        <p:txBody>
          <a:bodyPr wrap="square" rtlCol="0">
            <a:spAutoFit/>
          </a:bodyPr>
          <a:lstStyle/>
          <a:p>
            <a:r>
              <a:rPr lang="en-IN" sz="2400" b="1" dirty="0" smtClean="0">
                <a:latin typeface="Times New Roman" pitchFamily="18" charset="0"/>
                <a:cs typeface="Times New Roman" pitchFamily="18" charset="0"/>
              </a:rPr>
              <a:t>Analyzing Patterns of Abnormal Driving Behaviors:</a:t>
            </a:r>
            <a:endParaRPr lang="en-US" sz="2400" b="1" dirty="0">
              <a:latin typeface="Times New Roman" pitchFamily="18" charset="0"/>
              <a:cs typeface="Times New Roman" pitchFamily="18" charset="0"/>
            </a:endParaRPr>
          </a:p>
        </p:txBody>
      </p:sp>
      <p:sp>
        <p:nvSpPr>
          <p:cNvPr id="10" name="TextBox 9"/>
          <p:cNvSpPr txBox="1"/>
          <p:nvPr/>
        </p:nvSpPr>
        <p:spPr>
          <a:xfrm>
            <a:off x="228600" y="4038600"/>
            <a:ext cx="8458200" cy="2185214"/>
          </a:xfrm>
          <a:prstGeom prst="rect">
            <a:avLst/>
          </a:prstGeom>
          <a:noFill/>
        </p:spPr>
        <p:txBody>
          <a:bodyPr wrap="square" rtlCol="0">
            <a:spAutoFit/>
          </a:bodyPr>
          <a:lstStyle/>
          <a:p>
            <a:pPr algn="just">
              <a:buFont typeface="Wingdings" pitchFamily="2" charset="2"/>
              <a:buChar char="q"/>
            </a:pPr>
            <a:r>
              <a:rPr lang="en-IN" sz="2000" dirty="0" smtClean="0">
                <a:latin typeface="Times New Roman" pitchFamily="18" charset="0"/>
                <a:cs typeface="Times New Roman" pitchFamily="18" charset="0"/>
              </a:rPr>
              <a:t> </a:t>
            </a:r>
            <a:r>
              <a:rPr lang="en-IN" sz="3600" dirty="0" smtClean="0">
                <a:latin typeface="Times New Roman" pitchFamily="18" charset="0"/>
                <a:cs typeface="Times New Roman" pitchFamily="18" charset="0"/>
              </a:rPr>
              <a:t>A</a:t>
            </a:r>
            <a:r>
              <a:rPr lang="en-IN" sz="2000" dirty="0" smtClean="0">
                <a:latin typeface="Times New Roman" pitchFamily="18" charset="0"/>
                <a:cs typeface="Times New Roman" pitchFamily="18" charset="0"/>
              </a:rPr>
              <a:t>fter high frequency noises are removed in the collected data using the low-pass filter, we can analyze the acceleration and orientation patterns of each type of abnormal driving behaviors. Let accx and accy be the acceleration on x-axis and y-axis, respectively. Let orixandoriy be the orientation on x-axis and y-axis, respectively</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5942473-62C7-46B4-9B14-1E3C72C72C09}" type="slidenum">
              <a:rPr lang="en-US" sz="3600" smtClean="0"/>
              <a:pPr/>
              <a:t>16</a:t>
            </a:fld>
            <a:endParaRPr lang="en-US" dirty="0"/>
          </a:p>
        </p:txBody>
      </p:sp>
      <p:sp>
        <p:nvSpPr>
          <p:cNvPr id="5" name="TextBox 4"/>
          <p:cNvSpPr txBox="1"/>
          <p:nvPr/>
        </p:nvSpPr>
        <p:spPr>
          <a:xfrm>
            <a:off x="304800" y="1371600"/>
            <a:ext cx="8458200" cy="2677656"/>
          </a:xfrm>
          <a:prstGeom prst="rect">
            <a:avLst/>
          </a:prstGeom>
          <a:noFill/>
        </p:spPr>
        <p:txBody>
          <a:bodyPr wrap="square" rtlCol="0">
            <a:spAutoFit/>
          </a:bodyPr>
          <a:lstStyle/>
          <a:p>
            <a:pPr algn="just">
              <a:buFont typeface="Wingdings" pitchFamily="2" charset="2"/>
              <a:buChar char="q"/>
            </a:pPr>
            <a:r>
              <a:rPr lang="en-IN" sz="2400" dirty="0" smtClean="0">
                <a:latin typeface="Times New Roman" pitchFamily="18" charset="0"/>
                <a:cs typeface="Times New Roman" pitchFamily="18" charset="0"/>
              </a:rPr>
              <a:t> Due to environmental dynamics, there are many high frequency noises in our collected raw data which has an impact on analyzing the dynamics of different driving behaviours. Thus we conduct low-pass filtering to the collected raw data first to remove the high frequency noise and yet capture the statistical features presented in the traces through dynamic exponential smoothing filter (DESF).</a:t>
            </a:r>
            <a:endParaRPr lang="en-US" sz="2400" dirty="0" smtClean="0">
              <a:latin typeface="Times New Roman" pitchFamily="18" charset="0"/>
              <a:cs typeface="Times New Roman" pitchFamily="18" charset="0"/>
            </a:endParaRPr>
          </a:p>
          <a:p>
            <a:endParaRPr lang="en-US" sz="2400" dirty="0"/>
          </a:p>
        </p:txBody>
      </p:sp>
      <p:sp>
        <p:nvSpPr>
          <p:cNvPr id="6" name="TextBox 5"/>
          <p:cNvSpPr txBox="1"/>
          <p:nvPr/>
        </p:nvSpPr>
        <p:spPr>
          <a:xfrm>
            <a:off x="533400" y="762000"/>
            <a:ext cx="4038600" cy="461665"/>
          </a:xfrm>
          <a:prstGeom prst="rect">
            <a:avLst/>
          </a:prstGeom>
          <a:noFill/>
        </p:spPr>
        <p:txBody>
          <a:bodyPr wrap="square" rtlCol="0">
            <a:spAutoFit/>
          </a:bodyPr>
          <a:lstStyle/>
          <a:p>
            <a:r>
              <a:rPr lang="en-IN" sz="2400" b="1" dirty="0" smtClean="0">
                <a:latin typeface="Times New Roman" pitchFamily="18" charset="0"/>
                <a:cs typeface="Times New Roman" pitchFamily="18" charset="0"/>
              </a:rPr>
              <a:t>Low-pass Filtering:</a:t>
            </a: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105400"/>
          </a:xfrm>
        </p:spPr>
        <p:txBody>
          <a:bodyPr>
            <a:noAutofit/>
          </a:bodyPr>
          <a:lstStyle/>
          <a:p>
            <a:pPr>
              <a:buNone/>
            </a:pPr>
            <a:r>
              <a:rPr lang="en-GB" sz="1600" dirty="0" smtClean="0">
                <a:latin typeface="Times New Roman" pitchFamily="18" charset="0"/>
                <a:cs typeface="Times New Roman" pitchFamily="18" charset="0"/>
              </a:rPr>
              <a:t>protected void </a:t>
            </a:r>
            <a:r>
              <a:rPr lang="en-GB" sz="1600" dirty="0" err="1" smtClean="0">
                <a:latin typeface="Times New Roman" pitchFamily="18" charset="0"/>
                <a:cs typeface="Times New Roman" pitchFamily="18" charset="0"/>
              </a:rPr>
              <a:t>onCreate</a:t>
            </a:r>
            <a:r>
              <a:rPr lang="en-GB" sz="1600" dirty="0" smtClean="0">
                <a:latin typeface="Times New Roman" pitchFamily="18" charset="0"/>
                <a:cs typeface="Times New Roman" pitchFamily="18" charset="0"/>
              </a:rPr>
              <a:t>(Bundle </a:t>
            </a:r>
            <a:r>
              <a:rPr lang="en-GB" sz="1600" dirty="0" err="1" smtClean="0">
                <a:latin typeface="Times New Roman" pitchFamily="18" charset="0"/>
                <a:cs typeface="Times New Roman" pitchFamily="18" charset="0"/>
              </a:rPr>
              <a:t>savedInstanceState</a:t>
            </a:r>
            <a:r>
              <a:rPr lang="en-GB" sz="1600" dirty="0" smtClean="0">
                <a:latin typeface="Times New Roman" pitchFamily="18" charset="0"/>
                <a:cs typeface="Times New Roman" pitchFamily="18" charset="0"/>
              </a:rPr>
              <a:t>) {</a:t>
            </a:r>
          </a:p>
          <a:p>
            <a:pPr>
              <a:buNone/>
            </a:pPr>
            <a:r>
              <a:rPr lang="en-GB" sz="1600" dirty="0" smtClean="0">
                <a:latin typeface="Times New Roman" pitchFamily="18" charset="0"/>
                <a:cs typeface="Times New Roman" pitchFamily="18" charset="0"/>
              </a:rPr>
              <a:t>		</a:t>
            </a:r>
            <a:r>
              <a:rPr lang="en-GB" sz="1600" dirty="0" err="1" smtClean="0">
                <a:latin typeface="Times New Roman" pitchFamily="18" charset="0"/>
                <a:cs typeface="Times New Roman" pitchFamily="18" charset="0"/>
              </a:rPr>
              <a:t>super.onCreate</a:t>
            </a:r>
            <a:r>
              <a:rPr lang="en-GB" sz="1600" dirty="0" smtClean="0">
                <a:latin typeface="Times New Roman" pitchFamily="18" charset="0"/>
                <a:cs typeface="Times New Roman" pitchFamily="18" charset="0"/>
              </a:rPr>
              <a:t>(</a:t>
            </a:r>
            <a:r>
              <a:rPr lang="en-GB" sz="1600" dirty="0" err="1" smtClean="0">
                <a:latin typeface="Times New Roman" pitchFamily="18" charset="0"/>
                <a:cs typeface="Times New Roman" pitchFamily="18" charset="0"/>
              </a:rPr>
              <a:t>savedInstanceState</a:t>
            </a:r>
            <a:r>
              <a:rPr lang="en-GB" sz="1600" dirty="0" smtClean="0">
                <a:latin typeface="Times New Roman" pitchFamily="18" charset="0"/>
                <a:cs typeface="Times New Roman" pitchFamily="18" charset="0"/>
              </a:rPr>
              <a:t>);</a:t>
            </a:r>
          </a:p>
          <a:p>
            <a:pPr>
              <a:buNone/>
            </a:pPr>
            <a:r>
              <a:rPr lang="en-GB" sz="1600" dirty="0" smtClean="0">
                <a:latin typeface="Times New Roman" pitchFamily="18" charset="0"/>
                <a:cs typeface="Times New Roman" pitchFamily="18" charset="0"/>
              </a:rPr>
              <a:t>		</a:t>
            </a:r>
            <a:r>
              <a:rPr lang="en-GB" sz="1600" dirty="0" err="1" smtClean="0">
                <a:latin typeface="Times New Roman" pitchFamily="18" charset="0"/>
                <a:cs typeface="Times New Roman" pitchFamily="18" charset="0"/>
              </a:rPr>
              <a:t>setContentView</a:t>
            </a:r>
            <a:r>
              <a:rPr lang="en-GB" sz="1600" dirty="0" smtClean="0">
                <a:latin typeface="Times New Roman" pitchFamily="18" charset="0"/>
                <a:cs typeface="Times New Roman" pitchFamily="18" charset="0"/>
              </a:rPr>
              <a:t>(</a:t>
            </a:r>
            <a:r>
              <a:rPr lang="en-GB" sz="1600" dirty="0" err="1" smtClean="0">
                <a:latin typeface="Times New Roman" pitchFamily="18" charset="0"/>
                <a:cs typeface="Times New Roman" pitchFamily="18" charset="0"/>
              </a:rPr>
              <a:t>R.layout.activity_main</a:t>
            </a:r>
            <a:r>
              <a:rPr lang="en-GB" sz="1600" dirty="0" smtClean="0">
                <a:latin typeface="Times New Roman" pitchFamily="18" charset="0"/>
                <a:cs typeface="Times New Roman" pitchFamily="18" charset="0"/>
              </a:rPr>
              <a:t>);</a:t>
            </a:r>
          </a:p>
          <a:p>
            <a:pPr>
              <a:buNone/>
            </a:pPr>
            <a:r>
              <a:rPr lang="en-GB" sz="1600" dirty="0" smtClean="0">
                <a:latin typeface="Times New Roman" pitchFamily="18" charset="0"/>
                <a:cs typeface="Times New Roman" pitchFamily="18" charset="0"/>
              </a:rPr>
              <a:t>		/*************************************/</a:t>
            </a:r>
          </a:p>
          <a:p>
            <a:pPr>
              <a:buNone/>
            </a:pPr>
            <a:r>
              <a:rPr lang="en-GB" sz="1600" dirty="0" smtClean="0">
                <a:latin typeface="Times New Roman" pitchFamily="18" charset="0"/>
                <a:cs typeface="Times New Roman" pitchFamily="18" charset="0"/>
              </a:rPr>
              <a:t>		b1=(Button)</a:t>
            </a:r>
            <a:r>
              <a:rPr lang="en-GB" sz="1600" dirty="0" err="1" smtClean="0">
                <a:latin typeface="Times New Roman" pitchFamily="18" charset="0"/>
                <a:cs typeface="Times New Roman" pitchFamily="18" charset="0"/>
              </a:rPr>
              <a:t>findViewById</a:t>
            </a:r>
            <a:r>
              <a:rPr lang="en-GB" sz="1600" dirty="0" smtClean="0">
                <a:latin typeface="Times New Roman" pitchFamily="18" charset="0"/>
                <a:cs typeface="Times New Roman" pitchFamily="18" charset="0"/>
              </a:rPr>
              <a:t>(R.id.button1);</a:t>
            </a:r>
          </a:p>
          <a:p>
            <a:pPr>
              <a:buNone/>
            </a:pPr>
            <a:r>
              <a:rPr lang="en-GB" sz="1600" dirty="0" smtClean="0">
                <a:latin typeface="Times New Roman" pitchFamily="18" charset="0"/>
                <a:cs typeface="Times New Roman" pitchFamily="18" charset="0"/>
              </a:rPr>
              <a:t>		b2=(Button)</a:t>
            </a:r>
            <a:r>
              <a:rPr lang="en-GB" sz="1600" dirty="0" err="1" smtClean="0">
                <a:latin typeface="Times New Roman" pitchFamily="18" charset="0"/>
                <a:cs typeface="Times New Roman" pitchFamily="18" charset="0"/>
              </a:rPr>
              <a:t>findViewById</a:t>
            </a:r>
            <a:r>
              <a:rPr lang="en-GB" sz="1600" dirty="0" smtClean="0">
                <a:latin typeface="Times New Roman" pitchFamily="18" charset="0"/>
                <a:cs typeface="Times New Roman" pitchFamily="18" charset="0"/>
              </a:rPr>
              <a:t>(R.id.button2);</a:t>
            </a:r>
          </a:p>
          <a:p>
            <a:pPr>
              <a:buNone/>
            </a:pPr>
            <a:r>
              <a:rPr lang="en-GB" sz="1600" dirty="0" smtClean="0">
                <a:latin typeface="Times New Roman" pitchFamily="18" charset="0"/>
                <a:cs typeface="Times New Roman" pitchFamily="18" charset="0"/>
              </a:rPr>
              <a:t>		b3=(Button)</a:t>
            </a:r>
            <a:r>
              <a:rPr lang="en-GB" sz="1600" dirty="0" err="1" smtClean="0">
                <a:latin typeface="Times New Roman" pitchFamily="18" charset="0"/>
                <a:cs typeface="Times New Roman" pitchFamily="18" charset="0"/>
              </a:rPr>
              <a:t>findViewById</a:t>
            </a:r>
            <a:r>
              <a:rPr lang="en-GB" sz="1600" dirty="0" smtClean="0">
                <a:latin typeface="Times New Roman" pitchFamily="18" charset="0"/>
                <a:cs typeface="Times New Roman" pitchFamily="18" charset="0"/>
              </a:rPr>
              <a:t>(R.id.button3);</a:t>
            </a:r>
          </a:p>
          <a:p>
            <a:pPr>
              <a:buNone/>
            </a:pPr>
            <a:r>
              <a:rPr lang="en-GB" sz="1600" dirty="0" smtClean="0">
                <a:latin typeface="Times New Roman" pitchFamily="18" charset="0"/>
                <a:cs typeface="Times New Roman" pitchFamily="18" charset="0"/>
              </a:rPr>
              <a:t>		/******************************************/</a:t>
            </a:r>
          </a:p>
          <a:p>
            <a:pPr>
              <a:buNone/>
            </a:pPr>
            <a:r>
              <a:rPr lang="en-GB" sz="1600" dirty="0" smtClean="0">
                <a:latin typeface="Times New Roman" pitchFamily="18" charset="0"/>
                <a:cs typeface="Times New Roman" pitchFamily="18" charset="0"/>
              </a:rPr>
              <a:t>		b1.setOnClickListener(new </a:t>
            </a:r>
            <a:r>
              <a:rPr lang="en-GB" sz="1600" dirty="0" err="1" smtClean="0">
                <a:latin typeface="Times New Roman" pitchFamily="18" charset="0"/>
                <a:cs typeface="Times New Roman" pitchFamily="18" charset="0"/>
              </a:rPr>
              <a:t>OnClickListener</a:t>
            </a:r>
            <a:r>
              <a:rPr lang="en-GB" sz="1600" dirty="0" smtClean="0">
                <a:latin typeface="Times New Roman" pitchFamily="18" charset="0"/>
                <a:cs typeface="Times New Roman" pitchFamily="18" charset="0"/>
              </a:rPr>
              <a:t>() {</a:t>
            </a:r>
          </a:p>
          <a:p>
            <a:pPr>
              <a:buNone/>
            </a:pPr>
            <a:r>
              <a:rPr lang="en-GB" sz="1600" dirty="0" smtClean="0">
                <a:latin typeface="Times New Roman" pitchFamily="18" charset="0"/>
                <a:cs typeface="Times New Roman" pitchFamily="18" charset="0"/>
              </a:rPr>
              <a:t>			</a:t>
            </a:r>
          </a:p>
          <a:p>
            <a:pPr>
              <a:buNone/>
            </a:pPr>
            <a:r>
              <a:rPr lang="en-GB" sz="1600" dirty="0" smtClean="0">
                <a:latin typeface="Times New Roman" pitchFamily="18" charset="0"/>
                <a:cs typeface="Times New Roman" pitchFamily="18" charset="0"/>
              </a:rPr>
              <a:t>			public void </a:t>
            </a:r>
            <a:r>
              <a:rPr lang="en-GB" sz="1600" dirty="0" err="1" smtClean="0">
                <a:latin typeface="Times New Roman" pitchFamily="18" charset="0"/>
                <a:cs typeface="Times New Roman" pitchFamily="18" charset="0"/>
              </a:rPr>
              <a:t>onClick</a:t>
            </a:r>
            <a:r>
              <a:rPr lang="en-GB" sz="1600" dirty="0" smtClean="0">
                <a:latin typeface="Times New Roman" pitchFamily="18" charset="0"/>
                <a:cs typeface="Times New Roman" pitchFamily="18" charset="0"/>
              </a:rPr>
              <a:t>(View v) {</a:t>
            </a:r>
          </a:p>
          <a:p>
            <a:pPr>
              <a:buNone/>
            </a:pPr>
            <a:r>
              <a:rPr lang="en-GB" sz="1600" dirty="0" smtClean="0">
                <a:latin typeface="Times New Roman" pitchFamily="18" charset="0"/>
                <a:cs typeface="Times New Roman" pitchFamily="18" charset="0"/>
              </a:rPr>
              <a:t>				// TODO Auto-generated method stub</a:t>
            </a:r>
          </a:p>
          <a:p>
            <a:pPr>
              <a:buNone/>
            </a:pPr>
            <a:r>
              <a:rPr lang="en-GB" sz="1600" dirty="0" smtClean="0">
                <a:latin typeface="Times New Roman" pitchFamily="18" charset="0"/>
                <a:cs typeface="Times New Roman" pitchFamily="18" charset="0"/>
              </a:rPr>
              <a:t>				Intent login=new Intent(</a:t>
            </a:r>
            <a:r>
              <a:rPr lang="en-GB" sz="1600" dirty="0" err="1" smtClean="0">
                <a:latin typeface="Times New Roman" pitchFamily="18" charset="0"/>
                <a:cs typeface="Times New Roman" pitchFamily="18" charset="0"/>
              </a:rPr>
              <a:t>getApplicationContext</a:t>
            </a:r>
            <a:r>
              <a:rPr lang="en-GB" sz="1600" dirty="0" smtClean="0">
                <a:latin typeface="Times New Roman" pitchFamily="18" charset="0"/>
                <a:cs typeface="Times New Roman" pitchFamily="18" charset="0"/>
              </a:rPr>
              <a:t>(),</a:t>
            </a:r>
            <a:r>
              <a:rPr lang="en-GB" sz="1600" dirty="0" err="1" smtClean="0">
                <a:latin typeface="Times New Roman" pitchFamily="18" charset="0"/>
                <a:cs typeface="Times New Roman" pitchFamily="18" charset="0"/>
              </a:rPr>
              <a:t>manual.class</a:t>
            </a:r>
            <a:r>
              <a:rPr lang="en-GB" sz="1600" dirty="0" smtClean="0">
                <a:latin typeface="Times New Roman" pitchFamily="18" charset="0"/>
                <a:cs typeface="Times New Roman" pitchFamily="18" charset="0"/>
              </a:rPr>
              <a:t>);</a:t>
            </a:r>
          </a:p>
          <a:p>
            <a:pPr>
              <a:buNone/>
            </a:pPr>
            <a:r>
              <a:rPr lang="en-GB" sz="1600" dirty="0" smtClean="0">
                <a:latin typeface="Times New Roman" pitchFamily="18" charset="0"/>
                <a:cs typeface="Times New Roman" pitchFamily="18" charset="0"/>
              </a:rPr>
              <a:t>				</a:t>
            </a:r>
            <a:r>
              <a:rPr lang="en-GB" sz="1600" dirty="0" err="1" smtClean="0">
                <a:latin typeface="Times New Roman" pitchFamily="18" charset="0"/>
                <a:cs typeface="Times New Roman" pitchFamily="18" charset="0"/>
              </a:rPr>
              <a:t>startActivity</a:t>
            </a:r>
            <a:r>
              <a:rPr lang="en-GB" sz="1600" dirty="0" smtClean="0">
                <a:latin typeface="Times New Roman" pitchFamily="18" charset="0"/>
                <a:cs typeface="Times New Roman" pitchFamily="18" charset="0"/>
              </a:rPr>
              <a:t>(login);	</a:t>
            </a:r>
          </a:p>
          <a:p>
            <a:pPr>
              <a:buNone/>
            </a:pPr>
            <a:r>
              <a:rPr lang="en-GB" sz="1600" dirty="0" smtClean="0">
                <a:latin typeface="Times New Roman" pitchFamily="18" charset="0"/>
                <a:cs typeface="Times New Roman" pitchFamily="18" charset="0"/>
              </a:rPr>
              <a:t>			</a:t>
            </a:r>
          </a:p>
          <a:p>
            <a:pPr>
              <a:buNone/>
            </a:pPr>
            <a:r>
              <a:rPr lang="en-GB" sz="1600" dirty="0" smtClean="0">
                <a:latin typeface="Times New Roman" pitchFamily="18" charset="0"/>
                <a:cs typeface="Times New Roman" pitchFamily="18" charset="0"/>
              </a:rPr>
              <a:t>			}</a:t>
            </a:r>
          </a:p>
          <a:p>
            <a:pPr>
              <a:buNone/>
            </a:pPr>
            <a:r>
              <a:rPr lang="en-GB" sz="1600" dirty="0" smtClean="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85942473-62C7-46B4-9B14-1E3C72C72C09}" type="slidenum">
              <a:rPr lang="en-US" smtClean="0"/>
              <a:pPr/>
              <a:t>17</a:t>
            </a:fld>
            <a:endParaRPr lang="en-US" dirty="0"/>
          </a:p>
        </p:txBody>
      </p:sp>
      <p:sp>
        <p:nvSpPr>
          <p:cNvPr id="6" name="TextBox 5"/>
          <p:cNvSpPr txBox="1"/>
          <p:nvPr/>
        </p:nvSpPr>
        <p:spPr>
          <a:xfrm>
            <a:off x="533400" y="838200"/>
            <a:ext cx="2667000" cy="584775"/>
          </a:xfrm>
          <a:prstGeom prst="rect">
            <a:avLst/>
          </a:prstGeom>
          <a:noFill/>
        </p:spPr>
        <p:txBody>
          <a:bodyPr wrap="square" rtlCol="0">
            <a:spAutoFit/>
          </a:bodyPr>
          <a:lstStyle/>
          <a:p>
            <a:r>
              <a:rPr lang="en-IN" sz="3200" b="1" dirty="0" smtClean="0">
                <a:latin typeface="Times New Roman" pitchFamily="18" charset="0"/>
                <a:cs typeface="Times New Roman" pitchFamily="18" charset="0"/>
              </a:rPr>
              <a:t>Sample code:</a:t>
            </a:r>
            <a:endParaRPr lang="en-GB" sz="3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pPr>
              <a:buNone/>
            </a:pPr>
            <a:r>
              <a:rPr lang="en-GB" sz="1600" dirty="0" smtClean="0">
                <a:latin typeface="Times New Roman" pitchFamily="18" charset="0"/>
                <a:cs typeface="Times New Roman" pitchFamily="18" charset="0"/>
              </a:rPr>
              <a:t>b2.setOnClickListener(new </a:t>
            </a:r>
            <a:r>
              <a:rPr lang="en-GB" sz="1600" dirty="0" err="1" smtClean="0">
                <a:latin typeface="Times New Roman" pitchFamily="18" charset="0"/>
                <a:cs typeface="Times New Roman" pitchFamily="18" charset="0"/>
              </a:rPr>
              <a:t>OnClickListener</a:t>
            </a:r>
            <a:r>
              <a:rPr lang="en-GB" sz="1600" dirty="0" smtClean="0">
                <a:latin typeface="Times New Roman" pitchFamily="18" charset="0"/>
                <a:cs typeface="Times New Roman" pitchFamily="18" charset="0"/>
              </a:rPr>
              <a:t>() {</a:t>
            </a:r>
          </a:p>
          <a:p>
            <a:pPr>
              <a:buNone/>
            </a:pPr>
            <a:r>
              <a:rPr lang="en-GB" sz="1600" dirty="0" smtClean="0">
                <a:latin typeface="Times New Roman" pitchFamily="18" charset="0"/>
                <a:cs typeface="Times New Roman" pitchFamily="18" charset="0"/>
              </a:rPr>
              <a:t>			</a:t>
            </a:r>
          </a:p>
          <a:p>
            <a:pPr>
              <a:buNone/>
            </a:pPr>
            <a:r>
              <a:rPr lang="en-GB" sz="1600" dirty="0" smtClean="0">
                <a:latin typeface="Times New Roman" pitchFamily="18" charset="0"/>
                <a:cs typeface="Times New Roman" pitchFamily="18" charset="0"/>
              </a:rPr>
              <a:t>			public void </a:t>
            </a:r>
            <a:r>
              <a:rPr lang="en-GB" sz="1600" dirty="0" err="1" smtClean="0">
                <a:latin typeface="Times New Roman" pitchFamily="18" charset="0"/>
                <a:cs typeface="Times New Roman" pitchFamily="18" charset="0"/>
              </a:rPr>
              <a:t>onClick</a:t>
            </a:r>
            <a:r>
              <a:rPr lang="en-GB" sz="1600" dirty="0" smtClean="0">
                <a:latin typeface="Times New Roman" pitchFamily="18" charset="0"/>
                <a:cs typeface="Times New Roman" pitchFamily="18" charset="0"/>
              </a:rPr>
              <a:t>(View v) {</a:t>
            </a:r>
          </a:p>
          <a:p>
            <a:pPr>
              <a:buNone/>
            </a:pPr>
            <a:r>
              <a:rPr lang="en-GB" sz="1600" dirty="0" smtClean="0">
                <a:latin typeface="Times New Roman" pitchFamily="18" charset="0"/>
                <a:cs typeface="Times New Roman" pitchFamily="18" charset="0"/>
              </a:rPr>
              <a:t>				// TODO Auto-generated method stub</a:t>
            </a:r>
          </a:p>
          <a:p>
            <a:pPr>
              <a:buNone/>
            </a:pPr>
            <a:r>
              <a:rPr lang="en-GB" sz="1600" dirty="0" smtClean="0">
                <a:latin typeface="Times New Roman" pitchFamily="18" charset="0"/>
                <a:cs typeface="Times New Roman" pitchFamily="18" charset="0"/>
              </a:rPr>
              <a:t>				Intent login=new Intent(</a:t>
            </a:r>
            <a:r>
              <a:rPr lang="en-GB" sz="1600" dirty="0" err="1" smtClean="0">
                <a:latin typeface="Times New Roman" pitchFamily="18" charset="0"/>
                <a:cs typeface="Times New Roman" pitchFamily="18" charset="0"/>
              </a:rPr>
              <a:t>getApplicationContext</a:t>
            </a:r>
            <a:r>
              <a:rPr lang="en-GB" sz="1600" dirty="0" smtClean="0">
                <a:latin typeface="Times New Roman" pitchFamily="18" charset="0"/>
                <a:cs typeface="Times New Roman" pitchFamily="18" charset="0"/>
              </a:rPr>
              <a:t>(),</a:t>
            </a:r>
            <a:r>
              <a:rPr lang="en-GB" sz="1600" dirty="0" err="1" smtClean="0">
                <a:latin typeface="Times New Roman" pitchFamily="18" charset="0"/>
                <a:cs typeface="Times New Roman" pitchFamily="18" charset="0"/>
              </a:rPr>
              <a:t>automatic.class</a:t>
            </a:r>
            <a:r>
              <a:rPr lang="en-GB" sz="1600" dirty="0" smtClean="0">
                <a:latin typeface="Times New Roman" pitchFamily="18" charset="0"/>
                <a:cs typeface="Times New Roman" pitchFamily="18" charset="0"/>
              </a:rPr>
              <a:t>);</a:t>
            </a:r>
          </a:p>
          <a:p>
            <a:pPr>
              <a:buNone/>
            </a:pPr>
            <a:r>
              <a:rPr lang="en-GB" sz="1600" dirty="0" smtClean="0">
                <a:latin typeface="Times New Roman" pitchFamily="18" charset="0"/>
                <a:cs typeface="Times New Roman" pitchFamily="18" charset="0"/>
              </a:rPr>
              <a:t>				</a:t>
            </a:r>
            <a:r>
              <a:rPr lang="en-GB" sz="1600" dirty="0" err="1" smtClean="0">
                <a:latin typeface="Times New Roman" pitchFamily="18" charset="0"/>
                <a:cs typeface="Times New Roman" pitchFamily="18" charset="0"/>
              </a:rPr>
              <a:t>startActivity</a:t>
            </a:r>
            <a:r>
              <a:rPr lang="en-GB" sz="1600" dirty="0" smtClean="0">
                <a:latin typeface="Times New Roman" pitchFamily="18" charset="0"/>
                <a:cs typeface="Times New Roman" pitchFamily="18" charset="0"/>
              </a:rPr>
              <a:t>(login);	</a:t>
            </a:r>
          </a:p>
          <a:p>
            <a:pPr>
              <a:buNone/>
            </a:pPr>
            <a:r>
              <a:rPr lang="en-GB" sz="1600" dirty="0" smtClean="0">
                <a:latin typeface="Times New Roman" pitchFamily="18" charset="0"/>
                <a:cs typeface="Times New Roman" pitchFamily="18" charset="0"/>
              </a:rPr>
              <a:t>			</a:t>
            </a:r>
          </a:p>
          <a:p>
            <a:pPr>
              <a:buNone/>
            </a:pPr>
            <a:r>
              <a:rPr lang="en-GB" sz="1600" dirty="0" smtClean="0">
                <a:latin typeface="Times New Roman" pitchFamily="18" charset="0"/>
                <a:cs typeface="Times New Roman" pitchFamily="18" charset="0"/>
              </a:rPr>
              <a:t>			}</a:t>
            </a:r>
          </a:p>
          <a:p>
            <a:pPr>
              <a:buNone/>
            </a:pPr>
            <a:r>
              <a:rPr lang="en-GB" sz="1600" dirty="0" smtClean="0">
                <a:latin typeface="Times New Roman" pitchFamily="18" charset="0"/>
                <a:cs typeface="Times New Roman" pitchFamily="18" charset="0"/>
              </a:rPr>
              <a:t>		});</a:t>
            </a:r>
          </a:p>
          <a:p>
            <a:pPr>
              <a:buNone/>
            </a:pPr>
            <a:r>
              <a:rPr lang="en-GB" sz="1600" dirty="0" smtClean="0">
                <a:latin typeface="Times New Roman" pitchFamily="18" charset="0"/>
                <a:cs typeface="Times New Roman" pitchFamily="18" charset="0"/>
              </a:rPr>
              <a:t>		/*********************************/</a:t>
            </a:r>
          </a:p>
          <a:p>
            <a:pPr>
              <a:buNone/>
            </a:pPr>
            <a:r>
              <a:rPr lang="en-GB" sz="1600" dirty="0" smtClean="0">
                <a:latin typeface="Times New Roman" pitchFamily="18" charset="0"/>
                <a:cs typeface="Times New Roman" pitchFamily="18" charset="0"/>
              </a:rPr>
              <a:t>		b3.setOnClickListener(new </a:t>
            </a:r>
            <a:r>
              <a:rPr lang="en-GB" sz="1600" dirty="0" err="1" smtClean="0">
                <a:latin typeface="Times New Roman" pitchFamily="18" charset="0"/>
                <a:cs typeface="Times New Roman" pitchFamily="18" charset="0"/>
              </a:rPr>
              <a:t>OnClickListener</a:t>
            </a:r>
            <a:r>
              <a:rPr lang="en-GB" sz="1600" dirty="0" smtClean="0">
                <a:latin typeface="Times New Roman" pitchFamily="18" charset="0"/>
                <a:cs typeface="Times New Roman" pitchFamily="18" charset="0"/>
              </a:rPr>
              <a:t>() {</a:t>
            </a:r>
          </a:p>
          <a:p>
            <a:pPr>
              <a:buNone/>
            </a:pPr>
            <a:r>
              <a:rPr lang="en-GB" sz="1600" dirty="0" smtClean="0">
                <a:latin typeface="Times New Roman" pitchFamily="18" charset="0"/>
                <a:cs typeface="Times New Roman" pitchFamily="18" charset="0"/>
              </a:rPr>
              <a:t>			</a:t>
            </a:r>
          </a:p>
          <a:p>
            <a:pPr>
              <a:buNone/>
            </a:pPr>
            <a:r>
              <a:rPr lang="en-GB" sz="1600" dirty="0" smtClean="0">
                <a:latin typeface="Times New Roman" pitchFamily="18" charset="0"/>
                <a:cs typeface="Times New Roman" pitchFamily="18" charset="0"/>
              </a:rPr>
              <a:t>			public void </a:t>
            </a:r>
            <a:r>
              <a:rPr lang="en-GB" sz="1600" dirty="0" err="1" smtClean="0">
                <a:latin typeface="Times New Roman" pitchFamily="18" charset="0"/>
                <a:cs typeface="Times New Roman" pitchFamily="18" charset="0"/>
              </a:rPr>
              <a:t>onClick</a:t>
            </a:r>
            <a:r>
              <a:rPr lang="en-GB" sz="1600" dirty="0" smtClean="0">
                <a:latin typeface="Times New Roman" pitchFamily="18" charset="0"/>
                <a:cs typeface="Times New Roman" pitchFamily="18" charset="0"/>
              </a:rPr>
              <a:t>(View v) {</a:t>
            </a:r>
          </a:p>
          <a:p>
            <a:pPr>
              <a:buNone/>
            </a:pPr>
            <a:r>
              <a:rPr lang="en-GB" sz="1600" dirty="0" smtClean="0">
                <a:latin typeface="Times New Roman" pitchFamily="18" charset="0"/>
                <a:cs typeface="Times New Roman" pitchFamily="18" charset="0"/>
              </a:rPr>
              <a:t>				// TODO Auto-generated method stub</a:t>
            </a:r>
          </a:p>
          <a:p>
            <a:pPr>
              <a:buNone/>
            </a:pPr>
            <a:r>
              <a:rPr lang="en-GB" sz="1600" dirty="0" smtClean="0">
                <a:latin typeface="Times New Roman" pitchFamily="18" charset="0"/>
                <a:cs typeface="Times New Roman" pitchFamily="18" charset="0"/>
              </a:rPr>
              <a:t>				Intent login=new Intent(</a:t>
            </a:r>
            <a:r>
              <a:rPr lang="en-GB" sz="1600" dirty="0" err="1" smtClean="0">
                <a:latin typeface="Times New Roman" pitchFamily="18" charset="0"/>
                <a:cs typeface="Times New Roman" pitchFamily="18" charset="0"/>
              </a:rPr>
              <a:t>getApplicationContext</a:t>
            </a:r>
            <a:r>
              <a:rPr lang="en-GB" sz="1600" dirty="0" smtClean="0">
                <a:latin typeface="Times New Roman" pitchFamily="18" charset="0"/>
                <a:cs typeface="Times New Roman" pitchFamily="18" charset="0"/>
              </a:rPr>
              <a:t>(),</a:t>
            </a:r>
            <a:r>
              <a:rPr lang="en-GB" sz="1600" dirty="0" err="1" smtClean="0">
                <a:latin typeface="Times New Roman" pitchFamily="18" charset="0"/>
                <a:cs typeface="Times New Roman" pitchFamily="18" charset="0"/>
              </a:rPr>
              <a:t>manual.class</a:t>
            </a:r>
            <a:r>
              <a:rPr lang="en-GB" sz="1600" dirty="0" smtClean="0">
                <a:latin typeface="Times New Roman" pitchFamily="18" charset="0"/>
                <a:cs typeface="Times New Roman" pitchFamily="18" charset="0"/>
              </a:rPr>
              <a:t>);</a:t>
            </a:r>
          </a:p>
          <a:p>
            <a:pPr>
              <a:buNone/>
            </a:pPr>
            <a:r>
              <a:rPr lang="en-GB" sz="1600" dirty="0" smtClean="0">
                <a:latin typeface="Times New Roman" pitchFamily="18" charset="0"/>
                <a:cs typeface="Times New Roman" pitchFamily="18" charset="0"/>
              </a:rPr>
              <a:t>				</a:t>
            </a:r>
            <a:r>
              <a:rPr lang="en-GB" sz="1600" dirty="0" err="1" smtClean="0">
                <a:latin typeface="Times New Roman" pitchFamily="18" charset="0"/>
                <a:cs typeface="Times New Roman" pitchFamily="18" charset="0"/>
              </a:rPr>
              <a:t>startActivity</a:t>
            </a:r>
            <a:r>
              <a:rPr lang="en-GB" sz="1600" dirty="0" smtClean="0">
                <a:latin typeface="Times New Roman" pitchFamily="18" charset="0"/>
                <a:cs typeface="Times New Roman" pitchFamily="18" charset="0"/>
              </a:rPr>
              <a:t>(login);	</a:t>
            </a:r>
          </a:p>
          <a:p>
            <a:pPr>
              <a:buNone/>
            </a:pPr>
            <a:r>
              <a:rPr lang="en-GB" sz="1600" dirty="0" smtClean="0">
                <a:latin typeface="Times New Roman" pitchFamily="18" charset="0"/>
                <a:cs typeface="Times New Roman" pitchFamily="18" charset="0"/>
              </a:rPr>
              <a:t>				</a:t>
            </a:r>
          </a:p>
          <a:p>
            <a:pPr>
              <a:buNone/>
            </a:pPr>
            <a:r>
              <a:rPr lang="en-GB" sz="1600" dirty="0" smtClean="0">
                <a:latin typeface="Times New Roman" pitchFamily="18" charset="0"/>
                <a:cs typeface="Times New Roman" pitchFamily="18" charset="0"/>
              </a:rPr>
              <a:t>			}</a:t>
            </a:r>
          </a:p>
          <a:p>
            <a:pPr>
              <a:buNone/>
            </a:pPr>
            <a:r>
              <a:rPr lang="en-GB" sz="1600" dirty="0" smtClean="0">
                <a:latin typeface="Times New Roman" pitchFamily="18" charset="0"/>
                <a:cs typeface="Times New Roman" pitchFamily="18" charset="0"/>
              </a:rPr>
              <a:t>		});</a:t>
            </a:r>
          </a:p>
          <a:p>
            <a:pPr>
              <a:buNone/>
            </a:pPr>
            <a:r>
              <a:rPr lang="en-GB" sz="1600" dirty="0" smtClean="0">
                <a:latin typeface="Times New Roman" pitchFamily="18" charset="0"/>
                <a:cs typeface="Times New Roman" pitchFamily="18" charset="0"/>
              </a:rPr>
              <a:t>	}</a:t>
            </a:r>
          </a:p>
          <a:p>
            <a:endParaRPr lang="en-GB" sz="1600" dirty="0"/>
          </a:p>
        </p:txBody>
      </p:sp>
      <p:sp>
        <p:nvSpPr>
          <p:cNvPr id="4" name="Slide Number Placeholder 3"/>
          <p:cNvSpPr>
            <a:spLocks noGrp="1"/>
          </p:cNvSpPr>
          <p:nvPr>
            <p:ph type="sldNum" sz="quarter" idx="12"/>
          </p:nvPr>
        </p:nvSpPr>
        <p:spPr/>
        <p:txBody>
          <a:bodyPr/>
          <a:lstStyle/>
          <a:p>
            <a:fld id="{85942473-62C7-46B4-9B14-1E3C72C72C09}"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a:buNone/>
            </a:pPr>
            <a:r>
              <a:rPr lang="en-IN" sz="1800" dirty="0" smtClean="0">
                <a:latin typeface="Times New Roman" pitchFamily="18" charset="0"/>
                <a:cs typeface="Times New Roman" pitchFamily="18" charset="0"/>
              </a:rPr>
              <a:t>protected void </a:t>
            </a:r>
            <a:r>
              <a:rPr lang="en-IN" sz="1800" dirty="0" err="1" smtClean="0">
                <a:latin typeface="Times New Roman" pitchFamily="18" charset="0"/>
                <a:cs typeface="Times New Roman" pitchFamily="18" charset="0"/>
              </a:rPr>
              <a:t>onCreate</a:t>
            </a:r>
            <a:r>
              <a:rPr lang="en-IN" sz="1800" dirty="0" smtClean="0">
                <a:latin typeface="Times New Roman" pitchFamily="18" charset="0"/>
                <a:cs typeface="Times New Roman" pitchFamily="18" charset="0"/>
              </a:rPr>
              <a:t>(Bundle </a:t>
            </a:r>
            <a:r>
              <a:rPr lang="en-IN" sz="1800" dirty="0" err="1" smtClean="0">
                <a:latin typeface="Times New Roman" pitchFamily="18" charset="0"/>
                <a:cs typeface="Times New Roman" pitchFamily="18" charset="0"/>
              </a:rPr>
              <a:t>savedInstanceState</a:t>
            </a:r>
            <a:r>
              <a:rPr lang="en-IN" sz="1800" dirty="0" smtClean="0">
                <a:latin typeface="Times New Roman" pitchFamily="18" charset="0"/>
                <a:cs typeface="Times New Roman" pitchFamily="18" charset="0"/>
              </a:rPr>
              <a:t>) {</a:t>
            </a:r>
          </a:p>
          <a:p>
            <a:pPr>
              <a:buNone/>
            </a:pP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super.onCreate</a:t>
            </a: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savedInstanceState</a:t>
            </a:r>
            <a:r>
              <a:rPr lang="en-IN" sz="1800" dirty="0" smtClean="0">
                <a:latin typeface="Times New Roman" pitchFamily="18" charset="0"/>
                <a:cs typeface="Times New Roman" pitchFamily="18" charset="0"/>
              </a:rPr>
              <a:t>);</a:t>
            </a:r>
          </a:p>
          <a:p>
            <a:pPr>
              <a:buNone/>
            </a:pP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setContentView</a:t>
            </a: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R.layout.automatic</a:t>
            </a:r>
            <a:r>
              <a:rPr lang="en-IN" sz="1800" dirty="0" smtClean="0">
                <a:latin typeface="Times New Roman" pitchFamily="18" charset="0"/>
                <a:cs typeface="Times New Roman" pitchFamily="18" charset="0"/>
              </a:rPr>
              <a:t>);</a:t>
            </a:r>
          </a:p>
          <a:p>
            <a:pPr>
              <a:buNone/>
            </a:pP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initializeViews</a:t>
            </a:r>
            <a:r>
              <a:rPr lang="en-IN" sz="1800" dirty="0" smtClean="0">
                <a:latin typeface="Times New Roman" pitchFamily="18" charset="0"/>
                <a:cs typeface="Times New Roman" pitchFamily="18" charset="0"/>
              </a:rPr>
              <a:t>();</a:t>
            </a:r>
          </a:p>
          <a:p>
            <a:pPr>
              <a:buNone/>
            </a:pP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sensorManager</a:t>
            </a:r>
            <a:r>
              <a:rPr lang="en-IN" sz="1800" dirty="0" smtClean="0">
                <a:latin typeface="Times New Roman" pitchFamily="18" charset="0"/>
                <a:cs typeface="Times New Roman" pitchFamily="18" charset="0"/>
              </a:rPr>
              <a:t> = (</a:t>
            </a:r>
            <a:r>
              <a:rPr lang="en-IN" sz="1800" dirty="0" err="1" smtClean="0">
                <a:latin typeface="Times New Roman" pitchFamily="18" charset="0"/>
                <a:cs typeface="Times New Roman" pitchFamily="18" charset="0"/>
              </a:rPr>
              <a:t>SensorManager</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getSystemService</a:t>
            </a: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Context.SENSOR_SERVICE</a:t>
            </a:r>
            <a:r>
              <a:rPr lang="en-IN" sz="1800" dirty="0" smtClean="0">
                <a:latin typeface="Times New Roman" pitchFamily="18" charset="0"/>
                <a:cs typeface="Times New Roman" pitchFamily="18" charset="0"/>
              </a:rPr>
              <a:t>);</a:t>
            </a:r>
          </a:p>
          <a:p>
            <a:pPr>
              <a:buNone/>
            </a:pPr>
            <a:r>
              <a:rPr lang="en-IN" sz="1800" dirty="0" smtClean="0">
                <a:latin typeface="Times New Roman" pitchFamily="18" charset="0"/>
                <a:cs typeface="Times New Roman" pitchFamily="18" charset="0"/>
              </a:rPr>
              <a:t>		if (</a:t>
            </a:r>
            <a:r>
              <a:rPr lang="en-IN" sz="1800" dirty="0" err="1" smtClean="0">
                <a:latin typeface="Times New Roman" pitchFamily="18" charset="0"/>
                <a:cs typeface="Times New Roman" pitchFamily="18" charset="0"/>
              </a:rPr>
              <a:t>sensorManager.getDefaultSensor</a:t>
            </a: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Sensor.TYPE_ACCELEROMETER</a:t>
            </a:r>
            <a:r>
              <a:rPr lang="en-IN" sz="1800" dirty="0" smtClean="0">
                <a:latin typeface="Times New Roman" pitchFamily="18" charset="0"/>
                <a:cs typeface="Times New Roman" pitchFamily="18" charset="0"/>
              </a:rPr>
              <a:t>) != null) {</a:t>
            </a:r>
          </a:p>
          <a:p>
            <a:pPr>
              <a:buNone/>
            </a:pPr>
            <a:r>
              <a:rPr lang="en-IN" sz="1800" dirty="0" smtClean="0">
                <a:latin typeface="Times New Roman" pitchFamily="18" charset="0"/>
                <a:cs typeface="Times New Roman" pitchFamily="18" charset="0"/>
              </a:rPr>
              <a:t>			// success! we have an accelerometer</a:t>
            </a:r>
          </a:p>
          <a:p>
            <a:pPr>
              <a:buNone/>
            </a:pPr>
            <a:endParaRPr lang="en-IN"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accelerometer = </a:t>
            </a:r>
            <a:r>
              <a:rPr lang="en-IN" sz="1800" dirty="0" err="1" smtClean="0">
                <a:latin typeface="Times New Roman" pitchFamily="18" charset="0"/>
                <a:cs typeface="Times New Roman" pitchFamily="18" charset="0"/>
              </a:rPr>
              <a:t>sensorManager.getDefaultSensor</a:t>
            </a: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Sensor.TYPE_ACCELEROMETER</a:t>
            </a:r>
            <a:r>
              <a:rPr lang="en-IN" sz="1800" dirty="0" smtClean="0">
                <a:latin typeface="Times New Roman" pitchFamily="18" charset="0"/>
                <a:cs typeface="Times New Roman" pitchFamily="18" charset="0"/>
              </a:rPr>
              <a:t>);</a:t>
            </a:r>
          </a:p>
          <a:p>
            <a:pPr>
              <a:buNone/>
            </a:pP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sensorManager.registerListener</a:t>
            </a:r>
            <a:r>
              <a:rPr lang="en-IN" sz="1800" dirty="0" smtClean="0">
                <a:latin typeface="Times New Roman" pitchFamily="18" charset="0"/>
                <a:cs typeface="Times New Roman" pitchFamily="18" charset="0"/>
              </a:rPr>
              <a:t>(this, accelerometer, </a:t>
            </a:r>
            <a:r>
              <a:rPr lang="en-IN" sz="1800" dirty="0" err="1" smtClean="0">
                <a:latin typeface="Times New Roman" pitchFamily="18" charset="0"/>
                <a:cs typeface="Times New Roman" pitchFamily="18" charset="0"/>
              </a:rPr>
              <a:t>SensorManager.SENSOR_DELAY_NORMAL</a:t>
            </a:r>
            <a:r>
              <a:rPr lang="en-IN" sz="1800" dirty="0" smtClean="0">
                <a:latin typeface="Times New Roman" pitchFamily="18" charset="0"/>
                <a:cs typeface="Times New Roman" pitchFamily="18" charset="0"/>
              </a:rPr>
              <a:t>);</a:t>
            </a:r>
          </a:p>
          <a:p>
            <a:pPr>
              <a:buNone/>
            </a:pP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vibrateThreshold</a:t>
            </a:r>
            <a:r>
              <a:rPr lang="en-IN" sz="1800" dirty="0" smtClean="0">
                <a:latin typeface="Times New Roman" pitchFamily="18" charset="0"/>
                <a:cs typeface="Times New Roman" pitchFamily="18" charset="0"/>
              </a:rPr>
              <a:t> = </a:t>
            </a:r>
            <a:r>
              <a:rPr lang="en-IN" sz="1800" dirty="0" err="1" smtClean="0">
                <a:latin typeface="Times New Roman" pitchFamily="18" charset="0"/>
                <a:cs typeface="Times New Roman" pitchFamily="18" charset="0"/>
              </a:rPr>
              <a:t>accelerometer.getMaximumRange</a:t>
            </a:r>
            <a:r>
              <a:rPr lang="en-IN" sz="1800" dirty="0" smtClean="0">
                <a:latin typeface="Times New Roman" pitchFamily="18" charset="0"/>
                <a:cs typeface="Times New Roman" pitchFamily="18" charset="0"/>
              </a:rPr>
              <a:t>() / 2;</a:t>
            </a:r>
          </a:p>
          <a:p>
            <a:pPr>
              <a:buNone/>
            </a:pPr>
            <a:r>
              <a:rPr lang="en-IN" sz="1800" dirty="0" smtClean="0">
                <a:latin typeface="Times New Roman" pitchFamily="18" charset="0"/>
                <a:cs typeface="Times New Roman" pitchFamily="18" charset="0"/>
              </a:rPr>
              <a:t>		} else {</a:t>
            </a:r>
          </a:p>
          <a:p>
            <a:pPr>
              <a:buNone/>
            </a:pPr>
            <a:r>
              <a:rPr lang="en-IN" sz="1800" dirty="0" smtClean="0">
                <a:latin typeface="Times New Roman" pitchFamily="18" charset="0"/>
                <a:cs typeface="Times New Roman" pitchFamily="18" charset="0"/>
              </a:rPr>
              <a:t>			// </a:t>
            </a:r>
            <a:r>
              <a:rPr lang="en-IN" sz="1800" dirty="0" err="1" smtClean="0">
                <a:latin typeface="Times New Roman" pitchFamily="18" charset="0"/>
                <a:cs typeface="Times New Roman" pitchFamily="18" charset="0"/>
              </a:rPr>
              <a:t>fai</a:t>
            </a:r>
            <a:r>
              <a:rPr lang="en-IN" sz="1800" dirty="0" smtClean="0">
                <a:latin typeface="Times New Roman" pitchFamily="18" charset="0"/>
                <a:cs typeface="Times New Roman" pitchFamily="18" charset="0"/>
              </a:rPr>
              <a:t>! we </a:t>
            </a:r>
            <a:r>
              <a:rPr lang="en-IN" sz="1800" dirty="0" err="1" smtClean="0">
                <a:latin typeface="Times New Roman" pitchFamily="18" charset="0"/>
                <a:cs typeface="Times New Roman" pitchFamily="18" charset="0"/>
              </a:rPr>
              <a:t>dont</a:t>
            </a:r>
            <a:r>
              <a:rPr lang="en-IN" sz="1800" dirty="0" smtClean="0">
                <a:latin typeface="Times New Roman" pitchFamily="18" charset="0"/>
                <a:cs typeface="Times New Roman" pitchFamily="18" charset="0"/>
              </a:rPr>
              <a:t> have an accelerometer!</a:t>
            </a:r>
          </a:p>
          <a:p>
            <a:pPr>
              <a:buNone/>
            </a:pPr>
            <a:r>
              <a:rPr lang="en-IN" sz="1800" dirty="0" smtClean="0">
                <a:latin typeface="Times New Roman" pitchFamily="18" charset="0"/>
                <a:cs typeface="Times New Roman" pitchFamily="18" charset="0"/>
              </a:rPr>
              <a:t>		}</a:t>
            </a:r>
            <a:endParaRPr lang="en-IN"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942473-62C7-46B4-9B14-1E3C72C72C09}"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04800"/>
            <a:ext cx="8229600" cy="1143000"/>
          </a:xfrm>
        </p:spPr>
        <p:txBody>
          <a:bodyPr/>
          <a:lstStyle/>
          <a:p>
            <a:r>
              <a:rPr lang="en-US" dirty="0" smtClean="0"/>
              <a:t>Abstract:</a:t>
            </a:r>
            <a:endParaRPr lang="en-US" dirty="0"/>
          </a:p>
        </p:txBody>
      </p:sp>
      <p:sp>
        <p:nvSpPr>
          <p:cNvPr id="4" name="TextBox 3"/>
          <p:cNvSpPr txBox="1"/>
          <p:nvPr/>
        </p:nvSpPr>
        <p:spPr>
          <a:xfrm>
            <a:off x="762000" y="914400"/>
            <a:ext cx="7772400" cy="384721"/>
          </a:xfrm>
          <a:prstGeom prst="rect">
            <a:avLst/>
          </a:prstGeom>
          <a:noFill/>
        </p:spPr>
        <p:txBody>
          <a:bodyPr wrap="square" rtlCol="0">
            <a:spAutoFit/>
          </a:bodyPr>
          <a:lstStyle/>
          <a:p>
            <a:pPr lvl="2"/>
            <a:r>
              <a:rPr lang="en-IN" sz="1900" dirty="0" smtClean="0">
                <a:latin typeface="Times New Roman" pitchFamily="18" charset="0"/>
                <a:cs typeface="Times New Roman" pitchFamily="18" charset="0"/>
              </a:rPr>
              <a:t>.</a:t>
            </a:r>
            <a:endParaRPr lang="en-US" sz="19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5942473-62C7-46B4-9B14-1E3C72C72C09}" type="slidenum">
              <a:rPr lang="en-US" sz="3600" smtClean="0"/>
              <a:pPr/>
              <a:t>2</a:t>
            </a:fld>
            <a:endParaRPr lang="en-US" sz="3600" dirty="0"/>
          </a:p>
        </p:txBody>
      </p:sp>
      <p:sp>
        <p:nvSpPr>
          <p:cNvPr id="6" name="TextBox 5"/>
          <p:cNvSpPr txBox="1"/>
          <p:nvPr/>
        </p:nvSpPr>
        <p:spPr>
          <a:xfrm>
            <a:off x="304800" y="1676400"/>
            <a:ext cx="8229600" cy="3785652"/>
          </a:xfrm>
          <a:prstGeom prst="rect">
            <a:avLst/>
          </a:prstGeom>
          <a:noFill/>
        </p:spPr>
        <p:txBody>
          <a:bodyPr wrap="square" rtlCol="0">
            <a:spAutoFit/>
          </a:bodyPr>
          <a:lstStyle/>
          <a:p>
            <a:pPr algn="just"/>
            <a:r>
              <a:rPr lang="en-IN" sz="2000" dirty="0" smtClean="0">
                <a:latin typeface="Times New Roman" pitchFamily="18" charset="0"/>
                <a:cs typeface="Times New Roman" pitchFamily="18" charset="0"/>
              </a:rPr>
              <a:t>	 Real-time abnormal driving behaviors monitoring is a corner stone to improving driving safety. To improve awareness of drivers’ driving habits and to prevent potential car accidents, we need to consider a fine-grained monitoring approach, which not only detects abnormal driving behaviors but also identifies specific types of abnormal driving behaviors, i.e.Weaving, Swerving, Side slipping, Fast U-turn, Turning with a wide radius and Sudden braking which have  unique patterns on acceleration and orientation. We extract effective features to capture the patterns of abnormal driving behaviours. After that, machine learning method, Support Vector Machine(SVM) is employed respectively to train the features and output a classifier model which conducts fine-grained abnormal driving behaviours detection and identification.</a:t>
            </a:r>
            <a:endParaRPr lang="en-IN"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pPr>
              <a:buNone/>
            </a:pPr>
            <a:r>
              <a:rPr lang="en-GB" sz="1800" dirty="0" smtClean="0">
                <a:latin typeface="Times New Roman" pitchFamily="18" charset="0"/>
                <a:cs typeface="Times New Roman" pitchFamily="18" charset="0"/>
              </a:rPr>
              <a:t>protected void </a:t>
            </a:r>
            <a:r>
              <a:rPr lang="en-GB" sz="1800" dirty="0" err="1" smtClean="0">
                <a:latin typeface="Times New Roman" pitchFamily="18" charset="0"/>
                <a:cs typeface="Times New Roman" pitchFamily="18" charset="0"/>
              </a:rPr>
              <a:t>onCreate</a:t>
            </a:r>
            <a:r>
              <a:rPr lang="en-GB" sz="1800" dirty="0" smtClean="0">
                <a:latin typeface="Times New Roman" pitchFamily="18" charset="0"/>
                <a:cs typeface="Times New Roman" pitchFamily="18" charset="0"/>
              </a:rPr>
              <a:t>(Bundle </a:t>
            </a:r>
            <a:r>
              <a:rPr lang="en-GB" sz="1800" dirty="0" err="1" smtClean="0">
                <a:latin typeface="Times New Roman" pitchFamily="18" charset="0"/>
                <a:cs typeface="Times New Roman" pitchFamily="18" charset="0"/>
              </a:rPr>
              <a:t>savedInstanceState</a:t>
            </a:r>
            <a:r>
              <a:rPr lang="en-GB" sz="1800" dirty="0" smtClean="0">
                <a:latin typeface="Times New Roman" pitchFamily="18" charset="0"/>
                <a:cs typeface="Times New Roman" pitchFamily="18" charset="0"/>
              </a:rPr>
              <a:t>) {</a:t>
            </a:r>
          </a:p>
          <a:p>
            <a:pPr>
              <a:buNone/>
            </a:pPr>
            <a:r>
              <a:rPr lang="en-GB" sz="1800" dirty="0" smtClean="0">
                <a:latin typeface="Times New Roman" pitchFamily="18" charset="0"/>
                <a:cs typeface="Times New Roman" pitchFamily="18" charset="0"/>
              </a:rPr>
              <a:t>		</a:t>
            </a:r>
            <a:r>
              <a:rPr lang="en-GB" sz="1800" dirty="0" err="1" smtClean="0">
                <a:latin typeface="Times New Roman" pitchFamily="18" charset="0"/>
                <a:cs typeface="Times New Roman" pitchFamily="18" charset="0"/>
              </a:rPr>
              <a:t>super.onCreate</a:t>
            </a:r>
            <a:r>
              <a:rPr lang="en-GB" sz="1800" dirty="0" smtClean="0">
                <a:latin typeface="Times New Roman" pitchFamily="18" charset="0"/>
                <a:cs typeface="Times New Roman" pitchFamily="18" charset="0"/>
              </a:rPr>
              <a:t>(</a:t>
            </a:r>
            <a:r>
              <a:rPr lang="en-GB" sz="1800" dirty="0" err="1" smtClean="0">
                <a:latin typeface="Times New Roman" pitchFamily="18" charset="0"/>
                <a:cs typeface="Times New Roman" pitchFamily="18" charset="0"/>
              </a:rPr>
              <a:t>savedInstanceState</a:t>
            </a:r>
            <a:r>
              <a:rPr lang="en-GB" sz="1800" dirty="0" smtClean="0">
                <a:latin typeface="Times New Roman" pitchFamily="18" charset="0"/>
                <a:cs typeface="Times New Roman" pitchFamily="18" charset="0"/>
              </a:rPr>
              <a:t>);</a:t>
            </a:r>
          </a:p>
          <a:p>
            <a:pPr>
              <a:buNone/>
            </a:pPr>
            <a:r>
              <a:rPr lang="en-GB" sz="1800" dirty="0" smtClean="0">
                <a:latin typeface="Times New Roman" pitchFamily="18" charset="0"/>
                <a:cs typeface="Times New Roman" pitchFamily="18" charset="0"/>
              </a:rPr>
              <a:t>		</a:t>
            </a:r>
            <a:r>
              <a:rPr lang="en-GB" sz="1800" dirty="0" err="1" smtClean="0">
                <a:latin typeface="Times New Roman" pitchFamily="18" charset="0"/>
                <a:cs typeface="Times New Roman" pitchFamily="18" charset="0"/>
              </a:rPr>
              <a:t>setContentView</a:t>
            </a:r>
            <a:r>
              <a:rPr lang="en-GB" sz="1800" dirty="0" smtClean="0">
                <a:latin typeface="Times New Roman" pitchFamily="18" charset="0"/>
                <a:cs typeface="Times New Roman" pitchFamily="18" charset="0"/>
              </a:rPr>
              <a:t>(</a:t>
            </a:r>
            <a:r>
              <a:rPr lang="en-GB" sz="1800" dirty="0" err="1" smtClean="0">
                <a:latin typeface="Times New Roman" pitchFamily="18" charset="0"/>
                <a:cs typeface="Times New Roman" pitchFamily="18" charset="0"/>
              </a:rPr>
              <a:t>R.layout.view</a:t>
            </a:r>
            <a:r>
              <a:rPr lang="en-GB" sz="1800" dirty="0" smtClean="0">
                <a:latin typeface="Times New Roman" pitchFamily="18" charset="0"/>
                <a:cs typeface="Times New Roman" pitchFamily="18" charset="0"/>
              </a:rPr>
              <a:t>);</a:t>
            </a:r>
          </a:p>
          <a:p>
            <a:pPr>
              <a:buNone/>
            </a:pPr>
            <a:r>
              <a:rPr lang="en-GB" sz="1800" dirty="0" smtClean="0">
                <a:latin typeface="Times New Roman" pitchFamily="18" charset="0"/>
                <a:cs typeface="Times New Roman" pitchFamily="18" charset="0"/>
              </a:rPr>
              <a:t>		</a:t>
            </a:r>
            <a:r>
              <a:rPr lang="en-GB" sz="1800" dirty="0" err="1" smtClean="0">
                <a:latin typeface="Times New Roman" pitchFamily="18" charset="0"/>
                <a:cs typeface="Times New Roman" pitchFamily="18" charset="0"/>
              </a:rPr>
              <a:t>createDatabase</a:t>
            </a:r>
            <a:r>
              <a:rPr lang="en-GB" sz="1800" dirty="0" smtClean="0">
                <a:latin typeface="Times New Roman" pitchFamily="18" charset="0"/>
                <a:cs typeface="Times New Roman" pitchFamily="18" charset="0"/>
              </a:rPr>
              <a:t>();</a:t>
            </a:r>
          </a:p>
          <a:p>
            <a:pPr>
              <a:buNone/>
            </a:pPr>
            <a:r>
              <a:rPr lang="en-GB" sz="1800" dirty="0" smtClean="0">
                <a:latin typeface="Times New Roman" pitchFamily="18" charset="0"/>
                <a:cs typeface="Times New Roman" pitchFamily="18" charset="0"/>
              </a:rPr>
              <a:t>		</a:t>
            </a:r>
          </a:p>
          <a:p>
            <a:pPr>
              <a:buNone/>
            </a:pPr>
            <a:r>
              <a:rPr lang="en-GB" sz="1800" dirty="0" smtClean="0">
                <a:latin typeface="Times New Roman" pitchFamily="18" charset="0"/>
                <a:cs typeface="Times New Roman" pitchFamily="18" charset="0"/>
              </a:rPr>
              <a:t>		t1=(</a:t>
            </a:r>
            <a:r>
              <a:rPr lang="en-GB" sz="1800" dirty="0" err="1" smtClean="0">
                <a:latin typeface="Times New Roman" pitchFamily="18" charset="0"/>
                <a:cs typeface="Times New Roman" pitchFamily="18" charset="0"/>
              </a:rPr>
              <a:t>TextView</a:t>
            </a:r>
            <a:r>
              <a:rPr lang="en-GB" sz="1800" dirty="0" smtClean="0">
                <a:latin typeface="Times New Roman" pitchFamily="18" charset="0"/>
                <a:cs typeface="Times New Roman" pitchFamily="18" charset="0"/>
              </a:rPr>
              <a:t>)</a:t>
            </a:r>
            <a:r>
              <a:rPr lang="en-GB" sz="1800" dirty="0" err="1" smtClean="0">
                <a:latin typeface="Times New Roman" pitchFamily="18" charset="0"/>
                <a:cs typeface="Times New Roman" pitchFamily="18" charset="0"/>
              </a:rPr>
              <a:t>findViewById</a:t>
            </a:r>
            <a:r>
              <a:rPr lang="en-GB" sz="1800" dirty="0" smtClean="0">
                <a:latin typeface="Times New Roman" pitchFamily="18" charset="0"/>
                <a:cs typeface="Times New Roman" pitchFamily="18" charset="0"/>
              </a:rPr>
              <a:t>(R.id.textView1);</a:t>
            </a:r>
          </a:p>
          <a:p>
            <a:pPr>
              <a:buNone/>
            </a:pPr>
            <a:r>
              <a:rPr lang="en-GB" sz="1800" dirty="0" smtClean="0">
                <a:latin typeface="Times New Roman" pitchFamily="18" charset="0"/>
                <a:cs typeface="Times New Roman" pitchFamily="18" charset="0"/>
              </a:rPr>
              <a:t>		t2=(</a:t>
            </a:r>
            <a:r>
              <a:rPr lang="en-GB" sz="1800" dirty="0" err="1" smtClean="0">
                <a:latin typeface="Times New Roman" pitchFamily="18" charset="0"/>
                <a:cs typeface="Times New Roman" pitchFamily="18" charset="0"/>
              </a:rPr>
              <a:t>TextView</a:t>
            </a:r>
            <a:r>
              <a:rPr lang="en-GB" sz="1800" dirty="0" smtClean="0">
                <a:latin typeface="Times New Roman" pitchFamily="18" charset="0"/>
                <a:cs typeface="Times New Roman" pitchFamily="18" charset="0"/>
              </a:rPr>
              <a:t>)</a:t>
            </a:r>
            <a:r>
              <a:rPr lang="en-GB" sz="1800" dirty="0" err="1" smtClean="0">
                <a:latin typeface="Times New Roman" pitchFamily="18" charset="0"/>
                <a:cs typeface="Times New Roman" pitchFamily="18" charset="0"/>
              </a:rPr>
              <a:t>findViewById</a:t>
            </a:r>
            <a:r>
              <a:rPr lang="en-GB" sz="1800" dirty="0" smtClean="0">
                <a:latin typeface="Times New Roman" pitchFamily="18" charset="0"/>
                <a:cs typeface="Times New Roman" pitchFamily="18" charset="0"/>
              </a:rPr>
              <a:t>(R.id.textView2);</a:t>
            </a:r>
          </a:p>
          <a:p>
            <a:pPr>
              <a:buNone/>
            </a:pPr>
            <a:r>
              <a:rPr lang="en-GB" sz="1800" dirty="0" smtClean="0">
                <a:latin typeface="Times New Roman" pitchFamily="18" charset="0"/>
                <a:cs typeface="Times New Roman" pitchFamily="18" charset="0"/>
              </a:rPr>
              <a:t>		t3=(</a:t>
            </a:r>
            <a:r>
              <a:rPr lang="en-GB" sz="1800" dirty="0" err="1" smtClean="0">
                <a:latin typeface="Times New Roman" pitchFamily="18" charset="0"/>
                <a:cs typeface="Times New Roman" pitchFamily="18" charset="0"/>
              </a:rPr>
              <a:t>TextView</a:t>
            </a:r>
            <a:r>
              <a:rPr lang="en-GB" sz="1800" dirty="0" smtClean="0">
                <a:latin typeface="Times New Roman" pitchFamily="18" charset="0"/>
                <a:cs typeface="Times New Roman" pitchFamily="18" charset="0"/>
              </a:rPr>
              <a:t>)</a:t>
            </a:r>
            <a:r>
              <a:rPr lang="en-GB" sz="1800" dirty="0" err="1" smtClean="0">
                <a:latin typeface="Times New Roman" pitchFamily="18" charset="0"/>
                <a:cs typeface="Times New Roman" pitchFamily="18" charset="0"/>
              </a:rPr>
              <a:t>findViewById</a:t>
            </a:r>
            <a:r>
              <a:rPr lang="en-GB" sz="1800" dirty="0" smtClean="0">
                <a:latin typeface="Times New Roman" pitchFamily="18" charset="0"/>
                <a:cs typeface="Times New Roman" pitchFamily="18" charset="0"/>
              </a:rPr>
              <a:t>(R.id.textView3);</a:t>
            </a:r>
          </a:p>
          <a:p>
            <a:pPr>
              <a:buNone/>
            </a:pPr>
            <a:r>
              <a:rPr lang="en-GB" sz="1800" dirty="0" smtClean="0">
                <a:latin typeface="Times New Roman" pitchFamily="18" charset="0"/>
                <a:cs typeface="Times New Roman" pitchFamily="18" charset="0"/>
              </a:rPr>
              <a:t>		t4=(</a:t>
            </a:r>
            <a:r>
              <a:rPr lang="en-GB" sz="1800" dirty="0" err="1" smtClean="0">
                <a:latin typeface="Times New Roman" pitchFamily="18" charset="0"/>
                <a:cs typeface="Times New Roman" pitchFamily="18" charset="0"/>
              </a:rPr>
              <a:t>TextView</a:t>
            </a:r>
            <a:r>
              <a:rPr lang="en-GB" sz="1800" dirty="0" smtClean="0">
                <a:latin typeface="Times New Roman" pitchFamily="18" charset="0"/>
                <a:cs typeface="Times New Roman" pitchFamily="18" charset="0"/>
              </a:rPr>
              <a:t>)</a:t>
            </a:r>
            <a:r>
              <a:rPr lang="en-GB" sz="1800" dirty="0" err="1" smtClean="0">
                <a:latin typeface="Times New Roman" pitchFamily="18" charset="0"/>
                <a:cs typeface="Times New Roman" pitchFamily="18" charset="0"/>
              </a:rPr>
              <a:t>findViewById</a:t>
            </a:r>
            <a:r>
              <a:rPr lang="en-GB" sz="1800" dirty="0" smtClean="0">
                <a:latin typeface="Times New Roman" pitchFamily="18" charset="0"/>
                <a:cs typeface="Times New Roman" pitchFamily="18" charset="0"/>
              </a:rPr>
              <a:t>(R.id.textView4);</a:t>
            </a:r>
          </a:p>
          <a:p>
            <a:pPr>
              <a:buNone/>
            </a:pPr>
            <a:r>
              <a:rPr lang="en-GB" sz="1800" dirty="0" smtClean="0">
                <a:latin typeface="Times New Roman" pitchFamily="18" charset="0"/>
                <a:cs typeface="Times New Roman" pitchFamily="18" charset="0"/>
              </a:rPr>
              <a:t>		t5=(</a:t>
            </a:r>
            <a:r>
              <a:rPr lang="en-GB" sz="1800" dirty="0" err="1" smtClean="0">
                <a:latin typeface="Times New Roman" pitchFamily="18" charset="0"/>
                <a:cs typeface="Times New Roman" pitchFamily="18" charset="0"/>
              </a:rPr>
              <a:t>TextView</a:t>
            </a:r>
            <a:r>
              <a:rPr lang="en-GB" sz="1800" dirty="0" smtClean="0">
                <a:latin typeface="Times New Roman" pitchFamily="18" charset="0"/>
                <a:cs typeface="Times New Roman" pitchFamily="18" charset="0"/>
              </a:rPr>
              <a:t>)</a:t>
            </a:r>
            <a:r>
              <a:rPr lang="en-GB" sz="1800" dirty="0" err="1" smtClean="0">
                <a:latin typeface="Times New Roman" pitchFamily="18" charset="0"/>
                <a:cs typeface="Times New Roman" pitchFamily="18" charset="0"/>
              </a:rPr>
              <a:t>findViewById</a:t>
            </a:r>
            <a:r>
              <a:rPr lang="en-GB" sz="1800" dirty="0" smtClean="0">
                <a:latin typeface="Times New Roman" pitchFamily="18" charset="0"/>
                <a:cs typeface="Times New Roman" pitchFamily="18" charset="0"/>
              </a:rPr>
              <a:t>(R.id.textView5);</a:t>
            </a:r>
          </a:p>
          <a:p>
            <a:pPr>
              <a:buNone/>
            </a:pPr>
            <a:r>
              <a:rPr lang="en-GB" sz="1800" dirty="0" smtClean="0">
                <a:latin typeface="Times New Roman" pitchFamily="18" charset="0"/>
                <a:cs typeface="Times New Roman" pitchFamily="18" charset="0"/>
              </a:rPr>
              <a:t>		t6=(</a:t>
            </a:r>
            <a:r>
              <a:rPr lang="en-GB" sz="1800" dirty="0" err="1" smtClean="0">
                <a:latin typeface="Times New Roman" pitchFamily="18" charset="0"/>
                <a:cs typeface="Times New Roman" pitchFamily="18" charset="0"/>
              </a:rPr>
              <a:t>TextView</a:t>
            </a:r>
            <a:r>
              <a:rPr lang="en-GB" sz="1800" dirty="0" smtClean="0">
                <a:latin typeface="Times New Roman" pitchFamily="18" charset="0"/>
                <a:cs typeface="Times New Roman" pitchFamily="18" charset="0"/>
              </a:rPr>
              <a:t>)</a:t>
            </a:r>
            <a:r>
              <a:rPr lang="en-GB" sz="1800" dirty="0" err="1" smtClean="0">
                <a:latin typeface="Times New Roman" pitchFamily="18" charset="0"/>
                <a:cs typeface="Times New Roman" pitchFamily="18" charset="0"/>
              </a:rPr>
              <a:t>findViewById</a:t>
            </a:r>
            <a:r>
              <a:rPr lang="en-GB" sz="1800" dirty="0" smtClean="0">
                <a:latin typeface="Times New Roman" pitchFamily="18" charset="0"/>
                <a:cs typeface="Times New Roman" pitchFamily="18" charset="0"/>
              </a:rPr>
              <a:t>(R.id.textView6);</a:t>
            </a:r>
          </a:p>
          <a:p>
            <a:pPr>
              <a:buNone/>
            </a:pPr>
            <a:r>
              <a:rPr lang="en-GB" sz="1800" dirty="0" smtClean="0">
                <a:latin typeface="Times New Roman" pitchFamily="18" charset="0"/>
                <a:cs typeface="Times New Roman" pitchFamily="18" charset="0"/>
              </a:rPr>
              <a:t>		Cursor c=</a:t>
            </a:r>
            <a:r>
              <a:rPr lang="en-GB" sz="1800" dirty="0" err="1" smtClean="0">
                <a:latin typeface="Times New Roman" pitchFamily="18" charset="0"/>
                <a:cs typeface="Times New Roman" pitchFamily="18" charset="0"/>
              </a:rPr>
              <a:t>db.rawQuery</a:t>
            </a:r>
            <a:r>
              <a:rPr lang="en-GB" sz="1800" dirty="0" smtClean="0">
                <a:latin typeface="Times New Roman" pitchFamily="18" charset="0"/>
                <a:cs typeface="Times New Roman" pitchFamily="18" charset="0"/>
              </a:rPr>
              <a:t>("SELECT count(</a:t>
            </a:r>
            <a:r>
              <a:rPr lang="en-GB" sz="1800" dirty="0" err="1" smtClean="0">
                <a:latin typeface="Times New Roman" pitchFamily="18" charset="0"/>
                <a:cs typeface="Times New Roman" pitchFamily="18" charset="0"/>
              </a:rPr>
              <a:t>cno</a:t>
            </a:r>
            <a:r>
              <a:rPr lang="en-GB" sz="1800" dirty="0" smtClean="0">
                <a:latin typeface="Times New Roman" pitchFamily="18" charset="0"/>
                <a:cs typeface="Times New Roman" pitchFamily="18" charset="0"/>
              </a:rPr>
              <a:t>) FROM drives where </a:t>
            </a:r>
            <a:r>
              <a:rPr lang="en-GB" sz="1800" dirty="0" err="1" smtClean="0">
                <a:latin typeface="Times New Roman" pitchFamily="18" charset="0"/>
                <a:cs typeface="Times New Roman" pitchFamily="18" charset="0"/>
              </a:rPr>
              <a:t>cno</a:t>
            </a:r>
            <a:r>
              <a:rPr lang="en-GB" sz="1800" dirty="0" smtClean="0">
                <a:latin typeface="Times New Roman" pitchFamily="18" charset="0"/>
                <a:cs typeface="Times New Roman" pitchFamily="18" charset="0"/>
              </a:rPr>
              <a:t> ='WAVE'", null);</a:t>
            </a:r>
          </a:p>
          <a:p>
            <a:pPr>
              <a:buNone/>
            </a:pPr>
            <a:r>
              <a:rPr lang="en-GB" sz="1800" dirty="0" smtClean="0">
                <a:latin typeface="Times New Roman" pitchFamily="18" charset="0"/>
                <a:cs typeface="Times New Roman" pitchFamily="18" charset="0"/>
              </a:rPr>
              <a:t>	  	</a:t>
            </a:r>
            <a:r>
              <a:rPr lang="en-GB" sz="1800" dirty="0" err="1" smtClean="0">
                <a:latin typeface="Times New Roman" pitchFamily="18" charset="0"/>
                <a:cs typeface="Times New Roman" pitchFamily="18" charset="0"/>
              </a:rPr>
              <a:t>int</a:t>
            </a:r>
            <a:r>
              <a:rPr lang="en-GB" sz="1800" dirty="0" smtClean="0">
                <a:latin typeface="Times New Roman" pitchFamily="18" charset="0"/>
                <a:cs typeface="Times New Roman" pitchFamily="18" charset="0"/>
              </a:rPr>
              <a:t> count=0;</a:t>
            </a:r>
          </a:p>
          <a:p>
            <a:pPr>
              <a:buNone/>
            </a:pPr>
            <a:r>
              <a:rPr lang="en-GB" sz="1800" dirty="0" smtClean="0">
                <a:latin typeface="Times New Roman" pitchFamily="18" charset="0"/>
                <a:cs typeface="Times New Roman" pitchFamily="18" charset="0"/>
              </a:rPr>
              <a:t>	   	if(</a:t>
            </a:r>
            <a:r>
              <a:rPr lang="en-GB" sz="1800" dirty="0" err="1" smtClean="0">
                <a:latin typeface="Times New Roman" pitchFamily="18" charset="0"/>
                <a:cs typeface="Times New Roman" pitchFamily="18" charset="0"/>
              </a:rPr>
              <a:t>c.moveToNext</a:t>
            </a:r>
            <a:r>
              <a:rPr lang="en-GB" sz="1800" dirty="0" smtClean="0">
                <a:latin typeface="Times New Roman" pitchFamily="18" charset="0"/>
                <a:cs typeface="Times New Roman" pitchFamily="18" charset="0"/>
              </a:rPr>
              <a:t>())</a:t>
            </a:r>
          </a:p>
          <a:p>
            <a:pPr>
              <a:buNone/>
            </a:pPr>
            <a:r>
              <a:rPr lang="en-GB" sz="1800" dirty="0" smtClean="0">
                <a:latin typeface="Times New Roman" pitchFamily="18" charset="0"/>
                <a:cs typeface="Times New Roman" pitchFamily="18" charset="0"/>
              </a:rPr>
              <a:t>	   	{</a:t>
            </a:r>
          </a:p>
          <a:p>
            <a:pPr>
              <a:buNone/>
            </a:pPr>
            <a:r>
              <a:rPr lang="en-GB" sz="1800" dirty="0" smtClean="0">
                <a:latin typeface="Times New Roman" pitchFamily="18" charset="0"/>
                <a:cs typeface="Times New Roman" pitchFamily="18" charset="0"/>
              </a:rPr>
              <a:t>	   		String d=t1.getText().</a:t>
            </a:r>
            <a:r>
              <a:rPr lang="en-GB" sz="1800" dirty="0" err="1" smtClean="0">
                <a:latin typeface="Times New Roman" pitchFamily="18" charset="0"/>
                <a:cs typeface="Times New Roman" pitchFamily="18" charset="0"/>
              </a:rPr>
              <a:t>toString</a:t>
            </a:r>
            <a:r>
              <a:rPr lang="en-GB" sz="1800" dirty="0" smtClean="0">
                <a:latin typeface="Times New Roman" pitchFamily="18" charset="0"/>
                <a:cs typeface="Times New Roman" pitchFamily="18" charset="0"/>
              </a:rPr>
              <a:t>()+</a:t>
            </a:r>
            <a:r>
              <a:rPr lang="en-GB" sz="1800" dirty="0" err="1" smtClean="0">
                <a:latin typeface="Times New Roman" pitchFamily="18" charset="0"/>
                <a:cs typeface="Times New Roman" pitchFamily="18" charset="0"/>
              </a:rPr>
              <a:t>c.getString</a:t>
            </a:r>
            <a:r>
              <a:rPr lang="en-GB" sz="1800" dirty="0" smtClean="0">
                <a:latin typeface="Times New Roman" pitchFamily="18" charset="0"/>
                <a:cs typeface="Times New Roman" pitchFamily="18" charset="0"/>
              </a:rPr>
              <a:t>(0);</a:t>
            </a:r>
          </a:p>
          <a:p>
            <a:pPr>
              <a:buNone/>
            </a:pPr>
            <a:r>
              <a:rPr lang="en-GB" sz="1800" dirty="0" smtClean="0">
                <a:latin typeface="Times New Roman" pitchFamily="18" charset="0"/>
                <a:cs typeface="Times New Roman" pitchFamily="18" charset="0"/>
              </a:rPr>
              <a:t>	   		t1.setText(d);</a:t>
            </a:r>
          </a:p>
          <a:p>
            <a:pPr>
              <a:buNone/>
            </a:pPr>
            <a:r>
              <a:rPr lang="en-GB" sz="1800" dirty="0" smtClean="0">
                <a:latin typeface="Times New Roman" pitchFamily="18" charset="0"/>
                <a:cs typeface="Times New Roman" pitchFamily="18" charset="0"/>
              </a:rPr>
              <a:t>	   	}</a:t>
            </a:r>
          </a:p>
          <a:p>
            <a:pPr>
              <a:buNone/>
            </a:pPr>
            <a:r>
              <a:rPr lang="en-GB" sz="1800" dirty="0" smtClean="0">
                <a:latin typeface="Times New Roman" pitchFamily="18" charset="0"/>
                <a:cs typeface="Times New Roman" pitchFamily="18" charset="0"/>
              </a:rPr>
              <a:t>	   	</a:t>
            </a:r>
          </a:p>
          <a:p>
            <a:pPr>
              <a:buNone/>
            </a:pPr>
            <a:endParaRPr lang="en-GB" sz="1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942473-62C7-46B4-9B14-1E3C72C72C09}"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Screen shots:</a:t>
            </a:r>
            <a:endParaRPr lang="en-IN" dirty="0"/>
          </a:p>
        </p:txBody>
      </p:sp>
      <p:pic>
        <p:nvPicPr>
          <p:cNvPr id="7" name="Content Placeholder 6" descr="IMG-20180319-WA0003.jpg"/>
          <p:cNvPicPr>
            <a:picLocks noGrp="1" noChangeAspect="1"/>
          </p:cNvPicPr>
          <p:nvPr>
            <p:ph sz="half" idx="1"/>
          </p:nvPr>
        </p:nvPicPr>
        <p:blipFill>
          <a:blip r:embed="rId2" cstate="print"/>
          <a:stretch>
            <a:fillRect/>
          </a:stretch>
        </p:blipFill>
        <p:spPr>
          <a:xfrm>
            <a:off x="1203573" y="1600200"/>
            <a:ext cx="2545854" cy="4525963"/>
          </a:xfrm>
        </p:spPr>
      </p:pic>
      <p:sp>
        <p:nvSpPr>
          <p:cNvPr id="4" name="Slide Number Placeholder 3"/>
          <p:cNvSpPr>
            <a:spLocks noGrp="1"/>
          </p:cNvSpPr>
          <p:nvPr>
            <p:ph type="sldNum" sz="quarter" idx="12"/>
          </p:nvPr>
        </p:nvSpPr>
        <p:spPr/>
        <p:txBody>
          <a:bodyPr/>
          <a:lstStyle/>
          <a:p>
            <a:fld id="{85942473-62C7-46B4-9B14-1E3C72C72C09}" type="slidenum">
              <a:rPr lang="en-US" smtClean="0"/>
              <a:pPr/>
              <a:t>21</a:t>
            </a:fld>
            <a:endParaRPr lang="en-US" dirty="0"/>
          </a:p>
        </p:txBody>
      </p:sp>
      <p:sp>
        <p:nvSpPr>
          <p:cNvPr id="12" name="Content Placeholder 11"/>
          <p:cNvSpPr txBox="1">
            <a:spLocks noGrp="1"/>
          </p:cNvSpPr>
          <p:nvPr>
            <p:ph sz="half" idx="2"/>
          </p:nvPr>
        </p:nvSpPr>
        <p:spPr>
          <a:xfrm>
            <a:off x="4648200" y="1600200"/>
            <a:ext cx="4038600" cy="1335750"/>
          </a:xfrm>
          <a:prstGeom prst="rect">
            <a:avLst/>
          </a:prstGeom>
          <a:noFill/>
        </p:spPr>
        <p:txBody>
          <a:bodyPr wrap="square" rtlCol="0">
            <a:spAutoFit/>
          </a:bodyPr>
          <a:lstStyle/>
          <a:p>
            <a:pPr>
              <a:buNone/>
            </a:pPr>
            <a:r>
              <a:rPr lang="en-IN" sz="2400" b="1" dirty="0" smtClean="0">
                <a:latin typeface="Times New Roman" pitchFamily="18" charset="0"/>
                <a:cs typeface="Times New Roman" pitchFamily="18" charset="0"/>
              </a:rPr>
              <a:t>Description:</a:t>
            </a:r>
          </a:p>
          <a:p>
            <a:pPr>
              <a:buNone/>
            </a:pPr>
            <a:r>
              <a:rPr lang="en-IN" sz="2400" dirty="0" smtClean="0">
                <a:latin typeface="Times New Roman" pitchFamily="18" charset="0"/>
                <a:cs typeface="Times New Roman" pitchFamily="18" charset="0"/>
              </a:rPr>
              <a:t>The view of our application in the smart phone</a:t>
            </a:r>
            <a:r>
              <a:rPr lang="en-IN" dirty="0" smtClean="0"/>
              <a:t>.</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11.PNG"/>
          <p:cNvPicPr>
            <a:picLocks noGrp="1" noChangeAspect="1"/>
          </p:cNvPicPr>
          <p:nvPr>
            <p:ph sz="half" idx="1"/>
          </p:nvPr>
        </p:nvPicPr>
        <p:blipFill>
          <a:blip r:embed="rId2" cstate="print"/>
          <a:stretch>
            <a:fillRect/>
          </a:stretch>
        </p:blipFill>
        <p:spPr>
          <a:xfrm>
            <a:off x="533401" y="990600"/>
            <a:ext cx="3429000" cy="5486400"/>
          </a:xfrm>
        </p:spPr>
      </p:pic>
      <p:sp>
        <p:nvSpPr>
          <p:cNvPr id="7" name="Content Placeholder 6"/>
          <p:cNvSpPr>
            <a:spLocks noGrp="1"/>
          </p:cNvSpPr>
          <p:nvPr>
            <p:ph sz="half" idx="2"/>
          </p:nvPr>
        </p:nvSpPr>
        <p:spPr>
          <a:xfrm>
            <a:off x="4648200" y="990601"/>
            <a:ext cx="4038600" cy="5029200"/>
          </a:xfrm>
        </p:spPr>
        <p:txBody>
          <a:bodyPr>
            <a:normAutofit/>
          </a:bodyPr>
          <a:lstStyle/>
          <a:p>
            <a:pPr>
              <a:buNone/>
            </a:pPr>
            <a:r>
              <a:rPr lang="en-IN" b="1" dirty="0" smtClean="0">
                <a:latin typeface="Times New Roman" pitchFamily="18" charset="0"/>
                <a:cs typeface="Times New Roman" pitchFamily="18" charset="0"/>
              </a:rPr>
              <a:t>Description:</a:t>
            </a:r>
          </a:p>
          <a:p>
            <a:pPr>
              <a:buNone/>
            </a:pPr>
            <a:r>
              <a:rPr lang="en-IN" sz="2000" dirty="0" smtClean="0">
                <a:latin typeface="Times New Roman" pitchFamily="18" charset="0"/>
                <a:cs typeface="Times New Roman" pitchFamily="18" charset="0"/>
              </a:rPr>
              <a:t>It consists of three buttons</a:t>
            </a:r>
          </a:p>
          <a:p>
            <a:pPr>
              <a:buNone/>
            </a:pPr>
            <a:r>
              <a:rPr lang="en-IN" sz="2000" dirty="0" smtClean="0">
                <a:latin typeface="Times New Roman" pitchFamily="18" charset="0"/>
                <a:cs typeface="Times New Roman" pitchFamily="18" charset="0"/>
              </a:rPr>
              <a:t>1.Analysis- For analysing the driving behaviours</a:t>
            </a:r>
          </a:p>
          <a:p>
            <a:pPr>
              <a:buNone/>
            </a:pPr>
            <a:r>
              <a:rPr lang="en-IN" sz="2000" dirty="0" smtClean="0">
                <a:latin typeface="Times New Roman" pitchFamily="18" charset="0"/>
                <a:cs typeface="Times New Roman" pitchFamily="18" charset="0"/>
              </a:rPr>
              <a:t>2.Automatic –For generating alerts when abnormality detected.</a:t>
            </a:r>
          </a:p>
          <a:p>
            <a:pPr>
              <a:buNone/>
            </a:pPr>
            <a:r>
              <a:rPr lang="en-IN" sz="2000" dirty="0" smtClean="0">
                <a:latin typeface="Times New Roman" pitchFamily="18" charset="0"/>
                <a:cs typeface="Times New Roman" pitchFamily="18" charset="0"/>
              </a:rPr>
              <a:t>3.Cancel –To exit the application</a:t>
            </a:r>
          </a:p>
          <a:p>
            <a:endParaRPr lang="en-IN" dirty="0"/>
          </a:p>
        </p:txBody>
      </p:sp>
      <p:sp>
        <p:nvSpPr>
          <p:cNvPr id="4" name="Slide Number Placeholder 3"/>
          <p:cNvSpPr>
            <a:spLocks noGrp="1"/>
          </p:cNvSpPr>
          <p:nvPr>
            <p:ph type="sldNum" sz="quarter" idx="12"/>
          </p:nvPr>
        </p:nvSpPr>
        <p:spPr/>
        <p:txBody>
          <a:bodyPr/>
          <a:lstStyle/>
          <a:p>
            <a:fld id="{85942473-62C7-46B4-9B14-1E3C72C72C09}"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IMG-20180319-WA0007.jpg"/>
          <p:cNvPicPr>
            <a:picLocks noGrp="1" noChangeAspect="1"/>
          </p:cNvPicPr>
          <p:nvPr>
            <p:ph sz="half" idx="1"/>
          </p:nvPr>
        </p:nvPicPr>
        <p:blipFill>
          <a:blip r:embed="rId2" cstate="print"/>
          <a:stretch>
            <a:fillRect/>
          </a:stretch>
        </p:blipFill>
        <p:spPr>
          <a:xfrm>
            <a:off x="2743200" y="762000"/>
            <a:ext cx="3962400" cy="5867400"/>
          </a:xfrm>
        </p:spPr>
      </p:pic>
      <p:sp>
        <p:nvSpPr>
          <p:cNvPr id="5" name="Slide Number Placeholder 4"/>
          <p:cNvSpPr>
            <a:spLocks noGrp="1"/>
          </p:cNvSpPr>
          <p:nvPr>
            <p:ph type="sldNum" sz="quarter" idx="12"/>
          </p:nvPr>
        </p:nvSpPr>
        <p:spPr/>
        <p:txBody>
          <a:bodyPr/>
          <a:lstStyle/>
          <a:p>
            <a:fld id="{85942473-62C7-46B4-9B14-1E3C72C72C09}"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IMG-20180319-WA0009.jpg"/>
          <p:cNvPicPr>
            <a:picLocks noGrp="1" noChangeAspect="1"/>
          </p:cNvPicPr>
          <p:nvPr>
            <p:ph idx="1"/>
          </p:nvPr>
        </p:nvPicPr>
        <p:blipFill>
          <a:blip r:embed="rId2" cstate="print"/>
          <a:stretch>
            <a:fillRect/>
          </a:stretch>
        </p:blipFill>
        <p:spPr>
          <a:xfrm>
            <a:off x="2438400" y="685800"/>
            <a:ext cx="3886200" cy="5181601"/>
          </a:xfrm>
        </p:spPr>
      </p:pic>
      <p:sp>
        <p:nvSpPr>
          <p:cNvPr id="4" name="Slide Number Placeholder 3"/>
          <p:cNvSpPr>
            <a:spLocks noGrp="1"/>
          </p:cNvSpPr>
          <p:nvPr>
            <p:ph type="sldNum" sz="quarter" idx="12"/>
          </p:nvPr>
        </p:nvSpPr>
        <p:spPr/>
        <p:txBody>
          <a:bodyPr/>
          <a:lstStyle/>
          <a:p>
            <a:fld id="{85942473-62C7-46B4-9B14-1E3C72C72C09}"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IMG-20180319-WA0000.jpg"/>
          <p:cNvPicPr>
            <a:picLocks noGrp="1" noChangeAspect="1"/>
          </p:cNvPicPr>
          <p:nvPr>
            <p:ph idx="1"/>
          </p:nvPr>
        </p:nvPicPr>
        <p:blipFill>
          <a:blip r:embed="rId2" cstate="print"/>
          <a:stretch>
            <a:fillRect/>
          </a:stretch>
        </p:blipFill>
        <p:spPr>
          <a:xfrm>
            <a:off x="2667000" y="762000"/>
            <a:ext cx="4038600" cy="5410200"/>
          </a:xfrm>
        </p:spPr>
      </p:pic>
      <p:sp>
        <p:nvSpPr>
          <p:cNvPr id="4" name="Slide Number Placeholder 3"/>
          <p:cNvSpPr>
            <a:spLocks noGrp="1"/>
          </p:cNvSpPr>
          <p:nvPr>
            <p:ph type="sldNum" sz="quarter" idx="12"/>
          </p:nvPr>
        </p:nvSpPr>
        <p:spPr/>
        <p:txBody>
          <a:bodyPr/>
          <a:lstStyle/>
          <a:p>
            <a:fld id="{85942473-62C7-46B4-9B14-1E3C72C72C09}"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5942473-62C7-46B4-9B14-1E3C72C72C09}" type="slidenum">
              <a:rPr lang="en-US" smtClean="0"/>
              <a:pPr/>
              <a:t>26</a:t>
            </a:fld>
            <a:endParaRPr lang="en-US" dirty="0"/>
          </a:p>
        </p:txBody>
      </p:sp>
      <p:pic>
        <p:nvPicPr>
          <p:cNvPr id="5" name="Content Placeholder 4" descr="Screenshot_2018-03-19-22-37-54.png"/>
          <p:cNvPicPr>
            <a:picLocks noGrp="1" noChangeAspect="1"/>
          </p:cNvPicPr>
          <p:nvPr>
            <p:ph idx="1"/>
          </p:nvPr>
        </p:nvPicPr>
        <p:blipFill>
          <a:blip r:embed="rId2" cstate="print"/>
          <a:stretch>
            <a:fillRect/>
          </a:stretch>
        </p:blipFill>
        <p:spPr>
          <a:xfrm>
            <a:off x="2895601" y="838200"/>
            <a:ext cx="3581400" cy="5287963"/>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IN" dirty="0" smtClean="0"/>
              <a:t>Future scope:</a:t>
            </a:r>
            <a:endParaRPr lang="en-IN" dirty="0"/>
          </a:p>
        </p:txBody>
      </p:sp>
      <p:sp>
        <p:nvSpPr>
          <p:cNvPr id="6" name="Content Placeholder 5"/>
          <p:cNvSpPr>
            <a:spLocks noGrp="1"/>
          </p:cNvSpPr>
          <p:nvPr>
            <p:ph idx="1"/>
          </p:nvPr>
        </p:nvSpPr>
        <p:spPr/>
        <p:txBody>
          <a:bodyPr>
            <a:noAutofit/>
          </a:bodyPr>
          <a:lstStyle/>
          <a:p>
            <a:pPr algn="just">
              <a:buNone/>
            </a:pPr>
            <a:r>
              <a:rPr lang="en-US" sz="2000" dirty="0" smtClean="0">
                <a:latin typeface="Times New Roman" pitchFamily="18" charset="0"/>
                <a:cs typeface="Times New Roman" pitchFamily="18" charset="0"/>
              </a:rPr>
              <a:t>                This project has a wide scope for development by including some extra features that is </a:t>
            </a:r>
            <a:r>
              <a:rPr lang="en-IN" sz="2000" dirty="0" smtClean="0">
                <a:latin typeface="Times New Roman" pitchFamily="18" charset="0"/>
                <a:cs typeface="Times New Roman" pitchFamily="18" charset="0"/>
              </a:rPr>
              <a:t>if the results of the monitoring could be passed back to a central server, they could be used by the police to detect drunken-driving automatically or Vehicle Insurance Company to analyze the policyholders’ driving habits.</a:t>
            </a:r>
          </a:p>
          <a:p>
            <a:pPr>
              <a:buNone/>
            </a:pPr>
            <a:r>
              <a:rPr lang="en-IN" sz="2000" dirty="0" smtClean="0">
                <a:latin typeface="Times New Roman" pitchFamily="18" charset="0"/>
                <a:cs typeface="Times New Roman" pitchFamily="18" charset="0"/>
              </a:rPr>
              <a:t>     Some important features are:</a:t>
            </a:r>
          </a:p>
          <a:p>
            <a:r>
              <a:rPr lang="en-IN" sz="2000" dirty="0" smtClean="0">
                <a:latin typeface="Times New Roman" pitchFamily="18" charset="0"/>
                <a:cs typeface="Times New Roman" pitchFamily="18" charset="0"/>
              </a:rPr>
              <a:t>     Impact of Training Set Size</a:t>
            </a:r>
          </a:p>
          <a:p>
            <a:r>
              <a:rPr lang="en-IN" sz="2000" dirty="0" smtClean="0">
                <a:latin typeface="Times New Roman" pitchFamily="18" charset="0"/>
                <a:cs typeface="Times New Roman" pitchFamily="18" charset="0"/>
              </a:rPr>
              <a:t>     Impact of Traffic Condition</a:t>
            </a:r>
          </a:p>
          <a:p>
            <a:r>
              <a:rPr lang="en-IN" sz="2000" dirty="0" smtClean="0">
                <a:latin typeface="Times New Roman" pitchFamily="18" charset="0"/>
                <a:cs typeface="Times New Roman" pitchFamily="18" charset="0"/>
              </a:rPr>
              <a:t>     Impact of Road Type</a:t>
            </a:r>
          </a:p>
          <a:p>
            <a:r>
              <a:rPr lang="en-IN" sz="2000" dirty="0" smtClean="0">
                <a:latin typeface="Times New Roman" pitchFamily="18" charset="0"/>
                <a:cs typeface="Times New Roman" pitchFamily="18" charset="0"/>
              </a:rPr>
              <a:t>     Impact of Smartphone Placement</a:t>
            </a:r>
          </a:p>
          <a:p>
            <a:r>
              <a:rPr lang="en-IN" sz="2000" dirty="0" smtClean="0">
                <a:latin typeface="Times New Roman" pitchFamily="18" charset="0"/>
                <a:cs typeface="Times New Roman" pitchFamily="18" charset="0"/>
              </a:rPr>
              <a:t>     Impact of Smartphone Sensors’ Sampling Rate</a:t>
            </a:r>
          </a:p>
          <a:p>
            <a:pPr>
              <a:buNone/>
            </a:pPr>
            <a:endParaRPr lang="en-IN" sz="20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942473-62C7-46B4-9B14-1E3C72C72C09}"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4000" dirty="0" smtClean="0">
                <a:latin typeface="Times New Roman" pitchFamily="18" charset="0"/>
                <a:cs typeface="Times New Roman" pitchFamily="18" charset="0"/>
              </a:rPr>
              <a:t>Conclusion:</a:t>
            </a:r>
            <a:endParaRPr lang="en-GB" sz="4000" dirty="0"/>
          </a:p>
        </p:txBody>
      </p:sp>
      <p:sp>
        <p:nvSpPr>
          <p:cNvPr id="3" name="Content Placeholder 2"/>
          <p:cNvSpPr>
            <a:spLocks noGrp="1"/>
          </p:cNvSpPr>
          <p:nvPr>
            <p:ph idx="1"/>
          </p:nvPr>
        </p:nvSpPr>
        <p:spPr/>
        <p:txBody>
          <a:bodyPr>
            <a:noAutofit/>
          </a:bodyPr>
          <a:lstStyle/>
          <a:p>
            <a:pPr>
              <a:buNone/>
            </a:pPr>
            <a:endParaRPr lang="en-GB" sz="20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          We addressed the problem of performing abnormal driving </a:t>
            </a:r>
            <a:r>
              <a:rPr lang="en-IN" sz="2000" dirty="0" err="1" smtClean="0">
                <a:latin typeface="Times New Roman" pitchFamily="18" charset="0"/>
                <a:cs typeface="Times New Roman" pitchFamily="18" charset="0"/>
              </a:rPr>
              <a:t>behaviors</a:t>
            </a:r>
            <a:r>
              <a:rPr lang="en-IN" sz="2000" dirty="0" smtClean="0">
                <a:latin typeface="Times New Roman" pitchFamily="18" charset="0"/>
                <a:cs typeface="Times New Roman" pitchFamily="18" charset="0"/>
              </a:rPr>
              <a:t> detection (coarse-grained) and identification (fine-grained) to improve driving safety. In this different problems are reviewed from the existing work on smart phone driver </a:t>
            </a:r>
            <a:r>
              <a:rPr lang="en-IN" sz="2000" dirty="0" err="1" smtClean="0">
                <a:latin typeface="Times New Roman" pitchFamily="18" charset="0"/>
                <a:cs typeface="Times New Roman" pitchFamily="18" charset="0"/>
              </a:rPr>
              <a:t>behavior</a:t>
            </a:r>
            <a:r>
              <a:rPr lang="en-IN" sz="2000" dirty="0" smtClean="0">
                <a:latin typeface="Times New Roman" pitchFamily="18" charset="0"/>
                <a:cs typeface="Times New Roman" pitchFamily="18" charset="0"/>
              </a:rPr>
              <a:t> detection. Some problems are like to early detect abnormal driving status (e.g., drunk, fatigue, and drowsy) and those representation learning problems. Another problem is the lane positioning problems such as drifting and swerving. The second category is related to speed control problems such as sudden acceleration or erratic braking. All these problems are resolved in the future with the help of KNN, NN and SVM to improve the results.</a:t>
            </a:r>
            <a:endParaRPr lang="en-GB" sz="20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942473-62C7-46B4-9B14-1E3C72C72C09}"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5942473-62C7-46B4-9B14-1E3C72C72C09}" type="slidenum">
              <a:rPr lang="en-US" smtClean="0"/>
              <a:pPr/>
              <a:t>29</a:t>
            </a:fld>
            <a:endParaRPr lang="en-US" dirty="0"/>
          </a:p>
        </p:txBody>
      </p:sp>
      <p:sp>
        <p:nvSpPr>
          <p:cNvPr id="5" name="TextBox 4"/>
          <p:cNvSpPr txBox="1"/>
          <p:nvPr/>
        </p:nvSpPr>
        <p:spPr>
          <a:xfrm>
            <a:off x="2362200" y="2438400"/>
            <a:ext cx="5486400" cy="1200329"/>
          </a:xfrm>
          <a:prstGeom prst="rect">
            <a:avLst/>
          </a:prstGeom>
          <a:noFill/>
        </p:spPr>
        <p:txBody>
          <a:bodyPr wrap="square" rtlCol="0">
            <a:spAutoFit/>
          </a:bodyPr>
          <a:lstStyle/>
          <a:p>
            <a:r>
              <a:rPr lang="en-IN" sz="7200" dirty="0" smtClean="0">
                <a:latin typeface="Times New Roman" pitchFamily="18" charset="0"/>
                <a:cs typeface="Times New Roman" pitchFamily="18" charset="0"/>
              </a:rPr>
              <a:t>Thank you</a:t>
            </a:r>
            <a:endParaRPr lang="en-IN" sz="7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1143000"/>
          </a:xfrm>
        </p:spPr>
        <p:txBody>
          <a:bodyPr/>
          <a:lstStyle/>
          <a:p>
            <a:r>
              <a:rPr lang="en-US" dirty="0" smtClean="0"/>
              <a:t>Existing System:</a:t>
            </a:r>
            <a:endParaRPr lang="en-US" dirty="0"/>
          </a:p>
        </p:txBody>
      </p:sp>
      <p:sp>
        <p:nvSpPr>
          <p:cNvPr id="4" name="TextBox 3"/>
          <p:cNvSpPr txBox="1"/>
          <p:nvPr/>
        </p:nvSpPr>
        <p:spPr>
          <a:xfrm>
            <a:off x="609600" y="1828800"/>
            <a:ext cx="7924800" cy="3785652"/>
          </a:xfrm>
          <a:prstGeom prst="rect">
            <a:avLst/>
          </a:prstGeom>
          <a:noFill/>
        </p:spPr>
        <p:txBody>
          <a:bodyPr wrap="square" rtlCol="0">
            <a:spAutoFit/>
          </a:bodyPr>
          <a:lstStyle/>
          <a:p>
            <a:pPr algn="just"/>
            <a:r>
              <a:rPr lang="en-IN" sz="2000" dirty="0" smtClean="0">
                <a:latin typeface="Times New Roman" pitchFamily="18" charset="0"/>
                <a:cs typeface="Times New Roman" pitchFamily="18" charset="0"/>
              </a:rPr>
              <a:t> 	Although there has been works on abnormal driving behaviors detection, the focus is on detecting driver’s status based on pre-deployed infrastructure, such as alcohol sensor, infrared sensor and cameras, which incur high installation cost. Since smartphones have received increasing popularities over the recent years and blended into our daily lives, more and more smartphone-based vehicular applications are developed in Intel-ligent Transportation System. Driving behavior analysis is also a popular direction of smartphone-based vehicular applications. However, existing works on driving behaviors detection using smartphones can only provide a coarse-grained result using thresholds, i.e. distinguishing abnormal driving behaviors from normal ones. Since thresh-olds may be affected by car type and sensors’ sensitivity</a:t>
            </a:r>
            <a:endParaRPr lang="en-US" sz="20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5942473-62C7-46B4-9B14-1E3C72C72C09}" type="slidenum">
              <a:rPr lang="en-US" sz="3600" smtClean="0"/>
              <a:pPr/>
              <a:t>3</a:t>
            </a:fld>
            <a:endParaRPr 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900" dirty="0" smtClean="0"/>
              <a:t>Drawbacks of Existing System</a:t>
            </a:r>
            <a:r>
              <a:rPr lang="en-IN" b="1"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IN" dirty="0"/>
          </a:p>
        </p:txBody>
      </p:sp>
      <p:sp>
        <p:nvSpPr>
          <p:cNvPr id="4" name="Slide Number Placeholder 3"/>
          <p:cNvSpPr>
            <a:spLocks noGrp="1"/>
          </p:cNvSpPr>
          <p:nvPr>
            <p:ph type="sldNum" sz="quarter" idx="12"/>
          </p:nvPr>
        </p:nvSpPr>
        <p:spPr/>
        <p:txBody>
          <a:bodyPr/>
          <a:lstStyle/>
          <a:p>
            <a:fld id="{85942473-62C7-46B4-9B14-1E3C72C72C09}" type="slidenum">
              <a:rPr lang="en-US" smtClean="0"/>
              <a:pPr/>
              <a:t>4</a:t>
            </a:fld>
            <a:endParaRPr lang="en-US" dirty="0"/>
          </a:p>
        </p:txBody>
      </p:sp>
      <p:sp>
        <p:nvSpPr>
          <p:cNvPr id="5" name="Content Placeholder 4"/>
          <p:cNvSpPr txBox="1">
            <a:spLocks noGrp="1"/>
          </p:cNvSpPr>
          <p:nvPr>
            <p:ph idx="1"/>
          </p:nvPr>
        </p:nvSpPr>
        <p:spPr>
          <a:xfrm>
            <a:off x="457200" y="1447800"/>
            <a:ext cx="8229600" cy="2751522"/>
          </a:xfrm>
          <a:prstGeom prst="rect">
            <a:avLst/>
          </a:prstGeom>
          <a:noFill/>
        </p:spPr>
        <p:txBody>
          <a:bodyPr wrap="square" rtlCol="0">
            <a:spAutoFit/>
          </a:bodyPr>
          <a:lstStyle/>
          <a:p>
            <a:pPr>
              <a:buFont typeface="Wingdings" pitchFamily="2" charset="2"/>
              <a:buChar char="Ø"/>
            </a:pPr>
            <a:r>
              <a:rPr lang="en-IN" sz="2400" dirty="0" smtClean="0">
                <a:latin typeface="Times New Roman" pitchFamily="18" charset="0"/>
                <a:cs typeface="Times New Roman" pitchFamily="18" charset="0"/>
              </a:rPr>
              <a:t>They cannot accurately distinguish the differences in various driving behavioral patterns. Therefore, Those solutions cannot provide fine-grained identification, i.e. identifying specific types of driving behaviors.</a:t>
            </a:r>
          </a:p>
          <a:p>
            <a:pPr>
              <a:buFont typeface="Wingdings" pitchFamily="2" charset="2"/>
              <a:buChar char="Ø"/>
            </a:pPr>
            <a:r>
              <a:rPr lang="en-IN" sz="2400" dirty="0" smtClean="0">
                <a:latin typeface="Times New Roman" pitchFamily="18" charset="0"/>
                <a:cs typeface="Times New Roman" pitchFamily="18" charset="0"/>
              </a:rPr>
              <a:t>They detect driver’s status based on pre-deployed infrastructure, such as alcohol sensor, infrared sensor and cameras, which incur high installation cost. </a:t>
            </a:r>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0"/>
            <a:ext cx="8229600" cy="1143000"/>
          </a:xfrm>
        </p:spPr>
        <p:txBody>
          <a:bodyPr/>
          <a:lstStyle/>
          <a:p>
            <a:r>
              <a:rPr lang="en-US" dirty="0" smtClean="0"/>
              <a:t>Proposed System:</a:t>
            </a:r>
            <a:endParaRPr lang="en-US" dirty="0"/>
          </a:p>
        </p:txBody>
      </p:sp>
      <p:sp>
        <p:nvSpPr>
          <p:cNvPr id="4" name="Slide Number Placeholder 3"/>
          <p:cNvSpPr>
            <a:spLocks noGrp="1"/>
          </p:cNvSpPr>
          <p:nvPr>
            <p:ph type="sldNum" sz="quarter" idx="12"/>
          </p:nvPr>
        </p:nvSpPr>
        <p:spPr/>
        <p:txBody>
          <a:bodyPr/>
          <a:lstStyle/>
          <a:p>
            <a:fld id="{85942473-62C7-46B4-9B14-1E3C72C72C09}" type="slidenum">
              <a:rPr lang="en-US" sz="3600" smtClean="0"/>
              <a:pPr/>
              <a:t>5</a:t>
            </a:fld>
            <a:endParaRPr lang="en-US" sz="3600" dirty="0"/>
          </a:p>
        </p:txBody>
      </p:sp>
      <p:sp>
        <p:nvSpPr>
          <p:cNvPr id="6" name="TextBox 5"/>
          <p:cNvSpPr txBox="1"/>
          <p:nvPr/>
        </p:nvSpPr>
        <p:spPr>
          <a:xfrm>
            <a:off x="457200" y="1219200"/>
            <a:ext cx="8305800" cy="4401205"/>
          </a:xfrm>
          <a:prstGeom prst="rect">
            <a:avLst/>
          </a:prstGeom>
          <a:noFill/>
        </p:spPr>
        <p:txBody>
          <a:bodyPr wrap="square" rtlCol="0">
            <a:spAutoFit/>
          </a:bodyPr>
          <a:lstStyle/>
          <a:p>
            <a:pPr algn="just"/>
            <a:r>
              <a:rPr lang="en-IN" sz="4000" dirty="0" smtClean="0">
                <a:latin typeface="Times New Roman" pitchFamily="18" charset="0"/>
                <a:cs typeface="Times New Roman" pitchFamily="18" charset="0"/>
              </a:rPr>
              <a:t>  W</a:t>
            </a:r>
            <a:r>
              <a:rPr lang="en-IN" sz="2400" dirty="0" smtClean="0">
                <a:latin typeface="Times New Roman" pitchFamily="18" charset="0"/>
                <a:cs typeface="Times New Roman" pitchFamily="18" charset="0"/>
              </a:rPr>
              <a:t>e need to consider a fine-grained abnormal driving behaviours monitoring approach, which uses smartphone not only to detect abnormal driving behaviors but also to identify specific types of the driving behaviors without requiring any additional hardwares. The fine-grained abnormal driving behaviors monitoring improves drivers’ awareness of their driving habits as most of the drivers are over-confident and not aware of their reckless driving habits. If we can identify drivers’ abnormal driving behaviors automatically, the drivers can be made aware of their bad driving habits, so that they can correct them, helping to prevent potential car accidents.</a:t>
            </a:r>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1143000"/>
          </a:xfrm>
        </p:spPr>
        <p:txBody>
          <a:bodyPr/>
          <a:lstStyle/>
          <a:p>
            <a:r>
              <a:rPr lang="en-US" dirty="0" smtClean="0"/>
              <a:t>System Specifications:</a:t>
            </a:r>
            <a:endParaRPr lang="en-US" dirty="0"/>
          </a:p>
        </p:txBody>
      </p:sp>
      <p:sp>
        <p:nvSpPr>
          <p:cNvPr id="6" name="Slide Number Placeholder 5"/>
          <p:cNvSpPr>
            <a:spLocks noGrp="1"/>
          </p:cNvSpPr>
          <p:nvPr>
            <p:ph type="sldNum" sz="quarter" idx="12"/>
          </p:nvPr>
        </p:nvSpPr>
        <p:spPr/>
        <p:txBody>
          <a:bodyPr/>
          <a:lstStyle/>
          <a:p>
            <a:fld id="{85942473-62C7-46B4-9B14-1E3C72C72C09}" type="slidenum">
              <a:rPr lang="en-US" sz="3600" smtClean="0"/>
              <a:pPr/>
              <a:t>6</a:t>
            </a:fld>
            <a:endParaRPr lang="en-US" sz="3600" dirty="0"/>
          </a:p>
        </p:txBody>
      </p:sp>
      <p:sp>
        <p:nvSpPr>
          <p:cNvPr id="7" name="TextBox 6"/>
          <p:cNvSpPr txBox="1"/>
          <p:nvPr/>
        </p:nvSpPr>
        <p:spPr>
          <a:xfrm>
            <a:off x="0" y="1143000"/>
            <a:ext cx="5257800" cy="3447098"/>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HARDWARE REQUIREMENTS:</a:t>
            </a:r>
          </a:p>
          <a:p>
            <a:pPr>
              <a:lnSpc>
                <a:spcPct val="150000"/>
              </a:lnSpc>
            </a:pPr>
            <a:endParaRPr lang="en-US" sz="2400" b="1" dirty="0" smtClean="0">
              <a:latin typeface="Times New Roman" pitchFamily="18" charset="0"/>
              <a:cs typeface="Times New Roman" pitchFamily="18" charset="0"/>
            </a:endParaRPr>
          </a:p>
          <a:p>
            <a:pPr lvl="0">
              <a:lnSpc>
                <a:spcPct val="150000"/>
              </a:lnSpc>
              <a:buFont typeface="Wingdings" pitchFamily="2" charset="2"/>
              <a:buChar char="Ø"/>
            </a:pPr>
            <a:r>
              <a:rPr lang="en-GB" sz="2000" dirty="0" smtClean="0">
                <a:latin typeface="Times New Roman" pitchFamily="18" charset="0"/>
                <a:cs typeface="Times New Roman" pitchFamily="18" charset="0"/>
              </a:rPr>
              <a:t>System           :      Pentium IV 2.4 GHz.</a:t>
            </a:r>
            <a:endParaRPr lang="en-US" sz="2000" dirty="0" smtClean="0">
              <a:latin typeface="Times New Roman" pitchFamily="18" charset="0"/>
              <a:cs typeface="Times New Roman" pitchFamily="18" charset="0"/>
            </a:endParaRPr>
          </a:p>
          <a:p>
            <a:pPr lvl="0">
              <a:lnSpc>
                <a:spcPct val="150000"/>
              </a:lnSpc>
              <a:buFont typeface="Wingdings" pitchFamily="2" charset="2"/>
              <a:buChar char="Ø"/>
            </a:pPr>
            <a:r>
              <a:rPr lang="en-GB" sz="2000" dirty="0" smtClean="0">
                <a:latin typeface="Times New Roman" pitchFamily="18" charset="0"/>
                <a:cs typeface="Times New Roman" pitchFamily="18" charset="0"/>
              </a:rPr>
              <a:t> Hard Disk     :      40 GB.</a:t>
            </a:r>
            <a:endParaRPr lang="en-US" sz="2000" dirty="0" smtClean="0">
              <a:latin typeface="Times New Roman" pitchFamily="18" charset="0"/>
              <a:cs typeface="Times New Roman" pitchFamily="18" charset="0"/>
            </a:endParaRPr>
          </a:p>
          <a:p>
            <a:pPr lvl="0">
              <a:lnSpc>
                <a:spcPct val="150000"/>
              </a:lnSpc>
              <a:buFont typeface="Wingdings" pitchFamily="2" charset="2"/>
              <a:buChar char="Ø"/>
            </a:pPr>
            <a:r>
              <a:rPr lang="en-GB" sz="2000" dirty="0" smtClean="0">
                <a:latin typeface="Times New Roman" pitchFamily="18" charset="0"/>
                <a:cs typeface="Times New Roman" pitchFamily="18" charset="0"/>
              </a:rPr>
              <a:t>Monitor          :      15 VGA Colour.</a:t>
            </a:r>
            <a:endParaRPr lang="en-US" sz="2000" dirty="0" smtClean="0">
              <a:latin typeface="Times New Roman" pitchFamily="18" charset="0"/>
              <a:cs typeface="Times New Roman" pitchFamily="18" charset="0"/>
            </a:endParaRPr>
          </a:p>
          <a:p>
            <a:pPr lvl="0">
              <a:lnSpc>
                <a:spcPct val="150000"/>
              </a:lnSpc>
              <a:buFont typeface="Wingdings" pitchFamily="2" charset="2"/>
              <a:buChar char="Ø"/>
            </a:pPr>
            <a:r>
              <a:rPr lang="en-GB" sz="2000" dirty="0" smtClean="0">
                <a:latin typeface="Times New Roman" pitchFamily="18" charset="0"/>
                <a:cs typeface="Times New Roman" pitchFamily="18" charset="0"/>
              </a:rPr>
              <a:t>Ram	            :      2 </a:t>
            </a:r>
            <a:r>
              <a:rPr lang="en-GB" sz="2000" dirty="0" err="1" smtClean="0">
                <a:latin typeface="Times New Roman" pitchFamily="18" charset="0"/>
                <a:cs typeface="Times New Roman" pitchFamily="18" charset="0"/>
              </a:rPr>
              <a:t>Gb</a:t>
            </a:r>
            <a:r>
              <a:rPr lang="en-GB"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lnSpc>
                <a:spcPct val="150000"/>
              </a:lnSpc>
            </a:pPr>
            <a:endParaRPr lang="en-US" sz="2800" b="1" dirty="0" smtClean="0"/>
          </a:p>
        </p:txBody>
      </p:sp>
      <p:sp>
        <p:nvSpPr>
          <p:cNvPr id="8" name="TextBox 7"/>
          <p:cNvSpPr txBox="1"/>
          <p:nvPr/>
        </p:nvSpPr>
        <p:spPr>
          <a:xfrm>
            <a:off x="4800600" y="1143000"/>
            <a:ext cx="4343400" cy="3216265"/>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SOFTWARE REQUIREMENTS:</a:t>
            </a:r>
            <a:endParaRPr lang="en-US" sz="2000" dirty="0" smtClean="0">
              <a:latin typeface="Times New Roman" pitchFamily="18" charset="0"/>
              <a:cs typeface="Times New Roman" pitchFamily="18" charset="0"/>
            </a:endParaRPr>
          </a:p>
          <a:p>
            <a:r>
              <a:rPr lang="en-US" b="1" dirty="0" smtClean="0"/>
              <a:t> </a:t>
            </a:r>
          </a:p>
          <a:p>
            <a:endParaRPr lang="en-US" dirty="0" smtClean="0"/>
          </a:p>
          <a:p>
            <a:pPr lvl="0">
              <a:lnSpc>
                <a:spcPct val="150000"/>
              </a:lnSpc>
              <a:buFont typeface="Wingdings" pitchFamily="2" charset="2"/>
              <a:buChar char="Ø"/>
            </a:pPr>
            <a:r>
              <a:rPr lang="en-US" sz="2000" dirty="0" smtClean="0">
                <a:latin typeface="Times New Roman" pitchFamily="18" charset="0"/>
                <a:cs typeface="Times New Roman" pitchFamily="18" charset="0"/>
              </a:rPr>
              <a:t>Operating system    :    Windows XP.</a:t>
            </a:r>
          </a:p>
          <a:p>
            <a:pPr lvl="0">
              <a:lnSpc>
                <a:spcPct val="150000"/>
              </a:lnSpc>
              <a:buFont typeface="Wingdings" pitchFamily="2" charset="2"/>
              <a:buChar char="Ø"/>
            </a:pPr>
            <a:r>
              <a:rPr lang="en-US" sz="2000" dirty="0" smtClean="0">
                <a:latin typeface="Times New Roman" pitchFamily="18" charset="0"/>
                <a:cs typeface="Times New Roman" pitchFamily="18" charset="0"/>
              </a:rPr>
              <a:t>Coding Language    :    Java 1.6</a:t>
            </a:r>
          </a:p>
          <a:p>
            <a:pPr lvl="0">
              <a:lnSpc>
                <a:spcPct val="150000"/>
              </a:lnSpc>
              <a:buFont typeface="Wingdings" pitchFamily="2" charset="2"/>
              <a:buChar char="Ø"/>
            </a:pPr>
            <a:r>
              <a:rPr lang="en-US" sz="2000" dirty="0" smtClean="0">
                <a:latin typeface="Times New Roman" pitchFamily="18" charset="0"/>
                <a:cs typeface="Times New Roman" pitchFamily="18" charset="0"/>
              </a:rPr>
              <a:t>Tool Kit	       :    Android 3.0</a:t>
            </a:r>
          </a:p>
          <a:p>
            <a:pPr lvl="0">
              <a:lnSpc>
                <a:spcPct val="150000"/>
              </a:lnSpc>
              <a:buFont typeface="Wingdings" pitchFamily="2" charset="2"/>
              <a:buChar char="Ø"/>
            </a:pPr>
            <a:r>
              <a:rPr lang="en-US" sz="2000" dirty="0" smtClean="0">
                <a:latin typeface="Times New Roman" pitchFamily="18" charset="0"/>
                <a:cs typeface="Times New Roman" pitchFamily="18" charset="0"/>
              </a:rPr>
              <a:t>IDE		       :    Android</a:t>
            </a:r>
          </a:p>
          <a:p>
            <a:pPr>
              <a:lnSpc>
                <a:spcPct val="150000"/>
              </a:lnSpc>
            </a:pPr>
            <a:endParaRPr lang="en-US" dirty="0"/>
          </a:p>
        </p:txBody>
      </p:sp>
      <p:cxnSp>
        <p:nvCxnSpPr>
          <p:cNvPr id="14" name="Straight Connector 13"/>
          <p:cNvCxnSpPr/>
          <p:nvPr/>
        </p:nvCxnSpPr>
        <p:spPr>
          <a:xfrm rot="5400000">
            <a:off x="1829594" y="3504406"/>
            <a:ext cx="5638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5942473-62C7-46B4-9B14-1E3C72C72C09}" type="slidenum">
              <a:rPr lang="en-US" sz="3600" smtClean="0"/>
              <a:pPr/>
              <a:t>7</a:t>
            </a:fld>
            <a:endParaRPr lang="en-US" sz="3600" dirty="0"/>
          </a:p>
        </p:txBody>
      </p:sp>
      <p:sp>
        <p:nvSpPr>
          <p:cNvPr id="7" name="TextBox 6"/>
          <p:cNvSpPr txBox="1"/>
          <p:nvPr/>
        </p:nvSpPr>
        <p:spPr>
          <a:xfrm>
            <a:off x="533400" y="457200"/>
            <a:ext cx="6477000" cy="3170099"/>
          </a:xfrm>
          <a:prstGeom prst="rect">
            <a:avLst/>
          </a:prstGeom>
          <a:noFill/>
        </p:spPr>
        <p:txBody>
          <a:bodyPr wrap="square" rtlCol="0">
            <a:spAutoFit/>
          </a:bodyPr>
          <a:lstStyle/>
          <a:p>
            <a:pPr>
              <a:lnSpc>
                <a:spcPct val="150000"/>
              </a:lnSpc>
            </a:pPr>
            <a:r>
              <a:rPr lang="en-US" sz="3600" dirty="0" smtClean="0">
                <a:latin typeface="+mj-lt"/>
                <a:ea typeface="+mj-ea"/>
                <a:cs typeface="+mj-cs"/>
              </a:rPr>
              <a:t>Functional Requirements</a:t>
            </a:r>
            <a:r>
              <a:rPr lang="en-US" sz="3600" dirty="0" smtClean="0">
                <a:latin typeface="Times New Roman" pitchFamily="18" charset="0"/>
                <a:cs typeface="Times New Roman" pitchFamily="18" charset="0"/>
              </a:rPr>
              <a:t>:</a:t>
            </a:r>
          </a:p>
          <a:p>
            <a:pPr>
              <a:lnSpc>
                <a:spcPct val="150000"/>
              </a:lnSpc>
              <a:buFont typeface="Wingdings" pitchFamily="2" charset="2"/>
              <a:buChar char="Ø"/>
            </a:pPr>
            <a:r>
              <a:rPr lang="en-US" sz="2400" dirty="0" smtClean="0">
                <a:latin typeface="Times New Roman" pitchFamily="18" charset="0"/>
                <a:cs typeface="Times New Roman" pitchFamily="18" charset="0"/>
              </a:rPr>
              <a:t>Collecting data</a:t>
            </a:r>
          </a:p>
          <a:p>
            <a:pPr>
              <a:buFont typeface="Wingdings" pitchFamily="2" charset="2"/>
              <a:buChar char="Ø"/>
            </a:pPr>
            <a:r>
              <a:rPr lang="en-US" sz="2400" dirty="0" smtClean="0">
                <a:latin typeface="Times New Roman" pitchFamily="18" charset="0"/>
                <a:cs typeface="Times New Roman" pitchFamily="18" charset="0"/>
              </a:rPr>
              <a:t>Analyzing patterns</a:t>
            </a:r>
          </a:p>
          <a:p>
            <a:pPr>
              <a:buFont typeface="Wingdings" pitchFamily="2" charset="2"/>
              <a:buChar char="Ø"/>
            </a:pPr>
            <a:r>
              <a:rPr lang="en-US" sz="2400" dirty="0" smtClean="0">
                <a:latin typeface="Times New Roman" pitchFamily="18" charset="0"/>
                <a:cs typeface="Times New Roman" pitchFamily="18" charset="0"/>
              </a:rPr>
              <a:t>Filtering data</a:t>
            </a:r>
          </a:p>
          <a:p>
            <a:pPr>
              <a:buFont typeface="Wingdings" pitchFamily="2" charset="2"/>
              <a:buChar char="Ø"/>
            </a:pPr>
            <a:r>
              <a:rPr lang="en-US" sz="2400" dirty="0" smtClean="0">
                <a:latin typeface="Times New Roman" pitchFamily="18" charset="0"/>
                <a:cs typeface="Times New Roman" pitchFamily="18" charset="0"/>
              </a:rPr>
              <a:t>Sending alerts</a:t>
            </a:r>
          </a:p>
          <a:p>
            <a:pPr>
              <a:buFont typeface="Wingdings" pitchFamily="2" charset="2"/>
              <a:buChar char="Ø"/>
            </a:pPr>
            <a:endParaRPr lang="en-IN" sz="2000" dirty="0" smtClean="0">
              <a:latin typeface="Times New Roman" pitchFamily="18" charset="0"/>
              <a:cs typeface="Times New Roman" pitchFamily="18" charset="0"/>
            </a:endParaRPr>
          </a:p>
          <a:p>
            <a:pPr>
              <a:buFont typeface="Wingdings" pitchFamily="2" charset="2"/>
              <a:buChar char="Ø"/>
            </a:pPr>
            <a:endParaRPr lang="en-IN" dirty="0"/>
          </a:p>
        </p:txBody>
      </p:sp>
      <p:sp>
        <p:nvSpPr>
          <p:cNvPr id="9" name="TextBox 8"/>
          <p:cNvSpPr txBox="1"/>
          <p:nvPr/>
        </p:nvSpPr>
        <p:spPr>
          <a:xfrm>
            <a:off x="457200" y="3352800"/>
            <a:ext cx="7391400" cy="2769989"/>
          </a:xfrm>
          <a:prstGeom prst="rect">
            <a:avLst/>
          </a:prstGeom>
          <a:noFill/>
        </p:spPr>
        <p:txBody>
          <a:bodyPr wrap="square" rtlCol="0">
            <a:spAutoFit/>
          </a:bodyPr>
          <a:lstStyle/>
          <a:p>
            <a:pPr>
              <a:lnSpc>
                <a:spcPct val="150000"/>
              </a:lnSpc>
            </a:pPr>
            <a:r>
              <a:rPr lang="en-US" sz="3600" dirty="0" smtClean="0">
                <a:latin typeface="+mj-lt"/>
                <a:ea typeface="+mj-ea"/>
                <a:cs typeface="+mj-cs"/>
              </a:rPr>
              <a:t>Non Functional Requirements</a:t>
            </a:r>
            <a:r>
              <a:rPr lang="en-US" dirty="0" smtClean="0">
                <a:latin typeface="Times New Roman" pitchFamily="18" charset="0"/>
                <a:cs typeface="Times New Roman" pitchFamily="18" charset="0"/>
              </a:rPr>
              <a:t>:</a:t>
            </a:r>
          </a:p>
          <a:p>
            <a:pPr>
              <a:lnSpc>
                <a:spcPct val="150000"/>
              </a:lnSpc>
              <a:buFont typeface="Wingdings" pitchFamily="2" charset="2"/>
              <a:buChar char="Ø"/>
            </a:pPr>
            <a:r>
              <a:rPr lang="en-IN" sz="2400" dirty="0" smtClean="0">
                <a:latin typeface="Times New Roman" pitchFamily="18" charset="0"/>
                <a:cs typeface="Times New Roman" pitchFamily="18" charset="0"/>
              </a:rPr>
              <a:t> Response time </a:t>
            </a:r>
          </a:p>
          <a:p>
            <a:pPr>
              <a:buFont typeface="Wingdings" pitchFamily="2" charset="2"/>
              <a:buChar char="Ø"/>
            </a:pPr>
            <a:r>
              <a:rPr lang="en-IN" sz="2400" dirty="0" smtClean="0">
                <a:latin typeface="Times New Roman" pitchFamily="18" charset="0"/>
                <a:cs typeface="Times New Roman" pitchFamily="18" charset="0"/>
              </a:rPr>
              <a:t>Processing time</a:t>
            </a:r>
          </a:p>
          <a:p>
            <a:pPr>
              <a:buFont typeface="Wingdings" pitchFamily="2" charset="2"/>
              <a:buChar char="Ø"/>
            </a:pPr>
            <a:r>
              <a:rPr lang="en-IN" sz="2400" dirty="0" smtClean="0">
                <a:latin typeface="Times New Roman" pitchFamily="18" charset="0"/>
                <a:cs typeface="Times New Roman" pitchFamily="18" charset="0"/>
              </a:rPr>
              <a:t>Performance</a:t>
            </a:r>
          </a:p>
          <a:p>
            <a:endParaRPr lang="en" dirty="0" smtClean="0"/>
          </a:p>
          <a:p>
            <a:pPr>
              <a:buFont typeface="Arial" pitchFamily="34" charset="0"/>
              <a:buChar char="•"/>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UML Diagrams:</a:t>
            </a:r>
            <a:endParaRPr lang="en-US" dirty="0"/>
          </a:p>
        </p:txBody>
      </p:sp>
      <p:sp>
        <p:nvSpPr>
          <p:cNvPr id="5" name="Content Placeholder 4"/>
          <p:cNvSpPr>
            <a:spLocks noGrp="1"/>
          </p:cNvSpPr>
          <p:nvPr>
            <p:ph idx="1"/>
          </p:nvPr>
        </p:nvSpPr>
        <p:spPr>
          <a:xfrm>
            <a:off x="685800" y="609600"/>
            <a:ext cx="8229600" cy="4525963"/>
          </a:xfrm>
        </p:spPr>
        <p:txBody>
          <a:bodyPr/>
          <a:lstStyle/>
          <a:p>
            <a:pPr>
              <a:buFont typeface="Wingdings" pitchFamily="2" charset="2"/>
              <a:buChar char="Ø"/>
            </a:pPr>
            <a:r>
              <a:rPr lang="en-US" dirty="0" smtClean="0"/>
              <a:t>Use Case</a:t>
            </a:r>
            <a:endParaRPr lang="en-US" dirty="0"/>
          </a:p>
        </p:txBody>
      </p:sp>
      <p:sp>
        <p:nvSpPr>
          <p:cNvPr id="4" name="Slide Number Placeholder 3"/>
          <p:cNvSpPr>
            <a:spLocks noGrp="1"/>
          </p:cNvSpPr>
          <p:nvPr>
            <p:ph type="sldNum" sz="quarter" idx="12"/>
          </p:nvPr>
        </p:nvSpPr>
        <p:spPr/>
        <p:txBody>
          <a:bodyPr/>
          <a:lstStyle/>
          <a:p>
            <a:fld id="{85942473-62C7-46B4-9B14-1E3C72C72C09}" type="slidenum">
              <a:rPr lang="en-US" sz="3600" smtClean="0"/>
              <a:pPr/>
              <a:t>8</a:t>
            </a:fld>
            <a:endParaRPr lang="en-US" dirty="0"/>
          </a:p>
        </p:txBody>
      </p:sp>
      <p:pic>
        <p:nvPicPr>
          <p:cNvPr id="6" name="Picture 5"/>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0" y="533400"/>
            <a:ext cx="8534400" cy="6324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0"/>
            <a:ext cx="8991600" cy="6858000"/>
          </a:xfrm>
        </p:spPr>
        <p:txBody>
          <a:bodyPr/>
          <a:lstStyle/>
          <a:p>
            <a:pPr>
              <a:buFont typeface="Wingdings" pitchFamily="2" charset="2"/>
              <a:buChar char="Ø"/>
            </a:pPr>
            <a:r>
              <a:rPr lang="en-US" dirty="0" smtClean="0"/>
              <a:t>Sequence diagram:</a:t>
            </a:r>
            <a:endParaRPr lang="en-US" dirty="0"/>
          </a:p>
        </p:txBody>
      </p:sp>
      <p:sp>
        <p:nvSpPr>
          <p:cNvPr id="4" name="Slide Number Placeholder 3"/>
          <p:cNvSpPr>
            <a:spLocks noGrp="1"/>
          </p:cNvSpPr>
          <p:nvPr>
            <p:ph type="sldNum" sz="quarter" idx="12"/>
          </p:nvPr>
        </p:nvSpPr>
        <p:spPr/>
        <p:txBody>
          <a:bodyPr/>
          <a:lstStyle/>
          <a:p>
            <a:fld id="{85942473-62C7-46B4-9B14-1E3C72C72C09}" type="slidenum">
              <a:rPr lang="en-US" sz="3600" smtClean="0"/>
              <a:pPr/>
              <a:t>9</a:t>
            </a:fld>
            <a:endParaRPr lang="en-US" dirty="0"/>
          </a:p>
        </p:txBody>
      </p:sp>
      <p:pic>
        <p:nvPicPr>
          <p:cNvPr id="6" name="Picture 5"/>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0" y="609600"/>
            <a:ext cx="9144000" cy="624839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
    <a:dk1>
      <a:sysClr val="windowText" lastClr="000000"/>
    </a:dk1>
    <a:lt1>
      <a:sysClr val="window" lastClr="FFFFFF"/>
    </a:lt1>
    <a:dk2>
      <a:srgbClr val="1F497D"/>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456</TotalTime>
  <Words>781</Words>
  <Application>Microsoft Office PowerPoint</Application>
  <PresentationFormat>On-screen Show (4:3)</PresentationFormat>
  <Paragraphs>178</Paragraphs>
  <Slides>29</Slides>
  <Notes>3</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Fine Grained Abnormal Driving Behaviors Detection And Identification With Smart phones</vt:lpstr>
      <vt:lpstr>Abstract:</vt:lpstr>
      <vt:lpstr>Existing System:</vt:lpstr>
      <vt:lpstr>Drawbacks of Existing System:- </vt:lpstr>
      <vt:lpstr>Proposed System:</vt:lpstr>
      <vt:lpstr>System Specifications:</vt:lpstr>
      <vt:lpstr>Slide 7</vt:lpstr>
      <vt:lpstr>UML Diagrams:</vt:lpstr>
      <vt:lpstr>Slide 9</vt:lpstr>
      <vt:lpstr>Slide 10</vt:lpstr>
      <vt:lpstr>Slide 11</vt:lpstr>
      <vt:lpstr>Slide 12</vt:lpstr>
      <vt:lpstr>Flow chart:</vt:lpstr>
      <vt:lpstr>System Design</vt:lpstr>
      <vt:lpstr>Modules</vt:lpstr>
      <vt:lpstr>Slide 16</vt:lpstr>
      <vt:lpstr>Slide 17</vt:lpstr>
      <vt:lpstr>Slide 18</vt:lpstr>
      <vt:lpstr>Slide 19</vt:lpstr>
      <vt:lpstr>Slide 20</vt:lpstr>
      <vt:lpstr>Screen shots:</vt:lpstr>
      <vt:lpstr>Slide 22</vt:lpstr>
      <vt:lpstr>Slide 23</vt:lpstr>
      <vt:lpstr>Slide 24</vt:lpstr>
      <vt:lpstr>Slide 25</vt:lpstr>
      <vt:lpstr>Slide 26</vt:lpstr>
      <vt:lpstr>Future scope:</vt:lpstr>
      <vt:lpstr>Conclusion:</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 Grained Abnormal Driving Behaviors Detection And Identification With Smart phones</dc:title>
  <dc:creator>DC-EEE-SL</dc:creator>
  <cp:lastModifiedBy>NAVYA</cp:lastModifiedBy>
  <cp:revision>56</cp:revision>
  <dcterms:created xsi:type="dcterms:W3CDTF">2018-01-01T05:56:12Z</dcterms:created>
  <dcterms:modified xsi:type="dcterms:W3CDTF">2018-04-03T03:43:12Z</dcterms:modified>
</cp:coreProperties>
</file>