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0" r:id="rId5"/>
    <p:sldId id="261" r:id="rId6"/>
    <p:sldId id="262" r:id="rId7"/>
    <p:sldId id="272" r:id="rId8"/>
    <p:sldId id="259" r:id="rId9"/>
    <p:sldId id="263" r:id="rId10"/>
    <p:sldId id="264" r:id="rId11"/>
    <p:sldId id="265" r:id="rId12"/>
    <p:sldId id="266" r:id="rId13"/>
    <p:sldId id="273" r:id="rId14"/>
    <p:sldId id="267" r:id="rId15"/>
    <p:sldId id="268" r:id="rId16"/>
    <p:sldId id="269" r:id="rId17"/>
    <p:sldId id="274" r:id="rId18"/>
    <p:sldId id="270"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7" d="100"/>
          <a:sy n="87" d="100"/>
        </p:scale>
        <p:origin x="-1464" y="-7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a:p>
        </p:txBody>
      </p:sp>
      <p:sp>
        <p:nvSpPr>
          <p:cNvPr id="28" name="Date Placeholder 27"/>
          <p:cNvSpPr>
            <a:spLocks noGrp="1"/>
          </p:cNvSpPr>
          <p:nvPr>
            <p:ph type="dt" sz="half" idx="10"/>
          </p:nvPr>
        </p:nvSpPr>
        <p:spPr/>
        <p:txBody>
          <a:bodyPr/>
          <a:lstStyle/>
          <a:p>
            <a:fld id="{CC3A74A3-489B-47D3-9812-C2B3F3351179}" type="datetimeFigureOut">
              <a:rPr lang="en-US" smtClean="0"/>
              <a:t>9/2/2021</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1126B45F-EC69-48D8-993D-FCAC83E7C838}" type="slidenum">
              <a:rPr lang="en-US" smtClean="0"/>
              <a:t>‹#›</a:t>
            </a:fld>
            <a:endParaRPr lang="en-US"/>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C3A74A3-489B-47D3-9812-C2B3F3351179}" type="datetimeFigureOut">
              <a:rPr lang="en-US" smtClean="0"/>
              <a:t>9/2/2021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26B45F-EC69-48D8-993D-FCAC83E7C838}"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C3A74A3-489B-47D3-9812-C2B3F3351179}" type="datetimeFigureOut">
              <a:rPr lang="en-US" smtClean="0"/>
              <a:t>9/2/2021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26B45F-EC69-48D8-993D-FCAC83E7C838}"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C3A74A3-489B-47D3-9812-C2B3F3351179}" type="datetimeFigureOut">
              <a:rPr lang="en-US" smtClean="0"/>
              <a:t>9/2/2021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26B45F-EC69-48D8-993D-FCAC83E7C838}"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CC3A74A3-489B-47D3-9812-C2B3F3351179}" type="datetimeFigureOut">
              <a:rPr lang="en-US" smtClean="0"/>
              <a:t>9/2/2021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924800" y="6416675"/>
            <a:ext cx="762000" cy="365125"/>
          </a:xfrm>
        </p:spPr>
        <p:txBody>
          <a:bodyPr/>
          <a:lstStyle/>
          <a:p>
            <a:fld id="{1126B45F-EC69-48D8-993D-FCAC83E7C838}"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CC3A74A3-489B-47D3-9812-C2B3F3351179}" type="datetimeFigureOut">
              <a:rPr lang="en-US" smtClean="0"/>
              <a:t>9/2/2021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26B45F-EC69-48D8-993D-FCAC83E7C838}"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CC3A74A3-489B-47D3-9812-C2B3F3351179}" type="datetimeFigureOut">
              <a:rPr lang="en-US" smtClean="0"/>
              <a:t>9/2/2021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126B45F-EC69-48D8-993D-FCAC83E7C838}"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CC3A74A3-489B-47D3-9812-C2B3F3351179}" type="datetimeFigureOut">
              <a:rPr lang="en-US" smtClean="0"/>
              <a:t>9/2/2021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126B45F-EC69-48D8-993D-FCAC83E7C838}"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3A74A3-489B-47D3-9812-C2B3F3351179}" type="datetimeFigureOut">
              <a:rPr lang="en-US" smtClean="0"/>
              <a:t>9/2/2021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126B45F-EC69-48D8-993D-FCAC83E7C838}"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CC3A74A3-489B-47D3-9812-C2B3F3351179}" type="datetimeFigureOut">
              <a:rPr lang="en-US" smtClean="0"/>
              <a:t>9/2/2021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26B45F-EC69-48D8-993D-FCAC83E7C838}"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CC3A74A3-489B-47D3-9812-C2B3F3351179}" type="datetimeFigureOut">
              <a:rPr lang="en-US" smtClean="0"/>
              <a:t>9/2/2021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26B45F-EC69-48D8-993D-FCAC83E7C838}"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CC3A74A3-489B-47D3-9812-C2B3F3351179}" type="datetimeFigureOut">
              <a:rPr lang="en-US" smtClean="0"/>
              <a:t>9/2/2021</a:t>
            </a:fld>
            <a:endParaRPr lang="en-US"/>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US"/>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1126B45F-EC69-48D8-993D-FCAC83E7C838}"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www.linkedin.com/in/malaika-martin-67aa0b/" TargetMode="External"/><Relationship Id="rId2" Type="http://schemas.openxmlformats.org/officeDocument/2006/relationships/hyperlink" Target="mailto:mvmartin2020@gmail.com"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8.e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668640"/>
            <a:ext cx="7391400" cy="2531760"/>
          </a:xfrm>
        </p:spPr>
        <p:txBody>
          <a:bodyPr>
            <a:normAutofit/>
          </a:bodyPr>
          <a:lstStyle/>
          <a:p>
            <a:r>
              <a:rPr lang="en-US" sz="4400" dirty="0" smtClean="0"/>
              <a:t>Capstone </a:t>
            </a:r>
            <a:r>
              <a:rPr lang="en-US" sz="4400" dirty="0" smtClean="0"/>
              <a:t>Project</a:t>
            </a:r>
            <a:r>
              <a:rPr lang="en-US" sz="4400" dirty="0" smtClean="0"/>
              <a:t/>
            </a:r>
            <a:br>
              <a:rPr lang="en-US" sz="4400" dirty="0" smtClean="0"/>
            </a:br>
            <a:r>
              <a:rPr lang="en-US" sz="4400" dirty="0" smtClean="0"/>
              <a:t>UPDATE SEPTEMBER 2021</a:t>
            </a:r>
            <a:br>
              <a:rPr lang="en-US" sz="4400" dirty="0" smtClean="0"/>
            </a:br>
            <a:endParaRPr lang="en-US" sz="2000" dirty="0"/>
          </a:p>
        </p:txBody>
      </p:sp>
      <p:sp>
        <p:nvSpPr>
          <p:cNvPr id="3" name="Subtitle 2"/>
          <p:cNvSpPr>
            <a:spLocks noGrp="1"/>
          </p:cNvSpPr>
          <p:nvPr>
            <p:ph type="subTitle" idx="1"/>
          </p:nvPr>
        </p:nvSpPr>
        <p:spPr/>
        <p:txBody>
          <a:bodyPr>
            <a:normAutofit fontScale="85000" lnSpcReduction="20000"/>
          </a:bodyPr>
          <a:lstStyle/>
          <a:p>
            <a:r>
              <a:rPr lang="en-US" b="1" dirty="0" smtClean="0">
                <a:solidFill>
                  <a:srgbClr val="002060"/>
                </a:solidFill>
              </a:rPr>
              <a:t>Automated Valuation </a:t>
            </a:r>
            <a:r>
              <a:rPr lang="en-US" b="1" dirty="0">
                <a:solidFill>
                  <a:srgbClr val="002060"/>
                </a:solidFill>
              </a:rPr>
              <a:t>M</a:t>
            </a:r>
            <a:r>
              <a:rPr lang="en-US" b="1" dirty="0" smtClean="0">
                <a:solidFill>
                  <a:srgbClr val="002060"/>
                </a:solidFill>
              </a:rPr>
              <a:t>odel (AVM)</a:t>
            </a:r>
          </a:p>
          <a:p>
            <a:r>
              <a:rPr lang="en-US" b="1" dirty="0" smtClean="0">
                <a:solidFill>
                  <a:srgbClr val="002060"/>
                </a:solidFill>
              </a:rPr>
              <a:t>For</a:t>
            </a:r>
          </a:p>
          <a:p>
            <a:r>
              <a:rPr lang="en-US" b="1" dirty="0" smtClean="0">
                <a:solidFill>
                  <a:srgbClr val="002060"/>
                </a:solidFill>
              </a:rPr>
              <a:t>Industrial Property</a:t>
            </a:r>
          </a:p>
          <a:p>
            <a:r>
              <a:rPr lang="en-US" sz="2300" dirty="0" smtClean="0">
                <a:solidFill>
                  <a:srgbClr val="002060"/>
                </a:solidFill>
              </a:rPr>
              <a:t>By</a:t>
            </a:r>
          </a:p>
          <a:p>
            <a:r>
              <a:rPr lang="en-US" sz="2300" dirty="0" smtClean="0">
                <a:solidFill>
                  <a:srgbClr val="002060"/>
                </a:solidFill>
              </a:rPr>
              <a:t>Malaika Martin</a:t>
            </a:r>
            <a:endParaRPr lang="en-US" sz="2300" dirty="0">
              <a:solidFill>
                <a:srgbClr val="002060"/>
              </a:solidFill>
            </a:endParaRPr>
          </a:p>
          <a:p>
            <a:endParaRPr lang="en-US" dirty="0"/>
          </a:p>
        </p:txBody>
      </p:sp>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771848"/>
            <a:ext cx="1752600" cy="5752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7207105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09600" y="457200"/>
            <a:ext cx="8077200" cy="523220"/>
          </a:xfrm>
          <a:prstGeom prst="rect">
            <a:avLst/>
          </a:prstGeom>
          <a:noFill/>
        </p:spPr>
        <p:txBody>
          <a:bodyPr wrap="square" rtlCol="0">
            <a:spAutoFit/>
          </a:bodyPr>
          <a:lstStyle/>
          <a:p>
            <a:r>
              <a:rPr lang="en-US" sz="2800" b="1" cap="all" dirty="0" smtClean="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latin typeface="+mj-lt"/>
                <a:ea typeface="+mj-ea"/>
                <a:cs typeface="+mj-cs"/>
              </a:rPr>
              <a:t>CREATING </a:t>
            </a:r>
            <a:r>
              <a:rPr lang="en-US" sz="2800" b="1" cap="all" dirty="0" err="1" smtClean="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latin typeface="+mj-lt"/>
                <a:ea typeface="+mj-ea"/>
                <a:cs typeface="+mj-cs"/>
              </a:rPr>
              <a:t>OLS</a:t>
            </a:r>
            <a:r>
              <a:rPr lang="en-US" sz="2800" b="1" cap="all" dirty="0" smtClean="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latin typeface="+mj-lt"/>
                <a:ea typeface="+mj-ea"/>
                <a:cs typeface="+mj-cs"/>
              </a:rPr>
              <a:t> REGRESSION AND </a:t>
            </a:r>
            <a:r>
              <a:rPr lang="en-US" sz="2800" b="1" cap="all" dirty="0" err="1" smtClean="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latin typeface="+mj-lt"/>
                <a:ea typeface="+mj-ea"/>
                <a:cs typeface="+mj-cs"/>
              </a:rPr>
              <a:t>PKL</a:t>
            </a:r>
            <a:r>
              <a:rPr lang="en-US" sz="2800" b="1" cap="all" dirty="0" smtClean="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latin typeface="+mj-lt"/>
                <a:ea typeface="+mj-ea"/>
                <a:cs typeface="+mj-cs"/>
              </a:rPr>
              <a:t> FILES</a:t>
            </a:r>
            <a:endParaRPr lang="en-US" sz="2800" b="1" cap="all" dirty="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latin typeface="+mj-lt"/>
              <a:ea typeface="+mj-ea"/>
              <a:cs typeface="+mj-cs"/>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258659"/>
            <a:ext cx="8750453" cy="33133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5608653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09600" y="457200"/>
            <a:ext cx="8077200" cy="523220"/>
          </a:xfrm>
          <a:prstGeom prst="rect">
            <a:avLst/>
          </a:prstGeom>
          <a:noFill/>
        </p:spPr>
        <p:txBody>
          <a:bodyPr wrap="square" rtlCol="0">
            <a:spAutoFit/>
          </a:bodyPr>
          <a:lstStyle/>
          <a:p>
            <a:r>
              <a:rPr lang="en-US" sz="2800" b="1" cap="all" dirty="0" err="1" smtClean="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latin typeface="+mj-lt"/>
                <a:ea typeface="+mj-ea"/>
                <a:cs typeface="+mj-cs"/>
              </a:rPr>
              <a:t>Dataframe</a:t>
            </a:r>
            <a:r>
              <a:rPr lang="en-US" sz="2800" b="1" cap="all" dirty="0" smtClean="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latin typeface="+mj-lt"/>
                <a:ea typeface="+mj-ea"/>
                <a:cs typeface="+mj-cs"/>
              </a:rPr>
              <a:t> Info</a:t>
            </a:r>
            <a:endParaRPr lang="en-US" sz="2800" b="1" cap="all" dirty="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latin typeface="+mj-lt"/>
              <a:ea typeface="+mj-ea"/>
              <a:cs typeface="+mj-cs"/>
            </a:endParaRPr>
          </a:p>
        </p:txBody>
      </p:sp>
      <p:pic>
        <p:nvPicPr>
          <p:cNvPr id="921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489" r="8626" b="1"/>
          <a:stretch/>
        </p:blipFill>
        <p:spPr bwMode="auto">
          <a:xfrm>
            <a:off x="2133600" y="1360714"/>
            <a:ext cx="4808458" cy="35160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837829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9600" y="304800"/>
            <a:ext cx="8077200" cy="523220"/>
          </a:xfrm>
          <a:prstGeom prst="rect">
            <a:avLst/>
          </a:prstGeom>
          <a:noFill/>
        </p:spPr>
        <p:txBody>
          <a:bodyPr wrap="square" rtlCol="0">
            <a:spAutoFit/>
          </a:bodyPr>
          <a:lstStyle/>
          <a:p>
            <a:pPr algn="ctr"/>
            <a:r>
              <a:rPr lang="en-US" sz="2800" b="1" cap="all" dirty="0" err="1" smtClean="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latin typeface="+mj-lt"/>
                <a:ea typeface="+mj-ea"/>
                <a:cs typeface="+mj-cs"/>
              </a:rPr>
              <a:t>Ols</a:t>
            </a:r>
            <a:r>
              <a:rPr lang="en-US" sz="2800" b="1" cap="all" dirty="0" smtClean="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latin typeface="+mj-lt"/>
                <a:ea typeface="+mj-ea"/>
                <a:cs typeface="+mj-cs"/>
              </a:rPr>
              <a:t> regression - results</a:t>
            </a:r>
            <a:endParaRPr lang="en-US" sz="2800" b="1" cap="all" dirty="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latin typeface="+mj-lt"/>
              <a:ea typeface="+mj-ea"/>
              <a:cs typeface="+mj-cs"/>
            </a:endParaRPr>
          </a:p>
        </p:txBody>
      </p:sp>
      <p:sp>
        <p:nvSpPr>
          <p:cNvPr id="3" name="TextBox 2"/>
          <p:cNvSpPr txBox="1"/>
          <p:nvPr/>
        </p:nvSpPr>
        <p:spPr>
          <a:xfrm>
            <a:off x="495300" y="828020"/>
            <a:ext cx="8305800" cy="646331"/>
          </a:xfrm>
          <a:prstGeom prst="rect">
            <a:avLst/>
          </a:prstGeom>
          <a:noFill/>
        </p:spPr>
        <p:txBody>
          <a:bodyPr wrap="square" rtlCol="0">
            <a:spAutoFit/>
          </a:bodyPr>
          <a:lstStyle/>
          <a:p>
            <a:r>
              <a:rPr lang="en-US" dirty="0" smtClean="0">
                <a:solidFill>
                  <a:srgbClr val="002060"/>
                </a:solidFill>
              </a:rPr>
              <a:t>Dependent Variable (y): Price Per </a:t>
            </a:r>
            <a:r>
              <a:rPr lang="en-US" dirty="0" smtClean="0">
                <a:solidFill>
                  <a:srgbClr val="002060"/>
                </a:solidFill>
              </a:rPr>
              <a:t>SF</a:t>
            </a:r>
            <a:endParaRPr lang="en-US" dirty="0">
              <a:solidFill>
                <a:srgbClr val="002060"/>
              </a:solidFill>
            </a:endParaRPr>
          </a:p>
          <a:p>
            <a:r>
              <a:rPr lang="en-US" dirty="0" err="1" smtClean="0">
                <a:solidFill>
                  <a:srgbClr val="002060"/>
                </a:solidFill>
              </a:rPr>
              <a:t>R</a:t>
            </a:r>
            <a:r>
              <a:rPr lang="en-US" baseline="30000" dirty="0" err="1" smtClean="0">
                <a:solidFill>
                  <a:srgbClr val="002060"/>
                </a:solidFill>
              </a:rPr>
              <a:t>2</a:t>
            </a:r>
            <a:r>
              <a:rPr lang="en-US" dirty="0" smtClean="0">
                <a:solidFill>
                  <a:srgbClr val="002060"/>
                </a:solidFill>
              </a:rPr>
              <a:t> </a:t>
            </a:r>
            <a:r>
              <a:rPr lang="en-US" dirty="0" smtClean="0">
                <a:solidFill>
                  <a:srgbClr val="002060"/>
                </a:solidFill>
              </a:rPr>
              <a:t>= from 0.437 to 0.739</a:t>
            </a:r>
            <a:endParaRPr lang="en-US" dirty="0" smtClean="0">
              <a:solidFill>
                <a:srgbClr val="002060"/>
              </a:solidFill>
            </a:endParaRP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198" y="1463465"/>
            <a:ext cx="4676775" cy="5200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8859604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798423307"/>
              </p:ext>
            </p:extLst>
          </p:nvPr>
        </p:nvGraphicFramePr>
        <p:xfrm>
          <a:off x="685800" y="1828800"/>
          <a:ext cx="7870371" cy="3248660"/>
        </p:xfrm>
        <a:graphic>
          <a:graphicData uri="http://schemas.openxmlformats.org/drawingml/2006/table">
            <a:tbl>
              <a:tblPr firstRow="1" bandRow="1">
                <a:tableStyleId>{5C22544A-7EE6-4342-B048-85BDC9FD1C3A}</a:tableStyleId>
              </a:tblPr>
              <a:tblGrid>
                <a:gridCol w="3831772"/>
                <a:gridCol w="4038599"/>
              </a:tblGrid>
              <a:tr h="38100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smtClean="0">
                          <a:ln>
                            <a:noFill/>
                          </a:ln>
                          <a:solidFill>
                            <a:srgbClr val="002060"/>
                          </a:solidFill>
                          <a:effectLst/>
                          <a:uLnTx/>
                          <a:uFillTx/>
                          <a:latin typeface="+mn-lt"/>
                          <a:ea typeface="+mn-ea"/>
                          <a:cs typeface="+mn-cs"/>
                        </a:rPr>
                        <a:t>Building SF</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285750" indent="-285750">
                        <a:buFont typeface="Arial" panose="020B0604020202020204" pitchFamily="34" charset="0"/>
                        <a:buChar char="•"/>
                      </a:pPr>
                      <a:r>
                        <a:rPr kumimoji="0" lang="en-US" sz="1800" b="0" i="0" u="none" strike="noStrike" kern="1200" cap="none" spc="0" normalizeH="0" baseline="0" dirty="0" smtClean="0">
                          <a:ln>
                            <a:noFill/>
                          </a:ln>
                          <a:solidFill>
                            <a:srgbClr val="002060"/>
                          </a:solidFill>
                          <a:effectLst/>
                          <a:uLnTx/>
                          <a:uFillTx/>
                          <a:latin typeface="+mn-lt"/>
                          <a:ea typeface="+mn-ea"/>
                          <a:cs typeface="+mn-cs"/>
                        </a:rPr>
                        <a:t>Location Type: Urban</a:t>
                      </a:r>
                      <a:endParaRPr kumimoji="0" lang="en-US" sz="1800" b="0" i="0" u="none" strike="noStrike" kern="1200" cap="none" spc="0" normalizeH="0" baseline="0" dirty="0">
                        <a:ln>
                          <a:noFill/>
                        </a:ln>
                        <a:solidFill>
                          <a:srgbClr val="002060"/>
                        </a:solidFill>
                        <a:effectLst/>
                        <a:uLnTx/>
                        <a:uFillTx/>
                        <a:latin typeface="+mn-lt"/>
                        <a:ea typeface="+mn-ea"/>
                        <a:cs typeface="+mn-cs"/>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381000">
                <a:tc>
                  <a:txBody>
                    <a:bodyPr/>
                    <a:lstStyle/>
                    <a:p>
                      <a:pPr marL="285750" indent="-285750">
                        <a:buFont typeface="Arial" panose="020B0604020202020204" pitchFamily="34" charset="0"/>
                        <a:buChar char="•"/>
                      </a:pPr>
                      <a:r>
                        <a:rPr lang="en-US" dirty="0" smtClean="0">
                          <a:solidFill>
                            <a:srgbClr val="002060"/>
                          </a:solidFill>
                        </a:rPr>
                        <a:t>Sale Price</a:t>
                      </a:r>
                      <a:endParaRPr lang="en-US" dirty="0">
                        <a:solidFill>
                          <a:srgbClr val="002060"/>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285750" indent="-285750" algn="l" rtl="0" eaLnBrk="1" latinLnBrk="0" hangingPunct="1">
                        <a:buFont typeface="Arial" panose="020B0604020202020204" pitchFamily="34" charset="0"/>
                        <a:buChar char="•"/>
                      </a:pPr>
                      <a:r>
                        <a:rPr kumimoji="0" lang="en-US" sz="1800" b="0" i="0" u="none" strike="noStrike" kern="1200" cap="none" spc="0" normalizeH="0" baseline="0" dirty="0" smtClean="0">
                          <a:ln>
                            <a:noFill/>
                          </a:ln>
                          <a:solidFill>
                            <a:srgbClr val="002060"/>
                          </a:solidFill>
                          <a:effectLst/>
                          <a:uLnTx/>
                          <a:uFillTx/>
                          <a:latin typeface="+mn-lt"/>
                          <a:ea typeface="+mn-ea"/>
                          <a:cs typeface="+mn-cs"/>
                        </a:rPr>
                        <a:t>Quarter: 2019 </a:t>
                      </a:r>
                      <a:r>
                        <a:rPr kumimoji="0" lang="en-US" sz="1800" b="0" i="0" u="none" strike="noStrike" kern="1200" cap="none" spc="0" normalizeH="0" baseline="0" dirty="0" err="1" smtClean="0">
                          <a:ln>
                            <a:noFill/>
                          </a:ln>
                          <a:solidFill>
                            <a:srgbClr val="002060"/>
                          </a:solidFill>
                          <a:effectLst/>
                          <a:uLnTx/>
                          <a:uFillTx/>
                          <a:latin typeface="+mn-lt"/>
                          <a:ea typeface="+mn-ea"/>
                          <a:cs typeface="+mn-cs"/>
                        </a:rPr>
                        <a:t>Q4</a:t>
                      </a:r>
                      <a:endParaRPr kumimoji="0" lang="en-US" sz="1800" b="0" i="0" u="none" strike="noStrike" kern="1200" cap="none" spc="0" normalizeH="0" baseline="0" dirty="0">
                        <a:ln>
                          <a:noFill/>
                        </a:ln>
                        <a:solidFill>
                          <a:srgbClr val="002060"/>
                        </a:solidFill>
                        <a:effectLst/>
                        <a:uLnTx/>
                        <a:uFillTx/>
                        <a:latin typeface="+mn-lt"/>
                        <a:ea typeface="+mn-ea"/>
                        <a:cs typeface="+mn-cs"/>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r>
              <a:tr h="38100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smtClean="0">
                          <a:ln>
                            <a:noFill/>
                          </a:ln>
                          <a:solidFill>
                            <a:srgbClr val="002060"/>
                          </a:solidFill>
                          <a:effectLst/>
                          <a:uLnTx/>
                          <a:uFillTx/>
                          <a:latin typeface="+mn-lt"/>
                          <a:ea typeface="+mn-ea"/>
                          <a:cs typeface="+mn-cs"/>
                        </a:rPr>
                        <a:t>Ceiling Height (Decimals)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smtClean="0">
                          <a:ln>
                            <a:noFill/>
                          </a:ln>
                          <a:solidFill>
                            <a:srgbClr val="002060"/>
                          </a:solidFill>
                          <a:effectLst/>
                          <a:uLnTx/>
                          <a:uFillTx/>
                          <a:latin typeface="+mn-lt"/>
                          <a:ea typeface="+mn-ea"/>
                          <a:cs typeface="+mn-cs"/>
                        </a:rPr>
                        <a:t>Quarter: 2020 </a:t>
                      </a:r>
                      <a:r>
                        <a:rPr kumimoji="0" lang="en-US" sz="1800" b="0" i="0" u="none" strike="noStrike" kern="1200" cap="none" spc="0" normalizeH="0" baseline="0" noProof="0" dirty="0" err="1" smtClean="0">
                          <a:ln>
                            <a:noFill/>
                          </a:ln>
                          <a:solidFill>
                            <a:srgbClr val="002060"/>
                          </a:solidFill>
                          <a:effectLst/>
                          <a:uLnTx/>
                          <a:uFillTx/>
                          <a:latin typeface="+mn-lt"/>
                          <a:ea typeface="+mn-ea"/>
                          <a:cs typeface="+mn-cs"/>
                        </a:rPr>
                        <a:t>Q3</a:t>
                      </a:r>
                      <a:endParaRPr kumimoji="0" lang="en-US" sz="1800" b="0" i="0" u="none" strike="noStrike" kern="1200" cap="none" spc="0" normalizeH="0" baseline="0" noProof="0" dirty="0" smtClean="0">
                        <a:ln>
                          <a:noFill/>
                        </a:ln>
                        <a:solidFill>
                          <a:srgbClr val="002060"/>
                        </a:solidFill>
                        <a:effectLst/>
                        <a:uLnTx/>
                        <a:uFillTx/>
                        <a:latin typeface="+mn-lt"/>
                        <a:ea typeface="+mn-ea"/>
                        <a:cs typeface="+mn-cs"/>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45720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smtClean="0">
                          <a:ln>
                            <a:noFill/>
                          </a:ln>
                          <a:solidFill>
                            <a:srgbClr val="002060"/>
                          </a:solidFill>
                          <a:effectLst/>
                          <a:uLnTx/>
                          <a:uFillTx/>
                          <a:latin typeface="+mn-lt"/>
                          <a:ea typeface="+mn-ea"/>
                          <a:cs typeface="+mn-cs"/>
                        </a:rPr>
                        <a:t>Distance to Nearest Interchange</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smtClean="0">
                          <a:ln>
                            <a:noFill/>
                          </a:ln>
                          <a:solidFill>
                            <a:srgbClr val="002060"/>
                          </a:solidFill>
                          <a:effectLst/>
                          <a:uLnTx/>
                          <a:uFillTx/>
                          <a:latin typeface="+mn-lt"/>
                          <a:ea typeface="+mn-ea"/>
                          <a:cs typeface="+mn-cs"/>
                        </a:rPr>
                        <a:t>Quarter: 2020 </a:t>
                      </a:r>
                      <a:r>
                        <a:rPr kumimoji="0" lang="en-US" sz="1800" b="0" i="0" u="none" strike="noStrike" kern="1200" cap="none" spc="0" normalizeH="0" baseline="0" noProof="0" dirty="0" err="1" smtClean="0">
                          <a:ln>
                            <a:noFill/>
                          </a:ln>
                          <a:solidFill>
                            <a:srgbClr val="002060"/>
                          </a:solidFill>
                          <a:effectLst/>
                          <a:uLnTx/>
                          <a:uFillTx/>
                          <a:latin typeface="+mn-lt"/>
                          <a:ea typeface="+mn-ea"/>
                          <a:cs typeface="+mn-cs"/>
                        </a:rPr>
                        <a:t>Q4</a:t>
                      </a:r>
                      <a:endParaRPr kumimoji="0" lang="en-US" sz="1800" b="0" i="0" u="none" strike="noStrike" kern="1200" cap="none" spc="0" normalizeH="0" baseline="0" noProof="0" dirty="0" smtClean="0">
                        <a:ln>
                          <a:noFill/>
                        </a:ln>
                        <a:solidFill>
                          <a:srgbClr val="002060"/>
                        </a:solidFill>
                        <a:effectLst/>
                        <a:uLnTx/>
                        <a:uFillTx/>
                        <a:latin typeface="+mn-lt"/>
                        <a:ea typeface="+mn-ea"/>
                        <a:cs typeface="+mn-cs"/>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38100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smtClean="0">
                          <a:ln>
                            <a:noFill/>
                          </a:ln>
                          <a:solidFill>
                            <a:srgbClr val="002060"/>
                          </a:solidFill>
                          <a:effectLst/>
                          <a:uLnTx/>
                          <a:uFillTx/>
                          <a:latin typeface="+mn-lt"/>
                          <a:ea typeface="+mn-ea"/>
                          <a:cs typeface="+mn-cs"/>
                        </a:rPr>
                        <a:t>Star Rating</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smtClean="0">
                          <a:ln>
                            <a:noFill/>
                          </a:ln>
                          <a:solidFill>
                            <a:srgbClr val="002060"/>
                          </a:solidFill>
                          <a:effectLst/>
                          <a:uLnTx/>
                          <a:uFillTx/>
                          <a:latin typeface="+mn-lt"/>
                          <a:ea typeface="+mn-ea"/>
                          <a:cs typeface="+mn-cs"/>
                        </a:rPr>
                        <a:t>Quarter: 2021 </a:t>
                      </a:r>
                      <a:r>
                        <a:rPr kumimoji="0" lang="en-US" sz="1800" b="0" i="0" u="none" strike="noStrike" kern="1200" cap="none" spc="0" normalizeH="0" baseline="0" noProof="0" dirty="0" err="1" smtClean="0">
                          <a:ln>
                            <a:noFill/>
                          </a:ln>
                          <a:solidFill>
                            <a:srgbClr val="002060"/>
                          </a:solidFill>
                          <a:effectLst/>
                          <a:uLnTx/>
                          <a:uFillTx/>
                          <a:latin typeface="+mn-lt"/>
                          <a:ea typeface="+mn-ea"/>
                          <a:cs typeface="+mn-cs"/>
                        </a:rPr>
                        <a:t>Q1</a:t>
                      </a:r>
                      <a:r>
                        <a:rPr kumimoji="0" lang="en-US" sz="1800" b="0" i="0" u="none" strike="noStrike" kern="1200" cap="none" spc="0" normalizeH="0" baseline="0" noProof="0" dirty="0" smtClean="0">
                          <a:ln>
                            <a:noFill/>
                          </a:ln>
                          <a:solidFill>
                            <a:srgbClr val="002060"/>
                          </a:solidFill>
                          <a:effectLst/>
                          <a:uLnTx/>
                          <a:uFillTx/>
                          <a:latin typeface="+mn-lt"/>
                          <a:ea typeface="+mn-ea"/>
                          <a:cs typeface="+mn-cs"/>
                        </a:rPr>
                        <a:t> (borderline)</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38100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err="1" smtClean="0">
                          <a:ln>
                            <a:noFill/>
                          </a:ln>
                          <a:solidFill>
                            <a:srgbClr val="002060"/>
                          </a:solidFill>
                          <a:effectLst/>
                          <a:uLnTx/>
                          <a:uFillTx/>
                          <a:latin typeface="+mn-lt"/>
                          <a:ea typeface="+mn-ea"/>
                          <a:cs typeface="+mn-cs"/>
                        </a:rPr>
                        <a:t>MSA</a:t>
                      </a:r>
                      <a:endParaRPr kumimoji="0" lang="en-US" sz="1800" b="0" i="0" u="none" strike="noStrike" kern="1200" cap="none" spc="0" normalizeH="0" baseline="0" noProof="0" dirty="0" smtClean="0">
                        <a:ln>
                          <a:noFill/>
                        </a:ln>
                        <a:solidFill>
                          <a:srgbClr val="002060"/>
                        </a:solidFill>
                        <a:effectLst/>
                        <a:uLnTx/>
                        <a:uFillTx/>
                        <a:latin typeface="+mn-lt"/>
                        <a:ea typeface="+mn-ea"/>
                        <a:cs typeface="+mn-cs"/>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smtClean="0">
                          <a:ln>
                            <a:noFill/>
                          </a:ln>
                          <a:solidFill>
                            <a:srgbClr val="002060"/>
                          </a:solidFill>
                          <a:effectLst/>
                          <a:uLnTx/>
                          <a:uFillTx/>
                          <a:latin typeface="+mn-lt"/>
                          <a:ea typeface="+mn-ea"/>
                          <a:cs typeface="+mn-cs"/>
                        </a:rPr>
                        <a:t>Number of Floors: 3</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30480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smtClean="0">
                          <a:ln>
                            <a:noFill/>
                          </a:ln>
                          <a:solidFill>
                            <a:srgbClr val="002060"/>
                          </a:solidFill>
                          <a:effectLst/>
                          <a:uLnTx/>
                          <a:uFillTx/>
                          <a:latin typeface="+mn-lt"/>
                          <a:ea typeface="+mn-ea"/>
                          <a:cs typeface="+mn-cs"/>
                        </a:rPr>
                        <a:t>Building Class B</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smtClean="0">
                          <a:ln>
                            <a:noFill/>
                          </a:ln>
                          <a:solidFill>
                            <a:srgbClr val="002060"/>
                          </a:solidFill>
                          <a:effectLst/>
                          <a:uLnTx/>
                          <a:uFillTx/>
                          <a:latin typeface="+mn-lt"/>
                          <a:ea typeface="+mn-ea"/>
                          <a:cs typeface="+mn-cs"/>
                        </a:rPr>
                        <a:t>Number of Floors: 5</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52070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smtClean="0">
                          <a:ln>
                            <a:noFill/>
                          </a:ln>
                          <a:solidFill>
                            <a:srgbClr val="002060"/>
                          </a:solidFill>
                          <a:effectLst/>
                          <a:uLnTx/>
                          <a:uFillTx/>
                          <a:latin typeface="+mn-lt"/>
                          <a:ea typeface="+mn-ea"/>
                          <a:cs typeface="+mn-cs"/>
                        </a:rPr>
                        <a:t>Building Class C</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smtClean="0">
                          <a:ln>
                            <a:noFill/>
                          </a:ln>
                          <a:solidFill>
                            <a:srgbClr val="002060"/>
                          </a:solidFill>
                          <a:effectLst/>
                          <a:uLnTx/>
                          <a:uFillTx/>
                          <a:latin typeface="+mn-lt"/>
                          <a:ea typeface="+mn-ea"/>
                          <a:cs typeface="+mn-cs"/>
                        </a:rPr>
                        <a:t>Number of Floors: 7 (borderline)</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bl>
          </a:graphicData>
        </a:graphic>
      </p:graphicFrame>
      <p:sp>
        <p:nvSpPr>
          <p:cNvPr id="3" name="Rectangle 2"/>
          <p:cNvSpPr/>
          <p:nvPr/>
        </p:nvSpPr>
        <p:spPr>
          <a:xfrm>
            <a:off x="1143000" y="685800"/>
            <a:ext cx="6568208" cy="400110"/>
          </a:xfrm>
          <a:prstGeom prst="rect">
            <a:avLst/>
          </a:prstGeom>
        </p:spPr>
        <p:txBody>
          <a:bodyPr wrap="none">
            <a:spAutoFit/>
          </a:bodyPr>
          <a:lstStyle/>
          <a:p>
            <a:pPr lvl="0"/>
            <a:r>
              <a:rPr lang="en-US" sz="2000" b="1" cap="all" dirty="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latin typeface="+mj-lt"/>
                <a:ea typeface="+mj-ea"/>
                <a:cs typeface="+mj-cs"/>
              </a:rPr>
              <a:t>Most significant variables (p-values &lt;0.05): </a:t>
            </a:r>
          </a:p>
        </p:txBody>
      </p:sp>
    </p:spTree>
    <p:extLst>
      <p:ext uri="{BB962C8B-B14F-4D97-AF65-F5344CB8AC3E}">
        <p14:creationId xmlns:p14="http://schemas.microsoft.com/office/powerpoint/2010/main" val="50702847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09600" y="457200"/>
            <a:ext cx="8077200" cy="523220"/>
          </a:xfrm>
          <a:prstGeom prst="rect">
            <a:avLst/>
          </a:prstGeom>
          <a:noFill/>
        </p:spPr>
        <p:txBody>
          <a:bodyPr wrap="square" rtlCol="0">
            <a:spAutoFit/>
          </a:bodyPr>
          <a:lstStyle/>
          <a:p>
            <a:pPr algn="ctr"/>
            <a:r>
              <a:rPr lang="en-US" sz="2800" b="1" cap="all" dirty="0" smtClean="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latin typeface="+mj-lt"/>
                <a:ea typeface="+mj-ea"/>
                <a:cs typeface="+mj-cs"/>
              </a:rPr>
              <a:t>Interval prediction</a:t>
            </a:r>
          </a:p>
        </p:txBody>
      </p:sp>
      <p:pic>
        <p:nvPicPr>
          <p:cNvPr id="409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4062"/>
          <a:stretch/>
        </p:blipFill>
        <p:spPr bwMode="auto">
          <a:xfrm>
            <a:off x="820938" y="1066800"/>
            <a:ext cx="7654524" cy="49210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ctangle 1"/>
          <p:cNvSpPr/>
          <p:nvPr/>
        </p:nvSpPr>
        <p:spPr>
          <a:xfrm>
            <a:off x="398262" y="6172200"/>
            <a:ext cx="8382000" cy="276999"/>
          </a:xfrm>
          <a:prstGeom prst="rect">
            <a:avLst/>
          </a:prstGeom>
        </p:spPr>
        <p:txBody>
          <a:bodyPr wrap="square">
            <a:spAutoFit/>
          </a:bodyPr>
          <a:lstStyle/>
          <a:p>
            <a:pPr algn="ctr"/>
            <a:r>
              <a:rPr lang="en-US" sz="1200" dirty="0">
                <a:solidFill>
                  <a:srgbClr val="002060"/>
                </a:solidFill>
              </a:rPr>
              <a:t>Add a 1 next to the characteristics you want to select to go into the model, add a 0 to deselect</a:t>
            </a:r>
            <a:endParaRPr lang="en-US" sz="1200" dirty="0">
              <a:solidFill>
                <a:srgbClr val="002060"/>
              </a:solidFill>
            </a:endParaRPr>
          </a:p>
        </p:txBody>
      </p:sp>
    </p:spTree>
    <p:extLst>
      <p:ext uri="{BB962C8B-B14F-4D97-AF65-F5344CB8AC3E}">
        <p14:creationId xmlns:p14="http://schemas.microsoft.com/office/powerpoint/2010/main" val="299450864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918051"/>
            <a:ext cx="8806665" cy="53684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2815952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09600" y="228600"/>
            <a:ext cx="8077200" cy="707886"/>
          </a:xfrm>
          <a:prstGeom prst="rect">
            <a:avLst/>
          </a:prstGeom>
          <a:noFill/>
        </p:spPr>
        <p:txBody>
          <a:bodyPr wrap="square" rtlCol="0">
            <a:spAutoFit/>
          </a:bodyPr>
          <a:lstStyle/>
          <a:p>
            <a:pPr algn="ctr"/>
            <a:r>
              <a:rPr lang="en-US" sz="2000" b="1" cap="all" dirty="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latin typeface="+mj-lt"/>
                <a:ea typeface="+mj-ea"/>
                <a:cs typeface="+mj-cs"/>
              </a:rPr>
              <a:t>Results: </a:t>
            </a:r>
            <a:r>
              <a:rPr lang="en-US" sz="2000" b="1" cap="all" dirty="0" smtClean="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latin typeface="+mj-lt"/>
                <a:ea typeface="+mj-ea"/>
                <a:cs typeface="+mj-cs"/>
              </a:rPr>
              <a:t>$4,471,952 ($59 </a:t>
            </a:r>
            <a:r>
              <a:rPr lang="en-US" sz="2000" b="1" cap="all" dirty="0" err="1">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latin typeface="+mj-lt"/>
                <a:ea typeface="+mj-ea"/>
                <a:cs typeface="+mj-cs"/>
              </a:rPr>
              <a:t>PSF</a:t>
            </a:r>
            <a:r>
              <a:rPr lang="en-US" sz="2000" b="1" cap="all" dirty="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latin typeface="+mj-lt"/>
                <a:ea typeface="+mj-ea"/>
                <a:cs typeface="+mj-cs"/>
              </a:rPr>
              <a:t>) with range between </a:t>
            </a:r>
            <a:r>
              <a:rPr lang="en-US" sz="2000" b="1" cap="all" dirty="0" smtClean="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latin typeface="+mj-lt"/>
                <a:ea typeface="+mj-ea"/>
                <a:cs typeface="+mj-cs"/>
              </a:rPr>
              <a:t>$3,660,976 </a:t>
            </a:r>
            <a:r>
              <a:rPr lang="en-US" sz="2000" b="1" cap="all" dirty="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latin typeface="+mj-lt"/>
                <a:ea typeface="+mj-ea"/>
                <a:cs typeface="+mj-cs"/>
              </a:rPr>
              <a:t>and </a:t>
            </a:r>
            <a:r>
              <a:rPr lang="en-US" sz="2000" b="1" cap="all" dirty="0" smtClean="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latin typeface="+mj-lt"/>
                <a:ea typeface="+mj-ea"/>
                <a:cs typeface="+mj-cs"/>
              </a:rPr>
              <a:t>$5,282,929</a:t>
            </a:r>
            <a:endParaRPr lang="en-US" sz="2000" b="1" cap="all" dirty="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latin typeface="+mj-lt"/>
              <a:ea typeface="+mj-ea"/>
              <a:cs typeface="+mj-cs"/>
            </a:endParaRPr>
          </a:p>
        </p:txBody>
      </p:sp>
      <p:pic>
        <p:nvPicPr>
          <p:cNvPr id="6146" name="Picture 2" descr="C:\Users\Owner\Documents\PROPERTYQUANTS COURSE\Capstone Project Research and Data\FINAL OLS AND VALUATION - ALL EAST.PNG"/>
          <p:cNvPicPr>
            <a:picLocks noChangeAspect="1" noChangeArrowheads="1"/>
          </p:cNvPicPr>
          <p:nvPr/>
        </p:nvPicPr>
        <p:blipFill rotWithShape="1">
          <a:blip r:embed="rId2">
            <a:extLst>
              <a:ext uri="{28A0092B-C50C-407E-A947-70E740481C1C}">
                <a14:useLocalDpi xmlns:a14="http://schemas.microsoft.com/office/drawing/2010/main" val="0"/>
              </a:ext>
            </a:extLst>
          </a:blip>
          <a:srcRect l="-399" t="97113" r="9828" b="-195"/>
          <a:stretch/>
        </p:blipFill>
        <p:spPr bwMode="auto">
          <a:xfrm>
            <a:off x="1143000" y="1426028"/>
            <a:ext cx="6741885" cy="23388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457200" y="2268616"/>
            <a:ext cx="8382000" cy="400110"/>
          </a:xfrm>
          <a:prstGeom prst="rect">
            <a:avLst/>
          </a:prstGeom>
          <a:noFill/>
        </p:spPr>
        <p:txBody>
          <a:bodyPr wrap="square" rtlCol="0">
            <a:spAutoFit/>
          </a:bodyPr>
          <a:lstStyle/>
          <a:p>
            <a:r>
              <a:rPr lang="en-US" sz="2000" b="1" cap="all" dirty="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latin typeface="+mj-lt"/>
                <a:ea typeface="+mj-ea"/>
                <a:cs typeface="+mj-cs"/>
              </a:rPr>
              <a:t>From original dataset</a:t>
            </a:r>
          </a:p>
        </p:txBody>
      </p:sp>
      <p:pic>
        <p:nvPicPr>
          <p:cNvPr id="614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4325" y="2819400"/>
            <a:ext cx="8667750" cy="133404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375346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600200"/>
            <a:ext cx="8153400" cy="2362200"/>
          </a:xfrm>
        </p:spPr>
        <p:txBody>
          <a:bodyPr>
            <a:normAutofit/>
          </a:bodyPr>
          <a:lstStyle/>
          <a:p>
            <a:pPr marL="137160" indent="0">
              <a:buNone/>
            </a:pPr>
            <a:r>
              <a:rPr lang="en-US" sz="1800" dirty="0">
                <a:solidFill>
                  <a:srgbClr val="002060"/>
                </a:solidFill>
              </a:rPr>
              <a:t>The current model attempts to account for size, location, property condition and market characteristics given the information </a:t>
            </a:r>
            <a:r>
              <a:rPr lang="en-US" sz="1800" dirty="0" smtClean="0">
                <a:solidFill>
                  <a:srgbClr val="002060"/>
                </a:solidFill>
              </a:rPr>
              <a:t>available from </a:t>
            </a:r>
            <a:r>
              <a:rPr lang="en-US" sz="1800" dirty="0" err="1" smtClean="0">
                <a:solidFill>
                  <a:srgbClr val="002060"/>
                </a:solidFill>
              </a:rPr>
              <a:t>CoStar</a:t>
            </a:r>
            <a:r>
              <a:rPr lang="en-US" sz="1800" dirty="0" smtClean="0">
                <a:solidFill>
                  <a:srgbClr val="002060"/>
                </a:solidFill>
              </a:rPr>
              <a:t>. </a:t>
            </a:r>
            <a:r>
              <a:rPr lang="en-US" sz="1800" dirty="0">
                <a:solidFill>
                  <a:srgbClr val="002060"/>
                </a:solidFill>
              </a:rPr>
              <a:t>Future iterations will attempt to link the Geographic Cost Index to the property zip code and weight the influences of different characteristics. A rolling model is also currently in the works in order to make predictions into the future.  The ultimate goal is to develop the current model into a tool valuation professionals can use to produce valuations more efficiently without sacrificing accuracy. </a:t>
            </a:r>
          </a:p>
          <a:p>
            <a:endParaRPr lang="en-US" sz="1800" dirty="0">
              <a:solidFill>
                <a:srgbClr val="002060"/>
              </a:solidFill>
            </a:endParaRPr>
          </a:p>
        </p:txBody>
      </p:sp>
    </p:spTree>
    <p:extLst>
      <p:ext uri="{BB962C8B-B14F-4D97-AF65-F5344CB8AC3E}">
        <p14:creationId xmlns:p14="http://schemas.microsoft.com/office/powerpoint/2010/main" val="31930773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582785" y="762000"/>
            <a:ext cx="7978466" cy="1384995"/>
          </a:xfrm>
          <a:prstGeom prst="rect">
            <a:avLst/>
          </a:prstGeom>
        </p:spPr>
        <p:txBody>
          <a:bodyPr wrap="none">
            <a:spAutoFit/>
          </a:bodyPr>
          <a:lstStyle/>
          <a:p>
            <a:pPr algn="ctr"/>
            <a:r>
              <a:rPr lang="en-US" sz="2800" b="1" cap="all" dirty="0" smtClean="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rPr>
              <a:t>Please feel free to contact me with </a:t>
            </a:r>
          </a:p>
          <a:p>
            <a:pPr algn="ctr"/>
            <a:r>
              <a:rPr lang="en-US" sz="2800" b="1" cap="all" dirty="0" smtClean="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rPr>
              <a:t>any questions, </a:t>
            </a:r>
          </a:p>
          <a:p>
            <a:pPr algn="ctr"/>
            <a:r>
              <a:rPr lang="en-US" sz="2800" b="1" cap="all" dirty="0" smtClean="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rPr>
              <a:t>comments or recommendations</a:t>
            </a:r>
            <a:endParaRPr lang="en-US" b="1" cap="all" dirty="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endParaRPr>
          </a:p>
        </p:txBody>
      </p:sp>
      <p:sp>
        <p:nvSpPr>
          <p:cNvPr id="7" name="TextBox 6"/>
          <p:cNvSpPr txBox="1"/>
          <p:nvPr/>
        </p:nvSpPr>
        <p:spPr>
          <a:xfrm>
            <a:off x="914400" y="2743200"/>
            <a:ext cx="7391400" cy="1200329"/>
          </a:xfrm>
          <a:prstGeom prst="rect">
            <a:avLst/>
          </a:prstGeom>
          <a:noFill/>
        </p:spPr>
        <p:txBody>
          <a:bodyPr wrap="square" rtlCol="0">
            <a:spAutoFit/>
          </a:bodyPr>
          <a:lstStyle/>
          <a:p>
            <a:r>
              <a:rPr lang="en-US" dirty="0" smtClean="0">
                <a:solidFill>
                  <a:srgbClr val="002060"/>
                </a:solidFill>
              </a:rPr>
              <a:t>E-mail: </a:t>
            </a:r>
            <a:r>
              <a:rPr lang="en-US" dirty="0" smtClean="0">
                <a:solidFill>
                  <a:srgbClr val="002060"/>
                </a:solidFill>
                <a:hlinkClick r:id="rId2"/>
              </a:rPr>
              <a:t>mvmartin2020@gmail.com</a:t>
            </a:r>
            <a:endParaRPr lang="en-US" dirty="0" smtClean="0">
              <a:solidFill>
                <a:srgbClr val="002060"/>
              </a:solidFill>
            </a:endParaRPr>
          </a:p>
          <a:p>
            <a:endParaRPr lang="en-US" dirty="0" smtClean="0">
              <a:solidFill>
                <a:srgbClr val="002060"/>
              </a:solidFill>
            </a:endParaRPr>
          </a:p>
          <a:p>
            <a:r>
              <a:rPr lang="en-US" dirty="0" smtClean="0">
                <a:solidFill>
                  <a:srgbClr val="002060"/>
                </a:solidFill>
              </a:rPr>
              <a:t>LinkedIn</a:t>
            </a:r>
            <a:r>
              <a:rPr lang="en-US" dirty="0">
                <a:solidFill>
                  <a:srgbClr val="002060"/>
                </a:solidFill>
              </a:rPr>
              <a:t>: </a:t>
            </a:r>
            <a:r>
              <a:rPr lang="en-US" dirty="0">
                <a:solidFill>
                  <a:srgbClr val="002060"/>
                </a:solidFill>
                <a:hlinkClick r:id="rId3"/>
              </a:rPr>
              <a:t>https://www.linkedin.com/in/malaika-martin-67aa0b</a:t>
            </a:r>
            <a:r>
              <a:rPr lang="en-US" dirty="0" smtClean="0">
                <a:solidFill>
                  <a:srgbClr val="002060"/>
                </a:solidFill>
                <a:hlinkClick r:id="rId3"/>
              </a:rPr>
              <a:t>/</a:t>
            </a:r>
            <a:endParaRPr lang="en-US" dirty="0" smtClean="0">
              <a:solidFill>
                <a:srgbClr val="002060"/>
              </a:solidFill>
            </a:endParaRPr>
          </a:p>
          <a:p>
            <a:endParaRPr lang="en-US" dirty="0">
              <a:solidFill>
                <a:srgbClr val="002060"/>
              </a:solidFill>
            </a:endParaRPr>
          </a:p>
        </p:txBody>
      </p:sp>
    </p:spTree>
    <p:extLst>
      <p:ext uri="{BB962C8B-B14F-4D97-AF65-F5344CB8AC3E}">
        <p14:creationId xmlns:p14="http://schemas.microsoft.com/office/powerpoint/2010/main" val="71954051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30820" y="457200"/>
            <a:ext cx="8001000" cy="830997"/>
          </a:xfrm>
          <a:prstGeom prst="rect">
            <a:avLst/>
          </a:prstGeom>
          <a:noFill/>
        </p:spPr>
        <p:txBody>
          <a:bodyPr wrap="square" rtlCol="0">
            <a:spAutoFit/>
          </a:bodyPr>
          <a:lstStyle/>
          <a:p>
            <a:r>
              <a:rPr lang="en-US" sz="4800" b="1" cap="all" dirty="0" smtClean="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latin typeface="+mj-lt"/>
                <a:ea typeface="+mj-ea"/>
                <a:cs typeface="+mj-cs"/>
              </a:rPr>
              <a:t>Step I: The data</a:t>
            </a:r>
          </a:p>
        </p:txBody>
      </p:sp>
      <p:sp>
        <p:nvSpPr>
          <p:cNvPr id="3" name="TextBox 2"/>
          <p:cNvSpPr txBox="1"/>
          <p:nvPr/>
        </p:nvSpPr>
        <p:spPr>
          <a:xfrm>
            <a:off x="630820" y="1447800"/>
            <a:ext cx="8001000" cy="2862322"/>
          </a:xfrm>
          <a:prstGeom prst="rect">
            <a:avLst/>
          </a:prstGeom>
          <a:noFill/>
        </p:spPr>
        <p:txBody>
          <a:bodyPr wrap="square" rtlCol="0">
            <a:spAutoFit/>
          </a:bodyPr>
          <a:lstStyle/>
          <a:p>
            <a:r>
              <a:rPr lang="en-US" dirty="0" smtClean="0">
                <a:solidFill>
                  <a:srgbClr val="002060"/>
                </a:solidFill>
              </a:rPr>
              <a:t>Acquired data from </a:t>
            </a:r>
            <a:r>
              <a:rPr lang="en-US" dirty="0" err="1" smtClean="0">
                <a:solidFill>
                  <a:srgbClr val="002060"/>
                </a:solidFill>
              </a:rPr>
              <a:t>CoStar</a:t>
            </a:r>
            <a:r>
              <a:rPr lang="en-US" dirty="0" smtClean="0">
                <a:solidFill>
                  <a:srgbClr val="002060"/>
                </a:solidFill>
              </a:rPr>
              <a:t> through a contact at former employer, </a:t>
            </a:r>
            <a:r>
              <a:rPr lang="en-US" dirty="0" err="1" smtClean="0">
                <a:solidFill>
                  <a:srgbClr val="002060"/>
                </a:solidFill>
              </a:rPr>
              <a:t>Cohnreznick</a:t>
            </a:r>
            <a:r>
              <a:rPr lang="en-US" dirty="0" smtClean="0">
                <a:solidFill>
                  <a:srgbClr val="002060"/>
                </a:solidFill>
              </a:rPr>
              <a:t>, LLP in Chicago</a:t>
            </a:r>
          </a:p>
          <a:p>
            <a:endParaRPr lang="en-US" dirty="0">
              <a:solidFill>
                <a:srgbClr val="002060"/>
              </a:solidFill>
            </a:endParaRPr>
          </a:p>
          <a:p>
            <a:r>
              <a:rPr lang="en-US" dirty="0" smtClean="0">
                <a:solidFill>
                  <a:srgbClr val="002060"/>
                </a:solidFill>
              </a:rPr>
              <a:t>Requested  data according to the following parameters</a:t>
            </a:r>
            <a:br>
              <a:rPr lang="en-US" dirty="0" smtClean="0">
                <a:solidFill>
                  <a:srgbClr val="002060"/>
                </a:solidFill>
              </a:rPr>
            </a:br>
            <a:endParaRPr lang="en-US" dirty="0" smtClean="0">
              <a:solidFill>
                <a:srgbClr val="002060"/>
              </a:solidFill>
            </a:endParaRPr>
          </a:p>
          <a:p>
            <a:pPr marL="285750" indent="-285750">
              <a:buFont typeface="Arial" panose="020B0604020202020204" pitchFamily="34" charset="0"/>
              <a:buChar char="•"/>
            </a:pPr>
            <a:r>
              <a:rPr lang="en-US" dirty="0" smtClean="0">
                <a:solidFill>
                  <a:srgbClr val="002060"/>
                </a:solidFill>
              </a:rPr>
              <a:t>Property Type: Industrial</a:t>
            </a:r>
            <a:endParaRPr lang="en-US" dirty="0">
              <a:solidFill>
                <a:srgbClr val="002060"/>
              </a:solidFill>
            </a:endParaRPr>
          </a:p>
          <a:p>
            <a:pPr marL="285750" indent="-285750">
              <a:buFont typeface="Arial" panose="020B0604020202020204" pitchFamily="34" charset="0"/>
              <a:buChar char="•"/>
            </a:pPr>
            <a:r>
              <a:rPr lang="en-US" dirty="0">
                <a:solidFill>
                  <a:srgbClr val="002060"/>
                </a:solidFill>
              </a:rPr>
              <a:t>Size: 50,000 SF+</a:t>
            </a:r>
          </a:p>
          <a:p>
            <a:pPr marL="285750" indent="-285750">
              <a:buFont typeface="Arial" panose="020B0604020202020204" pitchFamily="34" charset="0"/>
              <a:buChar char="•"/>
            </a:pPr>
            <a:r>
              <a:rPr lang="en-US" dirty="0">
                <a:solidFill>
                  <a:srgbClr val="002060"/>
                </a:solidFill>
              </a:rPr>
              <a:t>Location: </a:t>
            </a:r>
            <a:r>
              <a:rPr lang="en-US" dirty="0" smtClean="0">
                <a:solidFill>
                  <a:srgbClr val="002060"/>
                </a:solidFill>
              </a:rPr>
              <a:t>United States,</a:t>
            </a:r>
            <a:r>
              <a:rPr lang="en-US" dirty="0">
                <a:solidFill>
                  <a:srgbClr val="002060"/>
                </a:solidFill>
              </a:rPr>
              <a:t> east of the Mississippi </a:t>
            </a:r>
            <a:r>
              <a:rPr lang="en-US" dirty="0" smtClean="0">
                <a:solidFill>
                  <a:srgbClr val="002060"/>
                </a:solidFill>
              </a:rPr>
              <a:t>River</a:t>
            </a:r>
            <a:endParaRPr lang="en-US" dirty="0">
              <a:solidFill>
                <a:srgbClr val="002060"/>
              </a:solidFill>
            </a:endParaRPr>
          </a:p>
          <a:p>
            <a:pPr marL="285750" indent="-285750">
              <a:buFont typeface="Arial" panose="020B0604020202020204" pitchFamily="34" charset="0"/>
              <a:buChar char="•"/>
            </a:pPr>
            <a:r>
              <a:rPr lang="en-US" dirty="0">
                <a:solidFill>
                  <a:srgbClr val="002060"/>
                </a:solidFill>
              </a:rPr>
              <a:t>Time Frame: January 2019 - present</a:t>
            </a:r>
          </a:p>
          <a:p>
            <a:pPr marL="285750" indent="-285750">
              <a:buFont typeface="Arial" panose="020B0604020202020204" pitchFamily="34" charset="0"/>
              <a:buChar char="•"/>
            </a:pPr>
            <a:r>
              <a:rPr lang="en-US" dirty="0">
                <a:solidFill>
                  <a:srgbClr val="002060"/>
                </a:solidFill>
              </a:rPr>
              <a:t>File type: </a:t>
            </a:r>
            <a:r>
              <a:rPr lang="en-US" dirty="0" smtClean="0">
                <a:solidFill>
                  <a:srgbClr val="002060"/>
                </a:solidFill>
              </a:rPr>
              <a:t>Excel</a:t>
            </a:r>
            <a:endParaRPr lang="en-US" dirty="0">
              <a:solidFill>
                <a:srgbClr val="002060"/>
              </a:solidFill>
            </a:endParaRPr>
          </a:p>
        </p:txBody>
      </p:sp>
    </p:spTree>
    <p:extLst>
      <p:ext uri="{BB962C8B-B14F-4D97-AF65-F5344CB8AC3E}">
        <p14:creationId xmlns:p14="http://schemas.microsoft.com/office/powerpoint/2010/main" val="39298995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533400"/>
            <a:ext cx="8001000" cy="4247317"/>
          </a:xfrm>
          <a:prstGeom prst="rect">
            <a:avLst/>
          </a:prstGeom>
          <a:noFill/>
        </p:spPr>
        <p:txBody>
          <a:bodyPr wrap="square" rtlCol="0">
            <a:spAutoFit/>
          </a:bodyPr>
          <a:lstStyle/>
          <a:p>
            <a:endParaRPr lang="en-US" dirty="0" smtClean="0">
              <a:solidFill>
                <a:srgbClr val="002060"/>
              </a:solidFill>
            </a:endParaRPr>
          </a:p>
          <a:p>
            <a:endParaRPr lang="en-US" dirty="0">
              <a:solidFill>
                <a:srgbClr val="002060"/>
              </a:solidFill>
            </a:endParaRPr>
          </a:p>
          <a:p>
            <a:endParaRPr lang="en-US" dirty="0">
              <a:solidFill>
                <a:srgbClr val="002060"/>
              </a:solidFill>
            </a:endParaRPr>
          </a:p>
          <a:p>
            <a:r>
              <a:rPr lang="en-US" dirty="0" smtClean="0">
                <a:solidFill>
                  <a:srgbClr val="002060"/>
                </a:solidFill>
              </a:rPr>
              <a:t>RECEIVED: </a:t>
            </a:r>
            <a:endParaRPr lang="en-US" dirty="0">
              <a:solidFill>
                <a:srgbClr val="002060"/>
              </a:solidFill>
            </a:endParaRPr>
          </a:p>
          <a:p>
            <a:endParaRPr lang="en-US" dirty="0" smtClean="0">
              <a:solidFill>
                <a:srgbClr val="002060"/>
              </a:solidFill>
            </a:endParaRPr>
          </a:p>
          <a:p>
            <a:pPr marL="285750" indent="-285750">
              <a:buFont typeface="Arial" panose="020B0604020202020204" pitchFamily="34" charset="0"/>
              <a:buChar char="•"/>
            </a:pPr>
            <a:r>
              <a:rPr lang="en-US" dirty="0" smtClean="0">
                <a:solidFill>
                  <a:srgbClr val="002060"/>
                </a:solidFill>
              </a:rPr>
              <a:t>39 columns and 7,083 rows of data, each representing sales either closed or in </a:t>
            </a:r>
            <a:r>
              <a:rPr lang="en-US" dirty="0">
                <a:solidFill>
                  <a:srgbClr val="002060"/>
                </a:solidFill>
              </a:rPr>
              <a:t>c</a:t>
            </a:r>
            <a:r>
              <a:rPr lang="en-US" dirty="0" smtClean="0">
                <a:solidFill>
                  <a:srgbClr val="002060"/>
                </a:solidFill>
              </a:rPr>
              <a:t>ontract as of April 15, 2021</a:t>
            </a:r>
          </a:p>
          <a:p>
            <a:endParaRPr lang="en-US" dirty="0" smtClean="0">
              <a:solidFill>
                <a:srgbClr val="002060"/>
              </a:solidFill>
            </a:endParaRPr>
          </a:p>
          <a:p>
            <a:pPr marL="285750" indent="-285750">
              <a:buFont typeface="Arial" panose="020B0604020202020204" pitchFamily="34" charset="0"/>
              <a:buChar char="•"/>
            </a:pPr>
            <a:r>
              <a:rPr lang="en-US" dirty="0" smtClean="0">
                <a:solidFill>
                  <a:srgbClr val="002060"/>
                </a:solidFill>
              </a:rPr>
              <a:t>Columns: </a:t>
            </a:r>
          </a:p>
          <a:p>
            <a:pPr marL="285750" indent="-285750">
              <a:buFont typeface="Arial" panose="020B0604020202020204" pitchFamily="34" charset="0"/>
              <a:buChar char="•"/>
            </a:pPr>
            <a:endParaRPr lang="en-US" sz="1200" dirty="0">
              <a:solidFill>
                <a:srgbClr val="002060"/>
              </a:solidFill>
            </a:endParaRPr>
          </a:p>
          <a:p>
            <a:pPr marL="285750" indent="-285750">
              <a:buFont typeface="Arial" panose="020B0604020202020204" pitchFamily="34" charset="0"/>
              <a:buChar char="•"/>
            </a:pPr>
            <a:endParaRPr lang="en-US" sz="1200" dirty="0" smtClean="0">
              <a:solidFill>
                <a:srgbClr val="002060"/>
              </a:solidFill>
            </a:endParaRPr>
          </a:p>
          <a:p>
            <a:pPr marL="285750" indent="-285750">
              <a:buFont typeface="Arial" panose="020B0604020202020204" pitchFamily="34" charset="0"/>
              <a:buChar char="•"/>
            </a:pPr>
            <a:r>
              <a:rPr lang="en-US" sz="1200" dirty="0" smtClean="0">
                <a:solidFill>
                  <a:srgbClr val="002060"/>
                </a:solidFill>
              </a:rPr>
              <a:t>Property Address, Property City, Property State, </a:t>
            </a:r>
            <a:r>
              <a:rPr lang="en-US" sz="1200" dirty="0">
                <a:solidFill>
                  <a:srgbClr val="002060"/>
                </a:solidFill>
              </a:rPr>
              <a:t> </a:t>
            </a:r>
            <a:r>
              <a:rPr lang="en-US" sz="1200" dirty="0" smtClean="0">
                <a:solidFill>
                  <a:srgbClr val="002060"/>
                </a:solidFill>
              </a:rPr>
              <a:t>Property Type, Building SF, Star Rating, Sale Price, Price Per SF, Sale Date, Sale Status, Asking Price, Actual Cap Rate, Pro Forma Cap Rate, Property Name, Buyer (True) Company, Buyer (True) Origin, Buyers Broker Company, Seller (True) Company, Seller (True) Origin, Listing Broker Company, Secondary Type,</a:t>
            </a:r>
            <a:r>
              <a:rPr lang="en-US" sz="1200" dirty="0">
                <a:solidFill>
                  <a:srgbClr val="002060"/>
                </a:solidFill>
              </a:rPr>
              <a:t> </a:t>
            </a:r>
            <a:r>
              <a:rPr lang="en-US" sz="1200" dirty="0" smtClean="0">
                <a:solidFill>
                  <a:srgbClr val="002060"/>
                </a:solidFill>
              </a:rPr>
              <a:t>Building Class, Year Built, Land Area AC, Land Area SF, Number Of Floors, Ceiling Height, Zoning, Submarket Name, Location Type, Property County, Property Zip Code, Map Code, Recording Date, Publication Date, Non-Arms Length Reasons, Sale Price Comment, Research Status, Transaction Notes</a:t>
            </a:r>
          </a:p>
        </p:txBody>
      </p:sp>
      <p:sp>
        <p:nvSpPr>
          <p:cNvPr id="3" name="TextBox 2"/>
          <p:cNvSpPr txBox="1"/>
          <p:nvPr/>
        </p:nvSpPr>
        <p:spPr>
          <a:xfrm>
            <a:off x="685800" y="5029200"/>
            <a:ext cx="8077200" cy="923330"/>
          </a:xfrm>
          <a:prstGeom prst="rect">
            <a:avLst/>
          </a:prstGeom>
          <a:noFill/>
        </p:spPr>
        <p:txBody>
          <a:bodyPr wrap="square" rtlCol="0">
            <a:spAutoFit/>
          </a:bodyPr>
          <a:lstStyle/>
          <a:p>
            <a:r>
              <a:rPr lang="en-US" dirty="0" err="1" smtClean="0"/>
              <a:t>CoStar</a:t>
            </a:r>
            <a:r>
              <a:rPr lang="en-US" dirty="0" smtClean="0"/>
              <a:t> data is designed for brokers, appraisers and other professionals who use </a:t>
            </a:r>
            <a:r>
              <a:rPr lang="en-US" dirty="0" err="1" smtClean="0"/>
              <a:t>CoStar</a:t>
            </a:r>
            <a:r>
              <a:rPr lang="en-US" dirty="0" smtClean="0"/>
              <a:t> as a starting point for research into specific transactions. It also enables larger demographic analysis. </a:t>
            </a:r>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533400"/>
            <a:ext cx="1905000" cy="647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2361747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457200"/>
            <a:ext cx="8382000" cy="584775"/>
          </a:xfrm>
          <a:prstGeom prst="rect">
            <a:avLst/>
          </a:prstGeom>
          <a:noFill/>
        </p:spPr>
        <p:txBody>
          <a:bodyPr wrap="square" rtlCol="0">
            <a:spAutoFit/>
          </a:bodyPr>
          <a:lstStyle/>
          <a:p>
            <a:r>
              <a:rPr lang="en-US" sz="3200" dirty="0" smtClean="0">
                <a:solidFill>
                  <a:srgbClr val="FFCC99"/>
                </a:solidFill>
                <a:latin typeface="+mj-lt"/>
              </a:rPr>
              <a:t>Additional Data</a:t>
            </a:r>
            <a:endParaRPr lang="en-US" sz="3200" dirty="0">
              <a:solidFill>
                <a:srgbClr val="FFCC99"/>
              </a:solidFill>
              <a:latin typeface="+mj-lt"/>
            </a:endParaRPr>
          </a:p>
        </p:txBody>
      </p:sp>
      <p:sp>
        <p:nvSpPr>
          <p:cNvPr id="3" name="TextBox 2"/>
          <p:cNvSpPr txBox="1"/>
          <p:nvPr/>
        </p:nvSpPr>
        <p:spPr>
          <a:xfrm>
            <a:off x="381000" y="1371600"/>
            <a:ext cx="8382000" cy="923330"/>
          </a:xfrm>
          <a:prstGeom prst="rect">
            <a:avLst/>
          </a:prstGeom>
          <a:noFill/>
        </p:spPr>
        <p:txBody>
          <a:bodyPr wrap="square" rtlCol="0">
            <a:spAutoFit/>
          </a:bodyPr>
          <a:lstStyle/>
          <a:p>
            <a:r>
              <a:rPr lang="en-US" dirty="0" smtClean="0">
                <a:solidFill>
                  <a:srgbClr val="002060"/>
                </a:solidFill>
              </a:rPr>
              <a:t>U.S. Department of Labor, Office of Workers’ Compensation Programs</a:t>
            </a:r>
          </a:p>
          <a:p>
            <a:endParaRPr lang="en-US" dirty="0">
              <a:solidFill>
                <a:srgbClr val="002060"/>
              </a:solidFill>
            </a:endParaRPr>
          </a:p>
          <a:p>
            <a:pPr marL="285750" indent="-285750">
              <a:buFont typeface="Arial" panose="020B0604020202020204" pitchFamily="34" charset="0"/>
              <a:buChar char="•"/>
            </a:pPr>
            <a:r>
              <a:rPr lang="en-US" dirty="0" smtClean="0">
                <a:solidFill>
                  <a:srgbClr val="002060"/>
                </a:solidFill>
              </a:rPr>
              <a:t>Geographic Practice Cost Index Values by Zip Code</a:t>
            </a:r>
            <a:endParaRPr lang="en-US" dirty="0">
              <a:solidFill>
                <a:srgbClr val="002060"/>
              </a:solidFill>
            </a:endParaRPr>
          </a:p>
        </p:txBody>
      </p:sp>
      <p:sp>
        <p:nvSpPr>
          <p:cNvPr id="5" name="TextBox 4"/>
          <p:cNvSpPr txBox="1"/>
          <p:nvPr/>
        </p:nvSpPr>
        <p:spPr>
          <a:xfrm>
            <a:off x="685800" y="3581400"/>
            <a:ext cx="7620000" cy="1508105"/>
          </a:xfrm>
          <a:prstGeom prst="rect">
            <a:avLst/>
          </a:prstGeom>
          <a:noFill/>
        </p:spPr>
        <p:txBody>
          <a:bodyPr wrap="square" rtlCol="0">
            <a:spAutoFit/>
          </a:bodyPr>
          <a:lstStyle/>
          <a:p>
            <a:r>
              <a:rPr lang="en-US" dirty="0" smtClean="0">
                <a:solidFill>
                  <a:schemeClr val="bg1"/>
                </a:solidFill>
              </a:rPr>
              <a:t>Practice Expense </a:t>
            </a:r>
            <a:r>
              <a:rPr lang="en-US" dirty="0" err="1" smtClean="0">
                <a:solidFill>
                  <a:schemeClr val="bg1"/>
                </a:solidFill>
              </a:rPr>
              <a:t>GCPI</a:t>
            </a:r>
            <a:r>
              <a:rPr lang="en-US" dirty="0" smtClean="0">
                <a:solidFill>
                  <a:schemeClr val="bg1"/>
                </a:solidFill>
              </a:rPr>
              <a:t>: </a:t>
            </a:r>
            <a:r>
              <a:rPr lang="en-US" sz="1400" dirty="0">
                <a:solidFill>
                  <a:schemeClr val="bg1"/>
                </a:solidFill>
              </a:rPr>
              <a:t>A</a:t>
            </a:r>
            <a:r>
              <a:rPr lang="en-US" sz="1400" dirty="0" smtClean="0">
                <a:solidFill>
                  <a:schemeClr val="bg1"/>
                </a:solidFill>
              </a:rPr>
              <a:t>djusts </a:t>
            </a:r>
            <a:r>
              <a:rPr lang="en-US" sz="1400" dirty="0">
                <a:solidFill>
                  <a:schemeClr val="bg1"/>
                </a:solidFill>
              </a:rPr>
              <a:t>for geographic variation in the direct costs of </a:t>
            </a:r>
            <a:r>
              <a:rPr lang="en-US" sz="1400" dirty="0" smtClean="0">
                <a:solidFill>
                  <a:schemeClr val="bg1"/>
                </a:solidFill>
              </a:rPr>
              <a:t>providing services </a:t>
            </a:r>
            <a:r>
              <a:rPr lang="en-US" sz="1400" dirty="0">
                <a:solidFill>
                  <a:schemeClr val="bg1"/>
                </a:solidFill>
              </a:rPr>
              <a:t>and the indirect costs of maintaining a clinical practice, including administrative </a:t>
            </a:r>
            <a:r>
              <a:rPr lang="en-US" sz="1400" dirty="0" smtClean="0">
                <a:solidFill>
                  <a:schemeClr val="bg1"/>
                </a:solidFill>
              </a:rPr>
              <a:t>and clinical </a:t>
            </a:r>
            <a:r>
              <a:rPr lang="en-US" sz="1400" dirty="0">
                <a:solidFill>
                  <a:schemeClr val="bg1"/>
                </a:solidFill>
              </a:rPr>
              <a:t>staff compensation (salary and benefits), rent, and supplies and </a:t>
            </a:r>
            <a:r>
              <a:rPr lang="en-US" sz="1400" dirty="0" smtClean="0">
                <a:solidFill>
                  <a:schemeClr val="bg1"/>
                </a:solidFill>
              </a:rPr>
              <a:t>equipment. Accounts for 43.7% of geographic adjustment on average.</a:t>
            </a:r>
          </a:p>
          <a:p>
            <a:endParaRPr lang="en-US" sz="1400" dirty="0">
              <a:solidFill>
                <a:schemeClr val="bg1"/>
              </a:solidFill>
            </a:endParaRPr>
          </a:p>
          <a:p>
            <a:r>
              <a:rPr lang="en-US" dirty="0">
                <a:solidFill>
                  <a:srgbClr val="002060"/>
                </a:solidFill>
              </a:rPr>
              <a:t>Used </a:t>
            </a:r>
            <a:r>
              <a:rPr lang="en-US" dirty="0" smtClean="0">
                <a:solidFill>
                  <a:srgbClr val="002060"/>
                </a:solidFill>
              </a:rPr>
              <a:t>Practice Expense </a:t>
            </a:r>
            <a:r>
              <a:rPr lang="en-US" dirty="0" err="1" smtClean="0">
                <a:solidFill>
                  <a:srgbClr val="002060"/>
                </a:solidFill>
              </a:rPr>
              <a:t>GCPI</a:t>
            </a:r>
            <a:r>
              <a:rPr lang="en-US" dirty="0" smtClean="0">
                <a:solidFill>
                  <a:srgbClr val="002060"/>
                </a:solidFill>
              </a:rPr>
              <a:t> as </a:t>
            </a:r>
            <a:r>
              <a:rPr lang="en-US" dirty="0">
                <a:solidFill>
                  <a:srgbClr val="002060"/>
                </a:solidFill>
              </a:rPr>
              <a:t>a proxy for general cost of living</a:t>
            </a:r>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2381250"/>
            <a:ext cx="6591300" cy="1047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2702309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457200"/>
            <a:ext cx="8382000" cy="584775"/>
          </a:xfrm>
          <a:prstGeom prst="rect">
            <a:avLst/>
          </a:prstGeom>
          <a:noFill/>
        </p:spPr>
        <p:txBody>
          <a:bodyPr wrap="square" rtlCol="0">
            <a:spAutoFit/>
          </a:bodyPr>
          <a:lstStyle/>
          <a:p>
            <a:r>
              <a:rPr lang="en-US" sz="3200" dirty="0" smtClean="0">
                <a:solidFill>
                  <a:srgbClr val="FFCC99"/>
                </a:solidFill>
                <a:latin typeface="+mj-lt"/>
              </a:rPr>
              <a:t>Additional Data</a:t>
            </a:r>
            <a:endParaRPr lang="en-US" sz="3200" dirty="0">
              <a:solidFill>
                <a:srgbClr val="FFCC99"/>
              </a:solidFill>
              <a:latin typeface="+mj-lt"/>
            </a:endParaRPr>
          </a:p>
        </p:txBody>
      </p:sp>
      <p:sp>
        <p:nvSpPr>
          <p:cNvPr id="3" name="TextBox 2"/>
          <p:cNvSpPr txBox="1"/>
          <p:nvPr/>
        </p:nvSpPr>
        <p:spPr>
          <a:xfrm>
            <a:off x="393539" y="1371600"/>
            <a:ext cx="8153400" cy="2877711"/>
          </a:xfrm>
          <a:prstGeom prst="rect">
            <a:avLst/>
          </a:prstGeom>
          <a:noFill/>
        </p:spPr>
        <p:txBody>
          <a:bodyPr wrap="square" rtlCol="0">
            <a:spAutoFit/>
          </a:bodyPr>
          <a:lstStyle/>
          <a:p>
            <a:r>
              <a:rPr lang="en-US" dirty="0" err="1" smtClean="0">
                <a:solidFill>
                  <a:srgbClr val="002060"/>
                </a:solidFill>
              </a:rPr>
              <a:t>Geodata</a:t>
            </a:r>
            <a:r>
              <a:rPr lang="en-US" dirty="0" smtClean="0">
                <a:solidFill>
                  <a:srgbClr val="002060"/>
                </a:solidFill>
              </a:rPr>
              <a:t>: </a:t>
            </a:r>
            <a:br>
              <a:rPr lang="en-US" dirty="0" smtClean="0">
                <a:solidFill>
                  <a:srgbClr val="002060"/>
                </a:solidFill>
              </a:rPr>
            </a:br>
            <a:r>
              <a:rPr lang="en-US" dirty="0" smtClean="0">
                <a:solidFill>
                  <a:srgbClr val="002060"/>
                </a:solidFill>
              </a:rPr>
              <a:t/>
            </a:r>
            <a:br>
              <a:rPr lang="en-US" dirty="0" smtClean="0">
                <a:solidFill>
                  <a:srgbClr val="002060"/>
                </a:solidFill>
              </a:rPr>
            </a:br>
            <a:r>
              <a:rPr lang="en-US" dirty="0" smtClean="0">
                <a:solidFill>
                  <a:srgbClr val="002060"/>
                </a:solidFill>
              </a:rPr>
              <a:t>YouTube Video: Calculating Distance In Excel</a:t>
            </a:r>
          </a:p>
          <a:p>
            <a:r>
              <a:rPr lang="en-US" sz="1100" dirty="0">
                <a:solidFill>
                  <a:srgbClr val="002060"/>
                </a:solidFill>
              </a:rPr>
              <a:t>	</a:t>
            </a:r>
            <a:r>
              <a:rPr lang="en-US" sz="1100" dirty="0" smtClean="0">
                <a:solidFill>
                  <a:srgbClr val="002060"/>
                </a:solidFill>
              </a:rPr>
              <a:t>	</a:t>
            </a:r>
            <a:r>
              <a:rPr lang="en-US" sz="1100" dirty="0" smtClean="0">
                <a:solidFill>
                  <a:schemeClr val="tx1">
                    <a:lumMod val="85000"/>
                  </a:schemeClr>
                </a:solidFill>
              </a:rPr>
              <a:t>(https://www.youtube.com/watch?v=cpUVV8q7WNo)</a:t>
            </a:r>
          </a:p>
          <a:p>
            <a:endParaRPr lang="en-US" sz="1100" dirty="0" smtClean="0">
              <a:solidFill>
                <a:schemeClr val="tx1">
                  <a:lumMod val="85000"/>
                </a:schemeClr>
              </a:solidFill>
            </a:endParaRPr>
          </a:p>
          <a:p>
            <a:r>
              <a:rPr lang="en-US" sz="1100" dirty="0" smtClean="0">
                <a:solidFill>
                  <a:schemeClr val="tx1">
                    <a:lumMod val="85000"/>
                  </a:schemeClr>
                </a:solidFill>
              </a:rPr>
              <a:t/>
            </a:r>
            <a:br>
              <a:rPr lang="en-US" sz="1100" dirty="0" smtClean="0">
                <a:solidFill>
                  <a:schemeClr val="tx1">
                    <a:lumMod val="85000"/>
                  </a:schemeClr>
                </a:solidFill>
              </a:rPr>
            </a:br>
            <a:endParaRPr lang="en-US" sz="1100" dirty="0" smtClean="0">
              <a:solidFill>
                <a:schemeClr val="tx1">
                  <a:lumMod val="85000"/>
                </a:schemeClr>
              </a:solidFill>
            </a:endParaRPr>
          </a:p>
          <a:p>
            <a:pPr marL="285750" indent="-285750">
              <a:buFont typeface="Arial" panose="020B0604020202020204" pitchFamily="34" charset="0"/>
              <a:buChar char="•"/>
            </a:pPr>
            <a:r>
              <a:rPr lang="en-US" dirty="0">
                <a:solidFill>
                  <a:srgbClr val="002060"/>
                </a:solidFill>
              </a:rPr>
              <a:t>Downloaded  Excel file </a:t>
            </a:r>
            <a:r>
              <a:rPr lang="en-US" dirty="0" smtClean="0">
                <a:solidFill>
                  <a:srgbClr val="002060"/>
                </a:solidFill>
              </a:rPr>
              <a:t>containing formula to convert zip codes to </a:t>
            </a:r>
            <a:r>
              <a:rPr lang="en-US" dirty="0" err="1" smtClean="0">
                <a:solidFill>
                  <a:srgbClr val="002060"/>
                </a:solidFill>
              </a:rPr>
              <a:t>geodata</a:t>
            </a:r>
            <a:r>
              <a:rPr lang="en-US" dirty="0" smtClean="0">
                <a:solidFill>
                  <a:srgbClr val="002060"/>
                </a:solidFill>
              </a:rPr>
              <a:t> and then compute the distance between two points using the following formula: </a:t>
            </a:r>
          </a:p>
          <a:p>
            <a:r>
              <a:rPr lang="en-US" dirty="0">
                <a:solidFill>
                  <a:srgbClr val="002060"/>
                </a:solidFill>
              </a:rPr>
              <a:t>	</a:t>
            </a:r>
            <a:r>
              <a:rPr lang="en-US" sz="1100" dirty="0" smtClean="0">
                <a:solidFill>
                  <a:schemeClr val="tx1">
                    <a:lumMod val="85000"/>
                  </a:schemeClr>
                </a:solidFill>
              </a:rPr>
              <a:t>(</a:t>
            </a:r>
            <a:r>
              <a:rPr lang="pt-BR" sz="1100" dirty="0" smtClean="0">
                <a:solidFill>
                  <a:schemeClr val="tx1">
                    <a:lumMod val="85000"/>
                  </a:schemeClr>
                </a:solidFill>
              </a:rPr>
              <a:t>=ACOS(COS(RADIANS(90-B2))*COS(RADIANS(90-H2))+SIN(RADIANS(90-B2))*SIN(RADIANS(90-	H2))*COS(RADIANS(C2-I2)))*3958.8)</a:t>
            </a:r>
            <a:endParaRPr lang="en-US" sz="1100" dirty="0">
              <a:solidFill>
                <a:schemeClr val="tx1">
                  <a:lumMod val="85000"/>
                </a:schemeClr>
              </a:solidFill>
            </a:endParaRPr>
          </a:p>
        </p:txBody>
      </p:sp>
    </p:spTree>
    <p:extLst>
      <p:ext uri="{BB962C8B-B14F-4D97-AF65-F5344CB8AC3E}">
        <p14:creationId xmlns:p14="http://schemas.microsoft.com/office/powerpoint/2010/main" val="210680478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457200"/>
            <a:ext cx="8382000" cy="584775"/>
          </a:xfrm>
          <a:prstGeom prst="rect">
            <a:avLst/>
          </a:prstGeom>
          <a:noFill/>
        </p:spPr>
        <p:txBody>
          <a:bodyPr wrap="square" rtlCol="0">
            <a:spAutoFit/>
          </a:bodyPr>
          <a:lstStyle/>
          <a:p>
            <a:r>
              <a:rPr lang="en-US" sz="3200" dirty="0" smtClean="0">
                <a:solidFill>
                  <a:srgbClr val="FFCC99"/>
                </a:solidFill>
                <a:latin typeface="+mj-lt"/>
              </a:rPr>
              <a:t>Additional Data</a:t>
            </a:r>
            <a:endParaRPr lang="en-US" sz="3200" dirty="0">
              <a:solidFill>
                <a:srgbClr val="FFCC99"/>
              </a:solidFill>
              <a:latin typeface="+mj-lt"/>
            </a:endParaRPr>
          </a:p>
        </p:txBody>
      </p:sp>
      <p:sp>
        <p:nvSpPr>
          <p:cNvPr id="6" name="TextBox 5"/>
          <p:cNvSpPr txBox="1"/>
          <p:nvPr/>
        </p:nvSpPr>
        <p:spPr>
          <a:xfrm>
            <a:off x="512662" y="1143000"/>
            <a:ext cx="7848600" cy="369332"/>
          </a:xfrm>
          <a:prstGeom prst="rect">
            <a:avLst/>
          </a:prstGeom>
          <a:noFill/>
        </p:spPr>
        <p:txBody>
          <a:bodyPr wrap="square" rtlCol="0">
            <a:spAutoFit/>
          </a:bodyPr>
          <a:lstStyle/>
          <a:p>
            <a:r>
              <a:rPr lang="en-US" dirty="0">
                <a:solidFill>
                  <a:srgbClr val="002060"/>
                </a:solidFill>
              </a:rPr>
              <a:t>List of Major Highway Interchanges in </a:t>
            </a:r>
            <a:r>
              <a:rPr lang="en-US" dirty="0" smtClean="0">
                <a:solidFill>
                  <a:srgbClr val="002060"/>
                </a:solidFill>
              </a:rPr>
              <a:t>the Eastern United States  </a:t>
            </a:r>
            <a:r>
              <a:rPr lang="en-US" sz="1100" dirty="0">
                <a:solidFill>
                  <a:schemeClr val="tx1">
                    <a:lumMod val="85000"/>
                  </a:schemeClr>
                </a:solidFill>
              </a:rPr>
              <a:t>(Wikipedia)</a:t>
            </a:r>
          </a:p>
        </p:txBody>
      </p:sp>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24100" y="1600200"/>
            <a:ext cx="4495800" cy="4581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6933029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614" y="5029200"/>
            <a:ext cx="8761413" cy="1347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614" y="4412569"/>
            <a:ext cx="8181975"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557238" y="685800"/>
            <a:ext cx="7848600" cy="369332"/>
          </a:xfrm>
          <a:prstGeom prst="rect">
            <a:avLst/>
          </a:prstGeom>
          <a:noFill/>
        </p:spPr>
        <p:txBody>
          <a:bodyPr wrap="square" rtlCol="0">
            <a:spAutoFit/>
          </a:bodyPr>
          <a:lstStyle/>
          <a:p>
            <a:r>
              <a:rPr lang="en-US" dirty="0">
                <a:solidFill>
                  <a:srgbClr val="002060"/>
                </a:solidFill>
              </a:rPr>
              <a:t>List of Major Highway Interchanges in </a:t>
            </a:r>
            <a:r>
              <a:rPr lang="en-US" dirty="0" smtClean="0">
                <a:solidFill>
                  <a:srgbClr val="002060"/>
                </a:solidFill>
              </a:rPr>
              <a:t>the Eastern United States (cont.)</a:t>
            </a:r>
            <a:endParaRPr lang="en-US" sz="1100" dirty="0">
              <a:solidFill>
                <a:schemeClr val="tx1">
                  <a:lumMod val="85000"/>
                </a:schemeClr>
              </a:solidFill>
            </a:endParaRPr>
          </a:p>
        </p:txBody>
      </p:sp>
      <p:pic>
        <p:nvPicPr>
          <p:cNvPr id="2054"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33638" y="1295400"/>
            <a:ext cx="4495800" cy="267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755863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09600" y="457200"/>
            <a:ext cx="8077200" cy="646331"/>
          </a:xfrm>
          <a:prstGeom prst="rect">
            <a:avLst/>
          </a:prstGeom>
          <a:noFill/>
        </p:spPr>
        <p:txBody>
          <a:bodyPr wrap="square" rtlCol="0">
            <a:spAutoFit/>
          </a:bodyPr>
          <a:lstStyle/>
          <a:p>
            <a:r>
              <a:rPr lang="en-US" sz="3600" b="1" cap="all" dirty="0" smtClean="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latin typeface="+mj-lt"/>
                <a:ea typeface="+mj-ea"/>
                <a:cs typeface="+mj-cs"/>
              </a:rPr>
              <a:t>Step ii: Processing </a:t>
            </a:r>
            <a:r>
              <a:rPr lang="en-US" sz="3600" b="1" cap="all" dirty="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latin typeface="+mj-lt"/>
                <a:ea typeface="+mj-ea"/>
                <a:cs typeface="+mj-cs"/>
              </a:rPr>
              <a:t>the Data</a:t>
            </a:r>
          </a:p>
        </p:txBody>
      </p:sp>
      <p:sp>
        <p:nvSpPr>
          <p:cNvPr id="4" name="TextBox 3"/>
          <p:cNvSpPr txBox="1"/>
          <p:nvPr/>
        </p:nvSpPr>
        <p:spPr>
          <a:xfrm>
            <a:off x="762000" y="1371600"/>
            <a:ext cx="7543800" cy="2862322"/>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rgbClr val="002060"/>
                </a:solidFill>
              </a:rPr>
              <a:t>Many of the columns were irrelevant, so many of the columns were </a:t>
            </a:r>
            <a:r>
              <a:rPr lang="en-US" dirty="0" smtClean="0">
                <a:solidFill>
                  <a:srgbClr val="002060"/>
                </a:solidFill>
              </a:rPr>
              <a:t>deleted</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solidFill>
                  <a:srgbClr val="002060"/>
                </a:solidFill>
              </a:rPr>
              <a:t>Remaining Columns: </a:t>
            </a:r>
            <a:r>
              <a:rPr lang="en-US" sz="1200" dirty="0" smtClean="0">
                <a:solidFill>
                  <a:srgbClr val="002060"/>
                </a:solidFill>
              </a:rPr>
              <a:t>Sale Price, Price Per SF, Sale Date, Sale Status, Secondary Type, Land Area AC, Number Of Floors, Ceiling Height, Location Type, Property Zip Code</a:t>
            </a:r>
          </a:p>
          <a:p>
            <a:pPr marL="285750" indent="-285750">
              <a:buFont typeface="Arial" panose="020B0604020202020204" pitchFamily="34" charset="0"/>
              <a:buChar char="•"/>
            </a:pPr>
            <a:endParaRPr lang="en-US" sz="1200" dirty="0">
              <a:solidFill>
                <a:srgbClr val="002060"/>
              </a:solidFill>
            </a:endParaRPr>
          </a:p>
          <a:p>
            <a:pPr marL="285750" indent="-285750">
              <a:buFont typeface="Arial" panose="020B0604020202020204" pitchFamily="34" charset="0"/>
              <a:buChar char="•"/>
            </a:pPr>
            <a:r>
              <a:rPr lang="en-US" dirty="0">
                <a:solidFill>
                  <a:srgbClr val="002060"/>
                </a:solidFill>
              </a:rPr>
              <a:t>New Columns: </a:t>
            </a:r>
            <a:r>
              <a:rPr lang="en-US" sz="1200" dirty="0" err="1" smtClean="0">
                <a:solidFill>
                  <a:srgbClr val="002060"/>
                </a:solidFill>
              </a:rPr>
              <a:t>MSA</a:t>
            </a:r>
            <a:r>
              <a:rPr lang="en-US" sz="1200" dirty="0" smtClean="0">
                <a:solidFill>
                  <a:srgbClr val="002060"/>
                </a:solidFill>
              </a:rPr>
              <a:t>, Nearest </a:t>
            </a:r>
            <a:r>
              <a:rPr lang="en-US" sz="1200" dirty="0">
                <a:solidFill>
                  <a:srgbClr val="002060"/>
                </a:solidFill>
              </a:rPr>
              <a:t>Major Highway </a:t>
            </a:r>
            <a:r>
              <a:rPr lang="en-US" sz="1200" dirty="0" smtClean="0">
                <a:solidFill>
                  <a:srgbClr val="002060"/>
                </a:solidFill>
              </a:rPr>
              <a:t>Interchange, Distance to Nearest Interchange</a:t>
            </a:r>
          </a:p>
          <a:p>
            <a:pPr marL="285750" indent="-285750">
              <a:buFont typeface="Arial" panose="020B0604020202020204" pitchFamily="34" charset="0"/>
              <a:buChar char="•"/>
            </a:pPr>
            <a:endParaRPr lang="en-US" sz="1200" dirty="0">
              <a:solidFill>
                <a:srgbClr val="002060"/>
              </a:solidFill>
            </a:endParaRPr>
          </a:p>
          <a:p>
            <a:pPr marL="285750" indent="-285750">
              <a:buFont typeface="Arial" panose="020B0604020202020204" pitchFamily="34" charset="0"/>
              <a:buChar char="•"/>
            </a:pPr>
            <a:r>
              <a:rPr lang="en-US" dirty="0" smtClean="0">
                <a:solidFill>
                  <a:srgbClr val="002060"/>
                </a:solidFill>
              </a:rPr>
              <a:t>Ceiling height was in traditional feet and inches. Had to be converted to decimals using a formula from Microsoft Answers. Any ranges were averaged manually</a:t>
            </a:r>
          </a:p>
        </p:txBody>
      </p:sp>
    </p:spTree>
    <p:extLst>
      <p:ext uri="{BB962C8B-B14F-4D97-AF65-F5344CB8AC3E}">
        <p14:creationId xmlns:p14="http://schemas.microsoft.com/office/powerpoint/2010/main" val="122751369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3400" y="1600200"/>
            <a:ext cx="8153400" cy="2585323"/>
          </a:xfrm>
          <a:prstGeom prst="rect">
            <a:avLst/>
          </a:prstGeom>
          <a:noFill/>
        </p:spPr>
        <p:txBody>
          <a:bodyPr wrap="square" rtlCol="0">
            <a:spAutoFit/>
          </a:bodyPr>
          <a:lstStyle/>
          <a:p>
            <a:endParaRPr lang="en-US" dirty="0" smtClean="0"/>
          </a:p>
          <a:p>
            <a:pPr marL="285750" indent="-285750">
              <a:buFont typeface="Arial" panose="020B0604020202020204" pitchFamily="34" charset="0"/>
              <a:buChar char="•"/>
            </a:pPr>
            <a:r>
              <a:rPr lang="en-US" dirty="0" smtClean="0">
                <a:solidFill>
                  <a:srgbClr val="002060"/>
                </a:solidFill>
              </a:rPr>
              <a:t>Began with NY/NJ/PA area and 522 rows of data from previous phase of analysis</a:t>
            </a:r>
          </a:p>
          <a:p>
            <a:pPr marL="285750" indent="-285750">
              <a:buFont typeface="Arial" panose="020B0604020202020204" pitchFamily="34" charset="0"/>
              <a:buChar char="•"/>
            </a:pPr>
            <a:endParaRPr lang="en-US" dirty="0" smtClean="0">
              <a:solidFill>
                <a:srgbClr val="002060"/>
              </a:solidFill>
            </a:endParaRPr>
          </a:p>
          <a:p>
            <a:pPr marL="285750" indent="-285750">
              <a:buFont typeface="Arial" panose="020B0604020202020204" pitchFamily="34" charset="0"/>
              <a:buChar char="•"/>
            </a:pPr>
            <a:r>
              <a:rPr lang="en-US" dirty="0" smtClean="0">
                <a:solidFill>
                  <a:srgbClr val="002060"/>
                </a:solidFill>
              </a:rPr>
              <a:t>Deleted columns that did not have Ceiling </a:t>
            </a:r>
            <a:r>
              <a:rPr lang="en-US" dirty="0" smtClean="0">
                <a:solidFill>
                  <a:srgbClr val="002060"/>
                </a:solidFill>
              </a:rPr>
              <a:t>Height and multiple building sales, which </a:t>
            </a:r>
            <a:r>
              <a:rPr lang="en-US" dirty="0" smtClean="0">
                <a:solidFill>
                  <a:srgbClr val="002060"/>
                </a:solidFill>
              </a:rPr>
              <a:t>brought number of rows </a:t>
            </a:r>
            <a:r>
              <a:rPr lang="en-US" dirty="0" smtClean="0">
                <a:solidFill>
                  <a:srgbClr val="002060"/>
                </a:solidFill>
              </a:rPr>
              <a:t>to 3,515</a:t>
            </a:r>
            <a:endParaRPr lang="en-US" dirty="0" smtClean="0">
              <a:solidFill>
                <a:srgbClr val="002060"/>
              </a:solidFill>
            </a:endParaRPr>
          </a:p>
          <a:p>
            <a:endParaRPr lang="en-US" dirty="0" smtClean="0">
              <a:solidFill>
                <a:srgbClr val="002060"/>
              </a:solidFill>
            </a:endParaRPr>
          </a:p>
          <a:p>
            <a:pPr marL="285750" indent="-285750">
              <a:buFont typeface="Arial" panose="020B0604020202020204" pitchFamily="34" charset="0"/>
              <a:buChar char="•"/>
            </a:pPr>
            <a:r>
              <a:rPr lang="en-US" dirty="0" smtClean="0">
                <a:solidFill>
                  <a:srgbClr val="002060"/>
                </a:solidFill>
              </a:rPr>
              <a:t>Unlike first phase, kept data in all </a:t>
            </a:r>
            <a:r>
              <a:rPr lang="en-US" dirty="0" err="1" smtClean="0">
                <a:solidFill>
                  <a:srgbClr val="002060"/>
                </a:solidFill>
              </a:rPr>
              <a:t>MSAs</a:t>
            </a:r>
            <a:r>
              <a:rPr lang="en-US" dirty="0" smtClean="0">
                <a:solidFill>
                  <a:srgbClr val="002060"/>
                </a:solidFill>
              </a:rPr>
              <a:t> even if there was 1 </a:t>
            </a:r>
            <a:r>
              <a:rPr lang="en-US" dirty="0" err="1" smtClean="0">
                <a:solidFill>
                  <a:srgbClr val="002060"/>
                </a:solidFill>
              </a:rPr>
              <a:t>datapoint</a:t>
            </a:r>
            <a:r>
              <a:rPr lang="en-US" dirty="0" smtClean="0">
                <a:solidFill>
                  <a:srgbClr val="002060"/>
                </a:solidFill>
              </a:rPr>
              <a:t> in that </a:t>
            </a:r>
            <a:r>
              <a:rPr lang="en-US" dirty="0" err="1" smtClean="0">
                <a:solidFill>
                  <a:srgbClr val="002060"/>
                </a:solidFill>
              </a:rPr>
              <a:t>MSA</a:t>
            </a:r>
            <a:endParaRPr lang="en-US" dirty="0">
              <a:solidFill>
                <a:srgbClr val="002060"/>
              </a:solidFill>
            </a:endParaRPr>
          </a:p>
        </p:txBody>
      </p:sp>
      <p:sp>
        <p:nvSpPr>
          <p:cNvPr id="4" name="TextBox 3"/>
          <p:cNvSpPr txBox="1"/>
          <p:nvPr/>
        </p:nvSpPr>
        <p:spPr>
          <a:xfrm>
            <a:off x="609600" y="457200"/>
            <a:ext cx="8077200" cy="646331"/>
          </a:xfrm>
          <a:prstGeom prst="rect">
            <a:avLst/>
          </a:prstGeom>
          <a:noFill/>
        </p:spPr>
        <p:txBody>
          <a:bodyPr wrap="square" rtlCol="0">
            <a:spAutoFit/>
          </a:bodyPr>
          <a:lstStyle/>
          <a:p>
            <a:r>
              <a:rPr lang="en-US" sz="3600" b="1" cap="all" dirty="0" smtClean="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latin typeface="+mj-lt"/>
                <a:ea typeface="+mj-ea"/>
                <a:cs typeface="+mj-cs"/>
              </a:rPr>
              <a:t>Step ii: Processing </a:t>
            </a:r>
            <a:r>
              <a:rPr lang="en-US" sz="3600" b="1" cap="all" dirty="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latin typeface="+mj-lt"/>
                <a:ea typeface="+mj-ea"/>
                <a:cs typeface="+mj-cs"/>
              </a:rPr>
              <a:t>the Data</a:t>
            </a:r>
          </a:p>
        </p:txBody>
      </p:sp>
      <p:sp>
        <p:nvSpPr>
          <p:cNvPr id="5" name="TextBox 4"/>
          <p:cNvSpPr txBox="1"/>
          <p:nvPr/>
        </p:nvSpPr>
        <p:spPr>
          <a:xfrm>
            <a:off x="609600" y="4419600"/>
            <a:ext cx="7848600" cy="338554"/>
          </a:xfrm>
          <a:prstGeom prst="rect">
            <a:avLst/>
          </a:prstGeom>
          <a:noFill/>
        </p:spPr>
        <p:txBody>
          <a:bodyPr wrap="square" rtlCol="0">
            <a:spAutoFit/>
          </a:bodyPr>
          <a:lstStyle/>
          <a:p>
            <a:pPr algn="ctr"/>
            <a:r>
              <a:rPr lang="en-US" sz="1600" b="1" cap="all" dirty="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latin typeface="+mj-lt"/>
                <a:ea typeface="+mj-ea"/>
                <a:cs typeface="+mj-cs"/>
              </a:rPr>
              <a:t>FINALLY </a:t>
            </a:r>
            <a:r>
              <a:rPr lang="en-US" sz="1600" b="1" cap="all" dirty="0" smtClean="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latin typeface="+mj-lt"/>
                <a:ea typeface="+mj-ea"/>
                <a:cs typeface="+mj-cs"/>
              </a:rPr>
              <a:t>THE TIME HAD COME TO </a:t>
            </a:r>
            <a:r>
              <a:rPr lang="en-US" sz="1600" b="1" cap="all" dirty="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latin typeface="+mj-lt"/>
                <a:ea typeface="+mj-ea"/>
                <a:cs typeface="+mj-cs"/>
              </a:rPr>
              <a:t>TURN TO PANDAS/</a:t>
            </a:r>
            <a:r>
              <a:rPr lang="en-US" sz="1600" b="1" cap="all" dirty="0" err="1">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latin typeface="+mj-lt"/>
                <a:ea typeface="+mj-ea"/>
                <a:cs typeface="+mj-cs"/>
              </a:rPr>
              <a:t>SKLEARN</a:t>
            </a:r>
            <a:endParaRPr lang="en-US" sz="1600" b="1" cap="all" dirty="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latin typeface="+mj-lt"/>
              <a:ea typeface="+mj-ea"/>
              <a:cs typeface="+mj-cs"/>
            </a:endParaRPr>
          </a:p>
        </p:txBody>
      </p:sp>
    </p:spTree>
    <p:extLst>
      <p:ext uri="{BB962C8B-B14F-4D97-AF65-F5344CB8AC3E}">
        <p14:creationId xmlns:p14="http://schemas.microsoft.com/office/powerpoint/2010/main" val="422040634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602</TotalTime>
  <Words>772</Words>
  <Application>Microsoft Office PowerPoint</Application>
  <PresentationFormat>On-screen Show (4:3)</PresentationFormat>
  <Paragraphs>93</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Apex</vt:lpstr>
      <vt:lpstr>Capstone Project UPDATE SEPTEMBER 2021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Owner</dc:creator>
  <cp:lastModifiedBy>Owner</cp:lastModifiedBy>
  <cp:revision>35</cp:revision>
  <dcterms:created xsi:type="dcterms:W3CDTF">2021-06-16T22:34:52Z</dcterms:created>
  <dcterms:modified xsi:type="dcterms:W3CDTF">2021-09-02T22:46:53Z</dcterms:modified>
</cp:coreProperties>
</file>