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128F9-5344-4CC8-9ACC-F730A85392A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07FF0BA5-D63B-40FA-ABAE-BFBC2E6DD65A}">
      <dgm:prSet phldrT="[Text]" custT="1"/>
      <dgm:spPr/>
      <dgm:t>
        <a:bodyPr/>
        <a:lstStyle/>
        <a:p>
          <a:r>
            <a:rPr lang="en-IN" sz="2400" dirty="0"/>
            <a:t>Thousands of people relocate to Mumbai every year due to transfers or for better job prospects</a:t>
          </a:r>
        </a:p>
      </dgm:t>
    </dgm:pt>
    <dgm:pt modelId="{D1B6C646-2A47-43B5-8E46-FB875FA3546D}" type="parTrans" cxnId="{094369AA-E737-4F39-907A-1A11C6769F4D}">
      <dgm:prSet/>
      <dgm:spPr/>
      <dgm:t>
        <a:bodyPr/>
        <a:lstStyle/>
        <a:p>
          <a:endParaRPr lang="en-IN" sz="1600"/>
        </a:p>
      </dgm:t>
    </dgm:pt>
    <dgm:pt modelId="{02D2F9A4-1EC1-4556-A0B9-B956EB4AC4F9}" type="sibTrans" cxnId="{094369AA-E737-4F39-907A-1A11C6769F4D}">
      <dgm:prSet/>
      <dgm:spPr/>
      <dgm:t>
        <a:bodyPr/>
        <a:lstStyle/>
        <a:p>
          <a:endParaRPr lang="en-IN" sz="1600"/>
        </a:p>
      </dgm:t>
    </dgm:pt>
    <dgm:pt modelId="{F431BD85-A7C7-4441-BC2F-9D8ED9DF0D8C}">
      <dgm:prSet phldrT="[Text]" custT="1"/>
      <dgm:spPr/>
      <dgm:t>
        <a:bodyPr/>
        <a:lstStyle/>
        <a:p>
          <a:r>
            <a:rPr lang="en-IN" sz="2400" dirty="0"/>
            <a:t>Knowing details about a place and identifying other locations similar to a place will help these people narrow down their search for a location to stay</a:t>
          </a:r>
        </a:p>
      </dgm:t>
    </dgm:pt>
    <dgm:pt modelId="{2699ADB4-CCEE-460E-8DD8-87F4E8A30713}" type="parTrans" cxnId="{B9B23A5A-45B4-43F1-BDD4-7E0BCD56AAC3}">
      <dgm:prSet/>
      <dgm:spPr/>
      <dgm:t>
        <a:bodyPr/>
        <a:lstStyle/>
        <a:p>
          <a:endParaRPr lang="en-IN" sz="1600"/>
        </a:p>
      </dgm:t>
    </dgm:pt>
    <dgm:pt modelId="{3BA2EE8E-A071-4DDD-B6DE-97E48B5246AD}" type="sibTrans" cxnId="{B9B23A5A-45B4-43F1-BDD4-7E0BCD56AAC3}">
      <dgm:prSet/>
      <dgm:spPr/>
      <dgm:t>
        <a:bodyPr/>
        <a:lstStyle/>
        <a:p>
          <a:endParaRPr lang="en-IN" sz="1600"/>
        </a:p>
      </dgm:t>
    </dgm:pt>
    <dgm:pt modelId="{B2E7441C-D500-4744-873A-07970ACECFF2}">
      <dgm:prSet phldrT="[Text]" custT="1"/>
      <dgm:spPr/>
      <dgm:t>
        <a:bodyPr/>
        <a:lstStyle/>
        <a:p>
          <a:r>
            <a:rPr lang="en-IN" sz="2400" dirty="0"/>
            <a:t>This project is an attempt to cluster the locations in Mumbai into similar groups using foursquare API and K-Means clustering</a:t>
          </a:r>
        </a:p>
      </dgm:t>
    </dgm:pt>
    <dgm:pt modelId="{E97594DA-D8E8-49B6-99E5-BDE881E0CCD6}" type="parTrans" cxnId="{0A845FEF-219F-47E0-9A81-958F2F047EF0}">
      <dgm:prSet/>
      <dgm:spPr/>
      <dgm:t>
        <a:bodyPr/>
        <a:lstStyle/>
        <a:p>
          <a:endParaRPr lang="en-IN" sz="1600"/>
        </a:p>
      </dgm:t>
    </dgm:pt>
    <dgm:pt modelId="{9CE729FF-7C91-49FF-9CF1-3E9767452FEB}" type="sibTrans" cxnId="{0A845FEF-219F-47E0-9A81-958F2F047EF0}">
      <dgm:prSet/>
      <dgm:spPr/>
      <dgm:t>
        <a:bodyPr/>
        <a:lstStyle/>
        <a:p>
          <a:endParaRPr lang="en-IN" sz="1600"/>
        </a:p>
      </dgm:t>
    </dgm:pt>
    <dgm:pt modelId="{2354FA6C-4577-4D23-8FFE-BF8E73164267}" type="pres">
      <dgm:prSet presAssocID="{2ED128F9-5344-4CC8-9ACC-F730A85392A3}" presName="linear" presStyleCnt="0">
        <dgm:presLayoutVars>
          <dgm:animLvl val="lvl"/>
          <dgm:resizeHandles val="exact"/>
        </dgm:presLayoutVars>
      </dgm:prSet>
      <dgm:spPr/>
    </dgm:pt>
    <dgm:pt modelId="{130C201D-9002-4DC6-BDCE-C9FAA02E5F7A}" type="pres">
      <dgm:prSet presAssocID="{07FF0BA5-D63B-40FA-ABAE-BFBC2E6DD65A}" presName="parentText" presStyleLbl="node1" presStyleIdx="0" presStyleCnt="3">
        <dgm:presLayoutVars>
          <dgm:chMax val="0"/>
          <dgm:bulletEnabled val="1"/>
        </dgm:presLayoutVars>
      </dgm:prSet>
      <dgm:spPr/>
    </dgm:pt>
    <dgm:pt modelId="{23FEAC86-035E-4873-B4B4-12E41C05334F}" type="pres">
      <dgm:prSet presAssocID="{02D2F9A4-1EC1-4556-A0B9-B956EB4AC4F9}" presName="spacer" presStyleCnt="0"/>
      <dgm:spPr/>
    </dgm:pt>
    <dgm:pt modelId="{B765456E-225F-4F42-86A8-CC793351F7B7}" type="pres">
      <dgm:prSet presAssocID="{F431BD85-A7C7-4441-BC2F-9D8ED9DF0D8C}" presName="parentText" presStyleLbl="node1" presStyleIdx="1" presStyleCnt="3">
        <dgm:presLayoutVars>
          <dgm:chMax val="0"/>
          <dgm:bulletEnabled val="1"/>
        </dgm:presLayoutVars>
      </dgm:prSet>
      <dgm:spPr/>
    </dgm:pt>
    <dgm:pt modelId="{FAA1F753-0C7A-4D85-B209-BD25A24695C9}" type="pres">
      <dgm:prSet presAssocID="{3BA2EE8E-A071-4DDD-B6DE-97E48B5246AD}" presName="spacer" presStyleCnt="0"/>
      <dgm:spPr/>
    </dgm:pt>
    <dgm:pt modelId="{D1FEC16C-9E21-4BF8-88AF-183565E348ED}" type="pres">
      <dgm:prSet presAssocID="{B2E7441C-D500-4744-873A-07970ACECFF2}" presName="parentText" presStyleLbl="node1" presStyleIdx="2" presStyleCnt="3">
        <dgm:presLayoutVars>
          <dgm:chMax val="0"/>
          <dgm:bulletEnabled val="1"/>
        </dgm:presLayoutVars>
      </dgm:prSet>
      <dgm:spPr/>
    </dgm:pt>
  </dgm:ptLst>
  <dgm:cxnLst>
    <dgm:cxn modelId="{C88DDE15-554B-4717-A60E-126E0676C5F3}" type="presOf" srcId="{F431BD85-A7C7-4441-BC2F-9D8ED9DF0D8C}" destId="{B765456E-225F-4F42-86A8-CC793351F7B7}" srcOrd="0" destOrd="0" presId="urn:microsoft.com/office/officeart/2005/8/layout/vList2"/>
    <dgm:cxn modelId="{B9B23A5A-45B4-43F1-BDD4-7E0BCD56AAC3}" srcId="{2ED128F9-5344-4CC8-9ACC-F730A85392A3}" destId="{F431BD85-A7C7-4441-BC2F-9D8ED9DF0D8C}" srcOrd="1" destOrd="0" parTransId="{2699ADB4-CCEE-460E-8DD8-87F4E8A30713}" sibTransId="{3BA2EE8E-A071-4DDD-B6DE-97E48B5246AD}"/>
    <dgm:cxn modelId="{34E53888-A34D-4B73-926F-54102B9BDA39}" type="presOf" srcId="{07FF0BA5-D63B-40FA-ABAE-BFBC2E6DD65A}" destId="{130C201D-9002-4DC6-BDCE-C9FAA02E5F7A}" srcOrd="0" destOrd="0" presId="urn:microsoft.com/office/officeart/2005/8/layout/vList2"/>
    <dgm:cxn modelId="{094369AA-E737-4F39-907A-1A11C6769F4D}" srcId="{2ED128F9-5344-4CC8-9ACC-F730A85392A3}" destId="{07FF0BA5-D63B-40FA-ABAE-BFBC2E6DD65A}" srcOrd="0" destOrd="0" parTransId="{D1B6C646-2A47-43B5-8E46-FB875FA3546D}" sibTransId="{02D2F9A4-1EC1-4556-A0B9-B956EB4AC4F9}"/>
    <dgm:cxn modelId="{231D5AD0-DE74-46BF-9A70-6BD7B63B4FD6}" type="presOf" srcId="{B2E7441C-D500-4744-873A-07970ACECFF2}" destId="{D1FEC16C-9E21-4BF8-88AF-183565E348ED}" srcOrd="0" destOrd="0" presId="urn:microsoft.com/office/officeart/2005/8/layout/vList2"/>
    <dgm:cxn modelId="{93C403E9-62A2-4F90-994C-E833B86095FE}" type="presOf" srcId="{2ED128F9-5344-4CC8-9ACC-F730A85392A3}" destId="{2354FA6C-4577-4D23-8FFE-BF8E73164267}" srcOrd="0" destOrd="0" presId="urn:microsoft.com/office/officeart/2005/8/layout/vList2"/>
    <dgm:cxn modelId="{0A845FEF-219F-47E0-9A81-958F2F047EF0}" srcId="{2ED128F9-5344-4CC8-9ACC-F730A85392A3}" destId="{B2E7441C-D500-4744-873A-07970ACECFF2}" srcOrd="2" destOrd="0" parTransId="{E97594DA-D8E8-49B6-99E5-BDE881E0CCD6}" sibTransId="{9CE729FF-7C91-49FF-9CF1-3E9767452FEB}"/>
    <dgm:cxn modelId="{6683F2CC-977D-4E36-9AFF-AD76509F907B}" type="presParOf" srcId="{2354FA6C-4577-4D23-8FFE-BF8E73164267}" destId="{130C201D-9002-4DC6-BDCE-C9FAA02E5F7A}" srcOrd="0" destOrd="0" presId="urn:microsoft.com/office/officeart/2005/8/layout/vList2"/>
    <dgm:cxn modelId="{2042DFED-50B3-4763-974B-16EF077A943D}" type="presParOf" srcId="{2354FA6C-4577-4D23-8FFE-BF8E73164267}" destId="{23FEAC86-035E-4873-B4B4-12E41C05334F}" srcOrd="1" destOrd="0" presId="urn:microsoft.com/office/officeart/2005/8/layout/vList2"/>
    <dgm:cxn modelId="{FDAFB19A-9111-4BF6-A481-DF7E8B0C0EF3}" type="presParOf" srcId="{2354FA6C-4577-4D23-8FFE-BF8E73164267}" destId="{B765456E-225F-4F42-86A8-CC793351F7B7}" srcOrd="2" destOrd="0" presId="urn:microsoft.com/office/officeart/2005/8/layout/vList2"/>
    <dgm:cxn modelId="{6FBEBCDA-D8A7-4F3A-8E60-BA717320D62F}" type="presParOf" srcId="{2354FA6C-4577-4D23-8FFE-BF8E73164267}" destId="{FAA1F753-0C7A-4D85-B209-BD25A24695C9}" srcOrd="3" destOrd="0" presId="urn:microsoft.com/office/officeart/2005/8/layout/vList2"/>
    <dgm:cxn modelId="{275A2605-E88B-4546-8FB2-4134236A6007}" type="presParOf" srcId="{2354FA6C-4577-4D23-8FFE-BF8E73164267}" destId="{D1FEC16C-9E21-4BF8-88AF-183565E348E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D128F9-5344-4CC8-9ACC-F730A85392A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07FF0BA5-D63B-40FA-ABAE-BFBC2E6DD65A}">
      <dgm:prSet phldrT="[Text]"/>
      <dgm:spPr/>
      <dgm:t>
        <a:bodyPr/>
        <a:lstStyle/>
        <a:p>
          <a:r>
            <a:rPr lang="en-IN" dirty="0"/>
            <a:t>Location wise pin code along with the longitude and latitude is the primary requirement</a:t>
          </a:r>
        </a:p>
      </dgm:t>
    </dgm:pt>
    <dgm:pt modelId="{D1B6C646-2A47-43B5-8E46-FB875FA3546D}" type="parTrans" cxnId="{094369AA-E737-4F39-907A-1A11C6769F4D}">
      <dgm:prSet/>
      <dgm:spPr/>
      <dgm:t>
        <a:bodyPr/>
        <a:lstStyle/>
        <a:p>
          <a:endParaRPr lang="en-IN"/>
        </a:p>
      </dgm:t>
    </dgm:pt>
    <dgm:pt modelId="{02D2F9A4-1EC1-4556-A0B9-B956EB4AC4F9}" type="sibTrans" cxnId="{094369AA-E737-4F39-907A-1A11C6769F4D}">
      <dgm:prSet/>
      <dgm:spPr/>
      <dgm:t>
        <a:bodyPr/>
        <a:lstStyle/>
        <a:p>
          <a:endParaRPr lang="en-IN"/>
        </a:p>
      </dgm:t>
    </dgm:pt>
    <dgm:pt modelId="{4C846044-3E66-4689-84AA-DB1EA5D16418}">
      <dgm:prSet phldrT="[Text]"/>
      <dgm:spPr/>
      <dgm:t>
        <a:bodyPr/>
        <a:lstStyle/>
        <a:p>
          <a:r>
            <a:rPr lang="en-IN" dirty="0"/>
            <a:t>Data for India extracted from www.geonames.org </a:t>
          </a:r>
        </a:p>
      </dgm:t>
    </dgm:pt>
    <dgm:pt modelId="{625C7C16-147A-47CC-9ADD-BC49C21213A2}" type="parTrans" cxnId="{8102D46A-4D12-4070-82A2-20CBA68DF2DD}">
      <dgm:prSet/>
      <dgm:spPr/>
      <dgm:t>
        <a:bodyPr/>
        <a:lstStyle/>
        <a:p>
          <a:endParaRPr lang="en-IN"/>
        </a:p>
      </dgm:t>
    </dgm:pt>
    <dgm:pt modelId="{3A76CAD7-9C9E-4861-86B3-0753360F4249}" type="sibTrans" cxnId="{8102D46A-4D12-4070-82A2-20CBA68DF2DD}">
      <dgm:prSet/>
      <dgm:spPr/>
      <dgm:t>
        <a:bodyPr/>
        <a:lstStyle/>
        <a:p>
          <a:endParaRPr lang="en-IN"/>
        </a:p>
      </dgm:t>
    </dgm:pt>
    <dgm:pt modelId="{3DE836E5-DC9A-4C07-872D-30D13ADF5C92}">
      <dgm:prSet phldrT="[Text]"/>
      <dgm:spPr/>
      <dgm:t>
        <a:bodyPr/>
        <a:lstStyle/>
        <a:p>
          <a:r>
            <a:rPr lang="en-IN" dirty="0"/>
            <a:t>The data is cleaned and the pin codes specific to Mumbai is extracted along with the corresponding locations, latitude and longitude data</a:t>
          </a:r>
        </a:p>
      </dgm:t>
    </dgm:pt>
    <dgm:pt modelId="{67D0704F-4361-4740-9FE5-F10333ED80FB}" type="parTrans" cxnId="{399735D1-9FD9-4E24-B4AA-F8D896E4A489}">
      <dgm:prSet/>
      <dgm:spPr/>
      <dgm:t>
        <a:bodyPr/>
        <a:lstStyle/>
        <a:p>
          <a:endParaRPr lang="en-IN"/>
        </a:p>
      </dgm:t>
    </dgm:pt>
    <dgm:pt modelId="{57F0C0A0-9E58-4CDA-8955-188C505B814E}" type="sibTrans" cxnId="{399735D1-9FD9-4E24-B4AA-F8D896E4A489}">
      <dgm:prSet/>
      <dgm:spPr/>
      <dgm:t>
        <a:bodyPr/>
        <a:lstStyle/>
        <a:p>
          <a:endParaRPr lang="en-IN"/>
        </a:p>
      </dgm:t>
    </dgm:pt>
    <dgm:pt modelId="{2354FA6C-4577-4D23-8FFE-BF8E73164267}" type="pres">
      <dgm:prSet presAssocID="{2ED128F9-5344-4CC8-9ACC-F730A85392A3}" presName="linear" presStyleCnt="0">
        <dgm:presLayoutVars>
          <dgm:animLvl val="lvl"/>
          <dgm:resizeHandles val="exact"/>
        </dgm:presLayoutVars>
      </dgm:prSet>
      <dgm:spPr/>
    </dgm:pt>
    <dgm:pt modelId="{130C201D-9002-4DC6-BDCE-C9FAA02E5F7A}" type="pres">
      <dgm:prSet presAssocID="{07FF0BA5-D63B-40FA-ABAE-BFBC2E6DD65A}" presName="parentText" presStyleLbl="node1" presStyleIdx="0" presStyleCnt="3">
        <dgm:presLayoutVars>
          <dgm:chMax val="0"/>
          <dgm:bulletEnabled val="1"/>
        </dgm:presLayoutVars>
      </dgm:prSet>
      <dgm:spPr/>
    </dgm:pt>
    <dgm:pt modelId="{C5DACC23-B1C5-4145-85C6-DFB50227DF8F}" type="pres">
      <dgm:prSet presAssocID="{02D2F9A4-1EC1-4556-A0B9-B956EB4AC4F9}" presName="spacer" presStyleCnt="0"/>
      <dgm:spPr/>
    </dgm:pt>
    <dgm:pt modelId="{5CD67045-0E72-4C15-B10C-E2D12AF5C557}" type="pres">
      <dgm:prSet presAssocID="{4C846044-3E66-4689-84AA-DB1EA5D16418}" presName="parentText" presStyleLbl="node1" presStyleIdx="1" presStyleCnt="3">
        <dgm:presLayoutVars>
          <dgm:chMax val="0"/>
          <dgm:bulletEnabled val="1"/>
        </dgm:presLayoutVars>
      </dgm:prSet>
      <dgm:spPr/>
    </dgm:pt>
    <dgm:pt modelId="{2850ABDA-92F9-4535-8772-3D2E2B3E6CF5}" type="pres">
      <dgm:prSet presAssocID="{3A76CAD7-9C9E-4861-86B3-0753360F4249}" presName="spacer" presStyleCnt="0"/>
      <dgm:spPr/>
    </dgm:pt>
    <dgm:pt modelId="{0812877C-0246-44B5-8EC8-A1421EF54A7A}" type="pres">
      <dgm:prSet presAssocID="{3DE836E5-DC9A-4C07-872D-30D13ADF5C92}" presName="parentText" presStyleLbl="node1" presStyleIdx="2" presStyleCnt="3">
        <dgm:presLayoutVars>
          <dgm:chMax val="0"/>
          <dgm:bulletEnabled val="1"/>
        </dgm:presLayoutVars>
      </dgm:prSet>
      <dgm:spPr/>
    </dgm:pt>
  </dgm:ptLst>
  <dgm:cxnLst>
    <dgm:cxn modelId="{8102D46A-4D12-4070-82A2-20CBA68DF2DD}" srcId="{2ED128F9-5344-4CC8-9ACC-F730A85392A3}" destId="{4C846044-3E66-4689-84AA-DB1EA5D16418}" srcOrd="1" destOrd="0" parTransId="{625C7C16-147A-47CC-9ADD-BC49C21213A2}" sibTransId="{3A76CAD7-9C9E-4861-86B3-0753360F4249}"/>
    <dgm:cxn modelId="{E4CF137D-2CC6-42C3-9406-25EF5B3B6F37}" type="presOf" srcId="{4C846044-3E66-4689-84AA-DB1EA5D16418}" destId="{5CD67045-0E72-4C15-B10C-E2D12AF5C557}" srcOrd="0" destOrd="0" presId="urn:microsoft.com/office/officeart/2005/8/layout/vList2"/>
    <dgm:cxn modelId="{34E53888-A34D-4B73-926F-54102B9BDA39}" type="presOf" srcId="{07FF0BA5-D63B-40FA-ABAE-BFBC2E6DD65A}" destId="{130C201D-9002-4DC6-BDCE-C9FAA02E5F7A}" srcOrd="0" destOrd="0" presId="urn:microsoft.com/office/officeart/2005/8/layout/vList2"/>
    <dgm:cxn modelId="{094369AA-E737-4F39-907A-1A11C6769F4D}" srcId="{2ED128F9-5344-4CC8-9ACC-F730A85392A3}" destId="{07FF0BA5-D63B-40FA-ABAE-BFBC2E6DD65A}" srcOrd="0" destOrd="0" parTransId="{D1B6C646-2A47-43B5-8E46-FB875FA3546D}" sibTransId="{02D2F9A4-1EC1-4556-A0B9-B956EB4AC4F9}"/>
    <dgm:cxn modelId="{399735D1-9FD9-4E24-B4AA-F8D896E4A489}" srcId="{2ED128F9-5344-4CC8-9ACC-F730A85392A3}" destId="{3DE836E5-DC9A-4C07-872D-30D13ADF5C92}" srcOrd="2" destOrd="0" parTransId="{67D0704F-4361-4740-9FE5-F10333ED80FB}" sibTransId="{57F0C0A0-9E58-4CDA-8955-188C505B814E}"/>
    <dgm:cxn modelId="{93C403E9-62A2-4F90-994C-E833B86095FE}" type="presOf" srcId="{2ED128F9-5344-4CC8-9ACC-F730A85392A3}" destId="{2354FA6C-4577-4D23-8FFE-BF8E73164267}" srcOrd="0" destOrd="0" presId="urn:microsoft.com/office/officeart/2005/8/layout/vList2"/>
    <dgm:cxn modelId="{659196ED-2BF9-4EB6-A3CA-765E93F06152}" type="presOf" srcId="{3DE836E5-DC9A-4C07-872D-30D13ADF5C92}" destId="{0812877C-0246-44B5-8EC8-A1421EF54A7A}" srcOrd="0" destOrd="0" presId="urn:microsoft.com/office/officeart/2005/8/layout/vList2"/>
    <dgm:cxn modelId="{6683F2CC-977D-4E36-9AFF-AD76509F907B}" type="presParOf" srcId="{2354FA6C-4577-4D23-8FFE-BF8E73164267}" destId="{130C201D-9002-4DC6-BDCE-C9FAA02E5F7A}" srcOrd="0" destOrd="0" presId="urn:microsoft.com/office/officeart/2005/8/layout/vList2"/>
    <dgm:cxn modelId="{453E9EF9-201B-4B09-BCE7-52A61240B446}" type="presParOf" srcId="{2354FA6C-4577-4D23-8FFE-BF8E73164267}" destId="{C5DACC23-B1C5-4145-85C6-DFB50227DF8F}" srcOrd="1" destOrd="0" presId="urn:microsoft.com/office/officeart/2005/8/layout/vList2"/>
    <dgm:cxn modelId="{5FDCA51A-72B4-4866-A388-360051C20F91}" type="presParOf" srcId="{2354FA6C-4577-4D23-8FFE-BF8E73164267}" destId="{5CD67045-0E72-4C15-B10C-E2D12AF5C557}" srcOrd="2" destOrd="0" presId="urn:microsoft.com/office/officeart/2005/8/layout/vList2"/>
    <dgm:cxn modelId="{B3853F97-E393-4AC2-A707-130363FAFAD9}" type="presParOf" srcId="{2354FA6C-4577-4D23-8FFE-BF8E73164267}" destId="{2850ABDA-92F9-4535-8772-3D2E2B3E6CF5}" srcOrd="3" destOrd="0" presId="urn:microsoft.com/office/officeart/2005/8/layout/vList2"/>
    <dgm:cxn modelId="{3FEF4A6D-B3E8-4118-B861-3BD4F693D20D}" type="presParOf" srcId="{2354FA6C-4577-4D23-8FFE-BF8E73164267}" destId="{0812877C-0246-44B5-8EC8-A1421EF54A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D128F9-5344-4CC8-9ACC-F730A85392A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B1D079F2-A21D-409D-A20B-1A57E8654CB4}">
      <dgm:prSet/>
      <dgm:spPr/>
      <dgm:t>
        <a:bodyPr/>
        <a:lstStyle/>
        <a:p>
          <a:pPr>
            <a:buFont typeface="Symbol" panose="05050102010706020507" pitchFamily="18" charset="2"/>
            <a:buChar char=""/>
          </a:pPr>
          <a:r>
            <a:rPr lang="en-US" dirty="0"/>
            <a:t>Using foursquare API the top 100 venues within a radius of 500 m from each location is captured along with their latitude and longitude</a:t>
          </a:r>
          <a:endParaRPr lang="en-IN" dirty="0"/>
        </a:p>
      </dgm:t>
    </dgm:pt>
    <dgm:pt modelId="{991191AF-0B05-4257-9E14-48F317BC4E70}" type="parTrans" cxnId="{EDC05ED9-304E-4BA4-AAD8-9059B2278728}">
      <dgm:prSet/>
      <dgm:spPr/>
      <dgm:t>
        <a:bodyPr/>
        <a:lstStyle/>
        <a:p>
          <a:endParaRPr lang="en-IN"/>
        </a:p>
      </dgm:t>
    </dgm:pt>
    <dgm:pt modelId="{3978208D-C4DE-403E-846C-CFBCE56680A4}" type="sibTrans" cxnId="{EDC05ED9-304E-4BA4-AAD8-9059B2278728}">
      <dgm:prSet/>
      <dgm:spPr/>
      <dgm:t>
        <a:bodyPr/>
        <a:lstStyle/>
        <a:p>
          <a:endParaRPr lang="en-IN"/>
        </a:p>
      </dgm:t>
    </dgm:pt>
    <dgm:pt modelId="{DC981812-BC3F-45C2-BF1E-A844099B8732}">
      <dgm:prSet/>
      <dgm:spPr/>
      <dgm:t>
        <a:bodyPr/>
        <a:lstStyle/>
        <a:p>
          <a:pPr>
            <a:buFont typeface="Symbol" panose="05050102010706020507" pitchFamily="18" charset="2"/>
            <a:buChar char=""/>
          </a:pPr>
          <a:r>
            <a:rPr lang="en-US" dirty="0"/>
            <a:t>The resultant data is converted into a pandas data frame</a:t>
          </a:r>
          <a:endParaRPr lang="en-IN" dirty="0"/>
        </a:p>
      </dgm:t>
    </dgm:pt>
    <dgm:pt modelId="{93C3306D-DA1D-416F-9F92-1817185C51F9}" type="parTrans" cxnId="{D958ABB8-1C4C-40A3-A294-74208B14D836}">
      <dgm:prSet/>
      <dgm:spPr/>
      <dgm:t>
        <a:bodyPr/>
        <a:lstStyle/>
        <a:p>
          <a:endParaRPr lang="en-IN"/>
        </a:p>
      </dgm:t>
    </dgm:pt>
    <dgm:pt modelId="{154907CD-FC3F-45F5-8B12-7C694D70EC20}" type="sibTrans" cxnId="{D958ABB8-1C4C-40A3-A294-74208B14D836}">
      <dgm:prSet/>
      <dgm:spPr/>
      <dgm:t>
        <a:bodyPr/>
        <a:lstStyle/>
        <a:p>
          <a:endParaRPr lang="en-IN"/>
        </a:p>
      </dgm:t>
    </dgm:pt>
    <dgm:pt modelId="{76BB0AD7-3E49-4F3A-B2F9-AF90AB6DB1B7}">
      <dgm:prSet/>
      <dgm:spPr/>
      <dgm:t>
        <a:bodyPr/>
        <a:lstStyle/>
        <a:p>
          <a:pPr>
            <a:buFont typeface="Symbol" panose="05050102010706020507" pitchFamily="18" charset="2"/>
            <a:buChar char=""/>
          </a:pPr>
          <a:r>
            <a:rPr lang="en-US" dirty="0"/>
            <a:t>The top 10 most common venues for each neighborhood is identified and this is converted into a pandas data frame which leads to an output that gives the top ten most common venue for each neighborhood</a:t>
          </a:r>
          <a:endParaRPr lang="en-IN" dirty="0"/>
        </a:p>
      </dgm:t>
    </dgm:pt>
    <dgm:pt modelId="{3245FFEE-CF48-4880-8427-AFD3896A402C}" type="parTrans" cxnId="{A0D8612B-B1FA-496C-92A1-37F7B3F788BA}">
      <dgm:prSet/>
      <dgm:spPr/>
      <dgm:t>
        <a:bodyPr/>
        <a:lstStyle/>
        <a:p>
          <a:endParaRPr lang="en-IN"/>
        </a:p>
      </dgm:t>
    </dgm:pt>
    <dgm:pt modelId="{D6FA9669-D3F0-468C-94A2-F724F8D2DA67}" type="sibTrans" cxnId="{A0D8612B-B1FA-496C-92A1-37F7B3F788BA}">
      <dgm:prSet/>
      <dgm:spPr/>
      <dgm:t>
        <a:bodyPr/>
        <a:lstStyle/>
        <a:p>
          <a:endParaRPr lang="en-IN"/>
        </a:p>
      </dgm:t>
    </dgm:pt>
    <dgm:pt modelId="{674ACE8E-7423-4223-B501-85411B847FAE}">
      <dgm:prSet/>
      <dgm:spPr/>
      <dgm:t>
        <a:bodyPr/>
        <a:lstStyle/>
        <a:p>
          <a:r>
            <a:rPr lang="en-US" dirty="0"/>
            <a:t>Based on the common venue characteristic the neighborhoods are segmented into clusters using k-means clustering. A total of 8 clusters was used</a:t>
          </a:r>
          <a:endParaRPr lang="en-IN" dirty="0"/>
        </a:p>
      </dgm:t>
    </dgm:pt>
    <dgm:pt modelId="{E1855574-ED0E-4EF2-85D8-89DA29C357E7}" type="parTrans" cxnId="{617CBBE8-A485-41EB-9689-221C5AB24B6C}">
      <dgm:prSet/>
      <dgm:spPr/>
      <dgm:t>
        <a:bodyPr/>
        <a:lstStyle/>
        <a:p>
          <a:endParaRPr lang="en-IN"/>
        </a:p>
      </dgm:t>
    </dgm:pt>
    <dgm:pt modelId="{152BDB2A-8801-4835-94AE-6081EAE3D617}" type="sibTrans" cxnId="{617CBBE8-A485-41EB-9689-221C5AB24B6C}">
      <dgm:prSet/>
      <dgm:spPr/>
      <dgm:t>
        <a:bodyPr/>
        <a:lstStyle/>
        <a:p>
          <a:endParaRPr lang="en-IN"/>
        </a:p>
      </dgm:t>
    </dgm:pt>
    <dgm:pt modelId="{2354FA6C-4577-4D23-8FFE-BF8E73164267}" type="pres">
      <dgm:prSet presAssocID="{2ED128F9-5344-4CC8-9ACC-F730A85392A3}" presName="linear" presStyleCnt="0">
        <dgm:presLayoutVars>
          <dgm:animLvl val="lvl"/>
          <dgm:resizeHandles val="exact"/>
        </dgm:presLayoutVars>
      </dgm:prSet>
      <dgm:spPr/>
    </dgm:pt>
    <dgm:pt modelId="{0E640411-E1C1-4443-B57C-9756AA34AAC7}" type="pres">
      <dgm:prSet presAssocID="{B1D079F2-A21D-409D-A20B-1A57E8654CB4}" presName="parentText" presStyleLbl="node1" presStyleIdx="0" presStyleCnt="4">
        <dgm:presLayoutVars>
          <dgm:chMax val="0"/>
          <dgm:bulletEnabled val="1"/>
        </dgm:presLayoutVars>
      </dgm:prSet>
      <dgm:spPr/>
    </dgm:pt>
    <dgm:pt modelId="{D5F88002-C3DF-495E-8110-F771C47B37E6}" type="pres">
      <dgm:prSet presAssocID="{3978208D-C4DE-403E-846C-CFBCE56680A4}" presName="spacer" presStyleCnt="0"/>
      <dgm:spPr/>
    </dgm:pt>
    <dgm:pt modelId="{C2DFAC7E-58EA-44E0-8B03-7D0C57709348}" type="pres">
      <dgm:prSet presAssocID="{DC981812-BC3F-45C2-BF1E-A844099B8732}" presName="parentText" presStyleLbl="node1" presStyleIdx="1" presStyleCnt="4">
        <dgm:presLayoutVars>
          <dgm:chMax val="0"/>
          <dgm:bulletEnabled val="1"/>
        </dgm:presLayoutVars>
      </dgm:prSet>
      <dgm:spPr/>
    </dgm:pt>
    <dgm:pt modelId="{3B74AFC1-45DB-4A4E-B9C6-A2A70A8E9307}" type="pres">
      <dgm:prSet presAssocID="{154907CD-FC3F-45F5-8B12-7C694D70EC20}" presName="spacer" presStyleCnt="0"/>
      <dgm:spPr/>
    </dgm:pt>
    <dgm:pt modelId="{B086D7CF-C966-4BD3-A53C-8707C184DCF2}" type="pres">
      <dgm:prSet presAssocID="{76BB0AD7-3E49-4F3A-B2F9-AF90AB6DB1B7}" presName="parentText" presStyleLbl="node1" presStyleIdx="2" presStyleCnt="4">
        <dgm:presLayoutVars>
          <dgm:chMax val="0"/>
          <dgm:bulletEnabled val="1"/>
        </dgm:presLayoutVars>
      </dgm:prSet>
      <dgm:spPr/>
    </dgm:pt>
    <dgm:pt modelId="{D48D2637-55B6-4AC3-A1BD-3AB55E7AD4EF}" type="pres">
      <dgm:prSet presAssocID="{D6FA9669-D3F0-468C-94A2-F724F8D2DA67}" presName="spacer" presStyleCnt="0"/>
      <dgm:spPr/>
    </dgm:pt>
    <dgm:pt modelId="{E192A3AC-50CE-41B7-9C4F-83B4394D6B1E}" type="pres">
      <dgm:prSet presAssocID="{674ACE8E-7423-4223-B501-85411B847FAE}" presName="parentText" presStyleLbl="node1" presStyleIdx="3" presStyleCnt="4">
        <dgm:presLayoutVars>
          <dgm:chMax val="0"/>
          <dgm:bulletEnabled val="1"/>
        </dgm:presLayoutVars>
      </dgm:prSet>
      <dgm:spPr/>
    </dgm:pt>
  </dgm:ptLst>
  <dgm:cxnLst>
    <dgm:cxn modelId="{A0D8612B-B1FA-496C-92A1-37F7B3F788BA}" srcId="{2ED128F9-5344-4CC8-9ACC-F730A85392A3}" destId="{76BB0AD7-3E49-4F3A-B2F9-AF90AB6DB1B7}" srcOrd="2" destOrd="0" parTransId="{3245FFEE-CF48-4880-8427-AFD3896A402C}" sibTransId="{D6FA9669-D3F0-468C-94A2-F724F8D2DA67}"/>
    <dgm:cxn modelId="{AE88C352-D13F-4481-9B27-FF6935963593}" type="presOf" srcId="{76BB0AD7-3E49-4F3A-B2F9-AF90AB6DB1B7}" destId="{B086D7CF-C966-4BD3-A53C-8707C184DCF2}" srcOrd="0" destOrd="0" presId="urn:microsoft.com/office/officeart/2005/8/layout/vList2"/>
    <dgm:cxn modelId="{D958ABB8-1C4C-40A3-A294-74208B14D836}" srcId="{2ED128F9-5344-4CC8-9ACC-F730A85392A3}" destId="{DC981812-BC3F-45C2-BF1E-A844099B8732}" srcOrd="1" destOrd="0" parTransId="{93C3306D-DA1D-416F-9F92-1817185C51F9}" sibTransId="{154907CD-FC3F-45F5-8B12-7C694D70EC20}"/>
    <dgm:cxn modelId="{48473CBD-F330-477A-8D5B-065CC1A05F78}" type="presOf" srcId="{DC981812-BC3F-45C2-BF1E-A844099B8732}" destId="{C2DFAC7E-58EA-44E0-8B03-7D0C57709348}" srcOrd="0" destOrd="0" presId="urn:microsoft.com/office/officeart/2005/8/layout/vList2"/>
    <dgm:cxn modelId="{6214C6D7-5BA2-418E-80EB-AE4CF8FAF404}" type="presOf" srcId="{B1D079F2-A21D-409D-A20B-1A57E8654CB4}" destId="{0E640411-E1C1-4443-B57C-9756AA34AAC7}" srcOrd="0" destOrd="0" presId="urn:microsoft.com/office/officeart/2005/8/layout/vList2"/>
    <dgm:cxn modelId="{C0E04FD8-8F6B-41F5-B3E7-5BC12B9518B9}" type="presOf" srcId="{674ACE8E-7423-4223-B501-85411B847FAE}" destId="{E192A3AC-50CE-41B7-9C4F-83B4394D6B1E}" srcOrd="0" destOrd="0" presId="urn:microsoft.com/office/officeart/2005/8/layout/vList2"/>
    <dgm:cxn modelId="{EDC05ED9-304E-4BA4-AAD8-9059B2278728}" srcId="{2ED128F9-5344-4CC8-9ACC-F730A85392A3}" destId="{B1D079F2-A21D-409D-A20B-1A57E8654CB4}" srcOrd="0" destOrd="0" parTransId="{991191AF-0B05-4257-9E14-48F317BC4E70}" sibTransId="{3978208D-C4DE-403E-846C-CFBCE56680A4}"/>
    <dgm:cxn modelId="{617CBBE8-A485-41EB-9689-221C5AB24B6C}" srcId="{2ED128F9-5344-4CC8-9ACC-F730A85392A3}" destId="{674ACE8E-7423-4223-B501-85411B847FAE}" srcOrd="3" destOrd="0" parTransId="{E1855574-ED0E-4EF2-85D8-89DA29C357E7}" sibTransId="{152BDB2A-8801-4835-94AE-6081EAE3D617}"/>
    <dgm:cxn modelId="{93C403E9-62A2-4F90-994C-E833B86095FE}" type="presOf" srcId="{2ED128F9-5344-4CC8-9ACC-F730A85392A3}" destId="{2354FA6C-4577-4D23-8FFE-BF8E73164267}" srcOrd="0" destOrd="0" presId="urn:microsoft.com/office/officeart/2005/8/layout/vList2"/>
    <dgm:cxn modelId="{F6F70130-7D04-47CE-BF59-08D67DA7A58A}" type="presParOf" srcId="{2354FA6C-4577-4D23-8FFE-BF8E73164267}" destId="{0E640411-E1C1-4443-B57C-9756AA34AAC7}" srcOrd="0" destOrd="0" presId="urn:microsoft.com/office/officeart/2005/8/layout/vList2"/>
    <dgm:cxn modelId="{CD1394CB-6145-46B5-929A-85CF9A9E0F5D}" type="presParOf" srcId="{2354FA6C-4577-4D23-8FFE-BF8E73164267}" destId="{D5F88002-C3DF-495E-8110-F771C47B37E6}" srcOrd="1" destOrd="0" presId="urn:microsoft.com/office/officeart/2005/8/layout/vList2"/>
    <dgm:cxn modelId="{8962BAC3-9667-467F-B941-409A3E4449CE}" type="presParOf" srcId="{2354FA6C-4577-4D23-8FFE-BF8E73164267}" destId="{C2DFAC7E-58EA-44E0-8B03-7D0C57709348}" srcOrd="2" destOrd="0" presId="urn:microsoft.com/office/officeart/2005/8/layout/vList2"/>
    <dgm:cxn modelId="{5ADCD814-95F9-46F7-AD56-663A55F57DBD}" type="presParOf" srcId="{2354FA6C-4577-4D23-8FFE-BF8E73164267}" destId="{3B74AFC1-45DB-4A4E-B9C6-A2A70A8E9307}" srcOrd="3" destOrd="0" presId="urn:microsoft.com/office/officeart/2005/8/layout/vList2"/>
    <dgm:cxn modelId="{EDCF855C-D801-4799-9565-2E0407B1CEB5}" type="presParOf" srcId="{2354FA6C-4577-4D23-8FFE-BF8E73164267}" destId="{B086D7CF-C966-4BD3-A53C-8707C184DCF2}" srcOrd="4" destOrd="0" presId="urn:microsoft.com/office/officeart/2005/8/layout/vList2"/>
    <dgm:cxn modelId="{486CAA32-358B-481B-8B77-212CEA80C4B3}" type="presParOf" srcId="{2354FA6C-4577-4D23-8FFE-BF8E73164267}" destId="{D48D2637-55B6-4AC3-A1BD-3AB55E7AD4EF}" srcOrd="5" destOrd="0" presId="urn:microsoft.com/office/officeart/2005/8/layout/vList2"/>
    <dgm:cxn modelId="{3A421326-CDD0-4758-8E1A-157132E5F413}" type="presParOf" srcId="{2354FA6C-4577-4D23-8FFE-BF8E73164267}" destId="{E192A3AC-50CE-41B7-9C4F-83B4394D6B1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D128F9-5344-4CC8-9ACC-F730A85392A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3A6CFA68-C965-4CF2-B0D1-85BC242143F2}">
      <dgm:prSet/>
      <dgm:spPr/>
      <dgm:t>
        <a:bodyPr/>
        <a:lstStyle/>
        <a:p>
          <a:r>
            <a:rPr lang="en-US" dirty="0"/>
            <a:t>The extent to which foursquare has captured data in Mumbai may not be as much as it has been done in major cities in US or UK. </a:t>
          </a:r>
          <a:endParaRPr lang="en-IN" dirty="0"/>
        </a:p>
      </dgm:t>
    </dgm:pt>
    <dgm:pt modelId="{B9698530-119E-4229-916D-A1119D455AC2}" type="parTrans" cxnId="{F5C3DB01-F87E-452C-9781-4F1E98325AC1}">
      <dgm:prSet/>
      <dgm:spPr/>
      <dgm:t>
        <a:bodyPr/>
        <a:lstStyle/>
        <a:p>
          <a:endParaRPr lang="en-IN"/>
        </a:p>
      </dgm:t>
    </dgm:pt>
    <dgm:pt modelId="{15B626CF-9798-4080-97BA-CEE24379920C}" type="sibTrans" cxnId="{F5C3DB01-F87E-452C-9781-4F1E98325AC1}">
      <dgm:prSet/>
      <dgm:spPr/>
      <dgm:t>
        <a:bodyPr/>
        <a:lstStyle/>
        <a:p>
          <a:endParaRPr lang="en-IN"/>
        </a:p>
      </dgm:t>
    </dgm:pt>
    <dgm:pt modelId="{25D82FCD-C17C-42DA-9C21-562494388D83}">
      <dgm:prSet/>
      <dgm:spPr/>
      <dgm:t>
        <a:bodyPr/>
        <a:lstStyle/>
        <a:p>
          <a:r>
            <a:rPr lang="en-US" dirty="0"/>
            <a:t>The output may hence be very different if the extent of mapping by foursquare is a more improved one. </a:t>
          </a:r>
          <a:endParaRPr lang="en-IN" dirty="0"/>
        </a:p>
      </dgm:t>
    </dgm:pt>
    <dgm:pt modelId="{D0B4C382-F813-46A2-B7DA-EF415A0A4993}" type="parTrans" cxnId="{96B11B1C-35B5-48D7-9D11-35C945902FBB}">
      <dgm:prSet/>
      <dgm:spPr/>
      <dgm:t>
        <a:bodyPr/>
        <a:lstStyle/>
        <a:p>
          <a:endParaRPr lang="en-IN"/>
        </a:p>
      </dgm:t>
    </dgm:pt>
    <dgm:pt modelId="{2EBAF41E-FB09-4FFC-9E3A-BBE944A77A69}" type="sibTrans" cxnId="{96B11B1C-35B5-48D7-9D11-35C945902FBB}">
      <dgm:prSet/>
      <dgm:spPr/>
      <dgm:t>
        <a:bodyPr/>
        <a:lstStyle/>
        <a:p>
          <a:endParaRPr lang="en-IN"/>
        </a:p>
      </dgm:t>
    </dgm:pt>
    <dgm:pt modelId="{FF14909F-9C7D-4845-8366-1B7CF5771C09}">
      <dgm:prSet/>
      <dgm:spPr/>
      <dgm:t>
        <a:bodyPr/>
        <a:lstStyle/>
        <a:p>
          <a:r>
            <a:rPr lang="en-US" dirty="0"/>
            <a:t>Pin code wise latitude and longitude data available in geonames also has some issues associated with it in terms of accuracy. </a:t>
          </a:r>
          <a:endParaRPr lang="en-IN" dirty="0"/>
        </a:p>
      </dgm:t>
    </dgm:pt>
    <dgm:pt modelId="{62F59F11-7313-443B-9F69-AD8518FD0DDF}" type="parTrans" cxnId="{4B6CB15F-4E15-413E-BC3C-AC0599BBFF16}">
      <dgm:prSet/>
      <dgm:spPr/>
      <dgm:t>
        <a:bodyPr/>
        <a:lstStyle/>
        <a:p>
          <a:endParaRPr lang="en-IN"/>
        </a:p>
      </dgm:t>
    </dgm:pt>
    <dgm:pt modelId="{B0FEC430-6C48-4765-8930-6DDA5F692BE3}" type="sibTrans" cxnId="{4B6CB15F-4E15-413E-BC3C-AC0599BBFF16}">
      <dgm:prSet/>
      <dgm:spPr/>
      <dgm:t>
        <a:bodyPr/>
        <a:lstStyle/>
        <a:p>
          <a:endParaRPr lang="en-IN"/>
        </a:p>
      </dgm:t>
    </dgm:pt>
    <dgm:pt modelId="{FA1D84A8-1D78-4BC8-8647-42E31C6C28DF}">
      <dgm:prSet/>
      <dgm:spPr/>
      <dgm:t>
        <a:bodyPr/>
        <a:lstStyle/>
        <a:p>
          <a:r>
            <a:rPr lang="en-US" dirty="0"/>
            <a:t>Authentic Government of India data is not available. </a:t>
          </a:r>
          <a:endParaRPr lang="en-IN" dirty="0"/>
        </a:p>
      </dgm:t>
    </dgm:pt>
    <dgm:pt modelId="{609322FE-3F6F-4F83-8642-4C1F234783AE}" type="parTrans" cxnId="{E73362F6-33BB-4B82-B43D-868212D43D46}">
      <dgm:prSet/>
      <dgm:spPr/>
      <dgm:t>
        <a:bodyPr/>
        <a:lstStyle/>
        <a:p>
          <a:endParaRPr lang="en-IN"/>
        </a:p>
      </dgm:t>
    </dgm:pt>
    <dgm:pt modelId="{5A1E35D8-C4B3-4FDB-8D61-A212F1DF68BD}" type="sibTrans" cxnId="{E73362F6-33BB-4B82-B43D-868212D43D46}">
      <dgm:prSet/>
      <dgm:spPr/>
      <dgm:t>
        <a:bodyPr/>
        <a:lstStyle/>
        <a:p>
          <a:endParaRPr lang="en-IN"/>
        </a:p>
      </dgm:t>
    </dgm:pt>
    <dgm:pt modelId="{2AF511BD-AD85-49B6-88F1-DEEE12FF2A40}">
      <dgm:prSet/>
      <dgm:spPr/>
      <dgm:t>
        <a:bodyPr/>
        <a:lstStyle/>
        <a:p>
          <a:r>
            <a:rPr lang="en-US" dirty="0"/>
            <a:t>Over a period of time as more data is available the output quality will improve.</a:t>
          </a:r>
          <a:endParaRPr lang="en-IN" dirty="0"/>
        </a:p>
      </dgm:t>
    </dgm:pt>
    <dgm:pt modelId="{0C2F28D7-825D-4B27-9385-0295EA0EB22A}" type="parTrans" cxnId="{9902529C-B118-43C8-8B2E-E0885C528886}">
      <dgm:prSet/>
      <dgm:spPr/>
      <dgm:t>
        <a:bodyPr/>
        <a:lstStyle/>
        <a:p>
          <a:endParaRPr lang="en-IN"/>
        </a:p>
      </dgm:t>
    </dgm:pt>
    <dgm:pt modelId="{53A42B09-5363-466D-83E7-B8C5A3373667}" type="sibTrans" cxnId="{9902529C-B118-43C8-8B2E-E0885C528886}">
      <dgm:prSet/>
      <dgm:spPr/>
      <dgm:t>
        <a:bodyPr/>
        <a:lstStyle/>
        <a:p>
          <a:endParaRPr lang="en-IN"/>
        </a:p>
      </dgm:t>
    </dgm:pt>
    <dgm:pt modelId="{2354FA6C-4577-4D23-8FFE-BF8E73164267}" type="pres">
      <dgm:prSet presAssocID="{2ED128F9-5344-4CC8-9ACC-F730A85392A3}" presName="linear" presStyleCnt="0">
        <dgm:presLayoutVars>
          <dgm:animLvl val="lvl"/>
          <dgm:resizeHandles val="exact"/>
        </dgm:presLayoutVars>
      </dgm:prSet>
      <dgm:spPr/>
    </dgm:pt>
    <dgm:pt modelId="{9D6D86A3-64B8-4E85-BD56-41B7B5868989}" type="pres">
      <dgm:prSet presAssocID="{3A6CFA68-C965-4CF2-B0D1-85BC242143F2}" presName="parentText" presStyleLbl="node1" presStyleIdx="0" presStyleCnt="5">
        <dgm:presLayoutVars>
          <dgm:chMax val="0"/>
          <dgm:bulletEnabled val="1"/>
        </dgm:presLayoutVars>
      </dgm:prSet>
      <dgm:spPr/>
    </dgm:pt>
    <dgm:pt modelId="{85B1E4E9-29EF-4651-9F2B-E076FE3B257D}" type="pres">
      <dgm:prSet presAssocID="{15B626CF-9798-4080-97BA-CEE24379920C}" presName="spacer" presStyleCnt="0"/>
      <dgm:spPr/>
    </dgm:pt>
    <dgm:pt modelId="{C7F6D42B-B9E5-484B-B28E-F2951E3CECA9}" type="pres">
      <dgm:prSet presAssocID="{25D82FCD-C17C-42DA-9C21-562494388D83}" presName="parentText" presStyleLbl="node1" presStyleIdx="1" presStyleCnt="5">
        <dgm:presLayoutVars>
          <dgm:chMax val="0"/>
          <dgm:bulletEnabled val="1"/>
        </dgm:presLayoutVars>
      </dgm:prSet>
      <dgm:spPr/>
    </dgm:pt>
    <dgm:pt modelId="{CA8CCB50-EBD6-453A-BC23-FDB768CD2D97}" type="pres">
      <dgm:prSet presAssocID="{2EBAF41E-FB09-4FFC-9E3A-BBE944A77A69}" presName="spacer" presStyleCnt="0"/>
      <dgm:spPr/>
    </dgm:pt>
    <dgm:pt modelId="{E29B3AFF-9A10-4C1B-81F6-22A6DB8469A2}" type="pres">
      <dgm:prSet presAssocID="{FF14909F-9C7D-4845-8366-1B7CF5771C09}" presName="parentText" presStyleLbl="node1" presStyleIdx="2" presStyleCnt="5">
        <dgm:presLayoutVars>
          <dgm:chMax val="0"/>
          <dgm:bulletEnabled val="1"/>
        </dgm:presLayoutVars>
      </dgm:prSet>
      <dgm:spPr/>
    </dgm:pt>
    <dgm:pt modelId="{22C2295F-F415-44D6-8621-48B4CF735C0C}" type="pres">
      <dgm:prSet presAssocID="{B0FEC430-6C48-4765-8930-6DDA5F692BE3}" presName="spacer" presStyleCnt="0"/>
      <dgm:spPr/>
    </dgm:pt>
    <dgm:pt modelId="{18754AB5-BD89-4742-8843-9B0799020C98}" type="pres">
      <dgm:prSet presAssocID="{FA1D84A8-1D78-4BC8-8647-42E31C6C28DF}" presName="parentText" presStyleLbl="node1" presStyleIdx="3" presStyleCnt="5">
        <dgm:presLayoutVars>
          <dgm:chMax val="0"/>
          <dgm:bulletEnabled val="1"/>
        </dgm:presLayoutVars>
      </dgm:prSet>
      <dgm:spPr/>
    </dgm:pt>
    <dgm:pt modelId="{3348941D-F67B-42C3-9E16-5FD54B26C4BB}" type="pres">
      <dgm:prSet presAssocID="{5A1E35D8-C4B3-4FDB-8D61-A212F1DF68BD}" presName="spacer" presStyleCnt="0"/>
      <dgm:spPr/>
    </dgm:pt>
    <dgm:pt modelId="{98BA9DB7-13C8-45DD-A176-9166F98AE588}" type="pres">
      <dgm:prSet presAssocID="{2AF511BD-AD85-49B6-88F1-DEEE12FF2A40}" presName="parentText" presStyleLbl="node1" presStyleIdx="4" presStyleCnt="5">
        <dgm:presLayoutVars>
          <dgm:chMax val="0"/>
          <dgm:bulletEnabled val="1"/>
        </dgm:presLayoutVars>
      </dgm:prSet>
      <dgm:spPr/>
    </dgm:pt>
  </dgm:ptLst>
  <dgm:cxnLst>
    <dgm:cxn modelId="{F5C3DB01-F87E-452C-9781-4F1E98325AC1}" srcId="{2ED128F9-5344-4CC8-9ACC-F730A85392A3}" destId="{3A6CFA68-C965-4CF2-B0D1-85BC242143F2}" srcOrd="0" destOrd="0" parTransId="{B9698530-119E-4229-916D-A1119D455AC2}" sibTransId="{15B626CF-9798-4080-97BA-CEE24379920C}"/>
    <dgm:cxn modelId="{96B11B1C-35B5-48D7-9D11-35C945902FBB}" srcId="{2ED128F9-5344-4CC8-9ACC-F730A85392A3}" destId="{25D82FCD-C17C-42DA-9C21-562494388D83}" srcOrd="1" destOrd="0" parTransId="{D0B4C382-F813-46A2-B7DA-EF415A0A4993}" sibTransId="{2EBAF41E-FB09-4FFC-9E3A-BBE944A77A69}"/>
    <dgm:cxn modelId="{581B2620-48C3-4E05-9DAD-844EF561C893}" type="presOf" srcId="{2AF511BD-AD85-49B6-88F1-DEEE12FF2A40}" destId="{98BA9DB7-13C8-45DD-A176-9166F98AE588}" srcOrd="0" destOrd="0" presId="urn:microsoft.com/office/officeart/2005/8/layout/vList2"/>
    <dgm:cxn modelId="{4B6CB15F-4E15-413E-BC3C-AC0599BBFF16}" srcId="{2ED128F9-5344-4CC8-9ACC-F730A85392A3}" destId="{FF14909F-9C7D-4845-8366-1B7CF5771C09}" srcOrd="2" destOrd="0" parTransId="{62F59F11-7313-443B-9F69-AD8518FD0DDF}" sibTransId="{B0FEC430-6C48-4765-8930-6DDA5F692BE3}"/>
    <dgm:cxn modelId="{6448B04E-337F-4491-AF91-907926D0E27E}" type="presOf" srcId="{FA1D84A8-1D78-4BC8-8647-42E31C6C28DF}" destId="{18754AB5-BD89-4742-8843-9B0799020C98}" srcOrd="0" destOrd="0" presId="urn:microsoft.com/office/officeart/2005/8/layout/vList2"/>
    <dgm:cxn modelId="{09686773-04AE-4F72-A472-9B73C115E787}" type="presOf" srcId="{FF14909F-9C7D-4845-8366-1B7CF5771C09}" destId="{E29B3AFF-9A10-4C1B-81F6-22A6DB8469A2}" srcOrd="0" destOrd="0" presId="urn:microsoft.com/office/officeart/2005/8/layout/vList2"/>
    <dgm:cxn modelId="{9902529C-B118-43C8-8B2E-E0885C528886}" srcId="{2ED128F9-5344-4CC8-9ACC-F730A85392A3}" destId="{2AF511BD-AD85-49B6-88F1-DEEE12FF2A40}" srcOrd="4" destOrd="0" parTransId="{0C2F28D7-825D-4B27-9385-0295EA0EB22A}" sibTransId="{53A42B09-5363-466D-83E7-B8C5A3373667}"/>
    <dgm:cxn modelId="{DFA47BCC-52FB-46EB-9A59-9580E797A60A}" type="presOf" srcId="{25D82FCD-C17C-42DA-9C21-562494388D83}" destId="{C7F6D42B-B9E5-484B-B28E-F2951E3CECA9}" srcOrd="0" destOrd="0" presId="urn:microsoft.com/office/officeart/2005/8/layout/vList2"/>
    <dgm:cxn modelId="{9B0CF9D7-E25D-4A77-AAA5-74B6EB14E422}" type="presOf" srcId="{3A6CFA68-C965-4CF2-B0D1-85BC242143F2}" destId="{9D6D86A3-64B8-4E85-BD56-41B7B5868989}" srcOrd="0" destOrd="0" presId="urn:microsoft.com/office/officeart/2005/8/layout/vList2"/>
    <dgm:cxn modelId="{93C403E9-62A2-4F90-994C-E833B86095FE}" type="presOf" srcId="{2ED128F9-5344-4CC8-9ACC-F730A85392A3}" destId="{2354FA6C-4577-4D23-8FFE-BF8E73164267}" srcOrd="0" destOrd="0" presId="urn:microsoft.com/office/officeart/2005/8/layout/vList2"/>
    <dgm:cxn modelId="{E73362F6-33BB-4B82-B43D-868212D43D46}" srcId="{2ED128F9-5344-4CC8-9ACC-F730A85392A3}" destId="{FA1D84A8-1D78-4BC8-8647-42E31C6C28DF}" srcOrd="3" destOrd="0" parTransId="{609322FE-3F6F-4F83-8642-4C1F234783AE}" sibTransId="{5A1E35D8-C4B3-4FDB-8D61-A212F1DF68BD}"/>
    <dgm:cxn modelId="{F0D6D37D-F6AA-4CF2-9F7A-A5761A53E21E}" type="presParOf" srcId="{2354FA6C-4577-4D23-8FFE-BF8E73164267}" destId="{9D6D86A3-64B8-4E85-BD56-41B7B5868989}" srcOrd="0" destOrd="0" presId="urn:microsoft.com/office/officeart/2005/8/layout/vList2"/>
    <dgm:cxn modelId="{039BDD23-2F54-44F0-86C2-5B9CE06E0ADE}" type="presParOf" srcId="{2354FA6C-4577-4D23-8FFE-BF8E73164267}" destId="{85B1E4E9-29EF-4651-9F2B-E076FE3B257D}" srcOrd="1" destOrd="0" presId="urn:microsoft.com/office/officeart/2005/8/layout/vList2"/>
    <dgm:cxn modelId="{8AE7A39D-5541-4F87-80FD-B245922E3541}" type="presParOf" srcId="{2354FA6C-4577-4D23-8FFE-BF8E73164267}" destId="{C7F6D42B-B9E5-484B-B28E-F2951E3CECA9}" srcOrd="2" destOrd="0" presId="urn:microsoft.com/office/officeart/2005/8/layout/vList2"/>
    <dgm:cxn modelId="{D65BDBAD-B94C-4B60-8246-A907B797A2F4}" type="presParOf" srcId="{2354FA6C-4577-4D23-8FFE-BF8E73164267}" destId="{CA8CCB50-EBD6-453A-BC23-FDB768CD2D97}" srcOrd="3" destOrd="0" presId="urn:microsoft.com/office/officeart/2005/8/layout/vList2"/>
    <dgm:cxn modelId="{F0625945-41BB-4F83-BD2E-5FC0055EF11D}" type="presParOf" srcId="{2354FA6C-4577-4D23-8FFE-BF8E73164267}" destId="{E29B3AFF-9A10-4C1B-81F6-22A6DB8469A2}" srcOrd="4" destOrd="0" presId="urn:microsoft.com/office/officeart/2005/8/layout/vList2"/>
    <dgm:cxn modelId="{413FE385-E701-45EB-BAC2-C62B78C69F53}" type="presParOf" srcId="{2354FA6C-4577-4D23-8FFE-BF8E73164267}" destId="{22C2295F-F415-44D6-8621-48B4CF735C0C}" srcOrd="5" destOrd="0" presId="urn:microsoft.com/office/officeart/2005/8/layout/vList2"/>
    <dgm:cxn modelId="{81A5F60A-41BA-4471-B50C-D9969074DE04}" type="presParOf" srcId="{2354FA6C-4577-4D23-8FFE-BF8E73164267}" destId="{18754AB5-BD89-4742-8843-9B0799020C98}" srcOrd="6" destOrd="0" presId="urn:microsoft.com/office/officeart/2005/8/layout/vList2"/>
    <dgm:cxn modelId="{41D0BCEC-6A77-4D9C-BD76-BE13B8642D6A}" type="presParOf" srcId="{2354FA6C-4577-4D23-8FFE-BF8E73164267}" destId="{3348941D-F67B-42C3-9E16-5FD54B26C4BB}" srcOrd="7" destOrd="0" presId="urn:microsoft.com/office/officeart/2005/8/layout/vList2"/>
    <dgm:cxn modelId="{99439B8D-9E61-4B4C-B06B-5579FAC3B596}" type="presParOf" srcId="{2354FA6C-4577-4D23-8FFE-BF8E73164267}" destId="{98BA9DB7-13C8-45DD-A176-9166F98AE58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C201D-9002-4DC6-BDCE-C9FAA02E5F7A}">
      <dsp:nvSpPr>
        <dsp:cNvPr id="0" name=""/>
        <dsp:cNvSpPr/>
      </dsp:nvSpPr>
      <dsp:spPr>
        <a:xfrm>
          <a:off x="0" y="269634"/>
          <a:ext cx="10052367" cy="12168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Thousands of people relocate to Mumbai every year due to transfers or for better job prospects</a:t>
          </a:r>
        </a:p>
      </dsp:txBody>
      <dsp:txXfrm>
        <a:off x="59399" y="329033"/>
        <a:ext cx="9933569" cy="1098002"/>
      </dsp:txXfrm>
    </dsp:sp>
    <dsp:sp modelId="{B765456E-225F-4F42-86A8-CC793351F7B7}">
      <dsp:nvSpPr>
        <dsp:cNvPr id="0" name=""/>
        <dsp:cNvSpPr/>
      </dsp:nvSpPr>
      <dsp:spPr>
        <a:xfrm>
          <a:off x="0" y="1673634"/>
          <a:ext cx="10052367" cy="12168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Knowing details about a place and identifying other locations similar to a place will help these people narrow down their search for a location to stay</a:t>
          </a:r>
        </a:p>
      </dsp:txBody>
      <dsp:txXfrm>
        <a:off x="59399" y="1733033"/>
        <a:ext cx="9933569" cy="1098002"/>
      </dsp:txXfrm>
    </dsp:sp>
    <dsp:sp modelId="{D1FEC16C-9E21-4BF8-88AF-183565E348ED}">
      <dsp:nvSpPr>
        <dsp:cNvPr id="0" name=""/>
        <dsp:cNvSpPr/>
      </dsp:nvSpPr>
      <dsp:spPr>
        <a:xfrm>
          <a:off x="0" y="3077634"/>
          <a:ext cx="10052367" cy="12168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This project is an attempt to cluster the locations in Mumbai into similar groups using foursquare API and K-Means clustering</a:t>
          </a:r>
        </a:p>
      </dsp:txBody>
      <dsp:txXfrm>
        <a:off x="59399" y="3137033"/>
        <a:ext cx="9933569"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C201D-9002-4DC6-BDCE-C9FAA02E5F7A}">
      <dsp:nvSpPr>
        <dsp:cNvPr id="0" name=""/>
        <dsp:cNvSpPr/>
      </dsp:nvSpPr>
      <dsp:spPr>
        <a:xfrm>
          <a:off x="0" y="87373"/>
          <a:ext cx="5071872" cy="1353653"/>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Location wise pin code along with the longitude and latitude is the primary requirement</a:t>
          </a:r>
        </a:p>
      </dsp:txBody>
      <dsp:txXfrm>
        <a:off x="66080" y="153453"/>
        <a:ext cx="4939712" cy="1221493"/>
      </dsp:txXfrm>
    </dsp:sp>
    <dsp:sp modelId="{5CD67045-0E72-4C15-B10C-E2D12AF5C557}">
      <dsp:nvSpPr>
        <dsp:cNvPr id="0" name=""/>
        <dsp:cNvSpPr/>
      </dsp:nvSpPr>
      <dsp:spPr>
        <a:xfrm>
          <a:off x="0" y="1501506"/>
          <a:ext cx="5071872" cy="1353653"/>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Data for India extracted from www.geonames.org </a:t>
          </a:r>
        </a:p>
      </dsp:txBody>
      <dsp:txXfrm>
        <a:off x="66080" y="1567586"/>
        <a:ext cx="4939712" cy="1221493"/>
      </dsp:txXfrm>
    </dsp:sp>
    <dsp:sp modelId="{0812877C-0246-44B5-8EC8-A1421EF54A7A}">
      <dsp:nvSpPr>
        <dsp:cNvPr id="0" name=""/>
        <dsp:cNvSpPr/>
      </dsp:nvSpPr>
      <dsp:spPr>
        <a:xfrm>
          <a:off x="0" y="2915640"/>
          <a:ext cx="5071872" cy="1353653"/>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The data is cleaned and the pin codes specific to Mumbai is extracted along with the corresponding locations, latitude and longitude data</a:t>
          </a:r>
        </a:p>
      </dsp:txBody>
      <dsp:txXfrm>
        <a:off x="66080" y="2981720"/>
        <a:ext cx="4939712" cy="12214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40411-E1C1-4443-B57C-9756AA34AAC7}">
      <dsp:nvSpPr>
        <dsp:cNvPr id="0" name=""/>
        <dsp:cNvSpPr/>
      </dsp:nvSpPr>
      <dsp:spPr>
        <a:xfrm>
          <a:off x="0" y="96722"/>
          <a:ext cx="10052367" cy="1047296"/>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Symbol" panose="05050102010706020507" pitchFamily="18" charset="2"/>
            <a:buNone/>
          </a:pPr>
          <a:r>
            <a:rPr lang="en-US" sz="2100" kern="1200" dirty="0"/>
            <a:t>Using foursquare API the top 100 venues within a radius of 500 m from each location is captured along with their latitude and longitude</a:t>
          </a:r>
          <a:endParaRPr lang="en-IN" sz="2100" kern="1200" dirty="0"/>
        </a:p>
      </dsp:txBody>
      <dsp:txXfrm>
        <a:off x="51125" y="147847"/>
        <a:ext cx="9950117" cy="945046"/>
      </dsp:txXfrm>
    </dsp:sp>
    <dsp:sp modelId="{C2DFAC7E-58EA-44E0-8B03-7D0C57709348}">
      <dsp:nvSpPr>
        <dsp:cNvPr id="0" name=""/>
        <dsp:cNvSpPr/>
      </dsp:nvSpPr>
      <dsp:spPr>
        <a:xfrm>
          <a:off x="0" y="1204498"/>
          <a:ext cx="10052367" cy="1047296"/>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Symbol" panose="05050102010706020507" pitchFamily="18" charset="2"/>
            <a:buNone/>
          </a:pPr>
          <a:r>
            <a:rPr lang="en-US" sz="2100" kern="1200" dirty="0"/>
            <a:t>The resultant data is converted into a pandas data frame</a:t>
          </a:r>
          <a:endParaRPr lang="en-IN" sz="2100" kern="1200" dirty="0"/>
        </a:p>
      </dsp:txBody>
      <dsp:txXfrm>
        <a:off x="51125" y="1255623"/>
        <a:ext cx="9950117" cy="945046"/>
      </dsp:txXfrm>
    </dsp:sp>
    <dsp:sp modelId="{B086D7CF-C966-4BD3-A53C-8707C184DCF2}">
      <dsp:nvSpPr>
        <dsp:cNvPr id="0" name=""/>
        <dsp:cNvSpPr/>
      </dsp:nvSpPr>
      <dsp:spPr>
        <a:xfrm>
          <a:off x="0" y="2312274"/>
          <a:ext cx="10052367" cy="1047296"/>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Symbol" panose="05050102010706020507" pitchFamily="18" charset="2"/>
            <a:buNone/>
          </a:pPr>
          <a:r>
            <a:rPr lang="en-US" sz="2100" kern="1200" dirty="0"/>
            <a:t>The top 10 most common venues for each neighborhood is identified and this is converted into a pandas data frame which leads to an output that gives the top ten most common venue for each neighborhood</a:t>
          </a:r>
          <a:endParaRPr lang="en-IN" sz="2100" kern="1200" dirty="0"/>
        </a:p>
      </dsp:txBody>
      <dsp:txXfrm>
        <a:off x="51125" y="2363399"/>
        <a:ext cx="9950117" cy="945046"/>
      </dsp:txXfrm>
    </dsp:sp>
    <dsp:sp modelId="{E192A3AC-50CE-41B7-9C4F-83B4394D6B1E}">
      <dsp:nvSpPr>
        <dsp:cNvPr id="0" name=""/>
        <dsp:cNvSpPr/>
      </dsp:nvSpPr>
      <dsp:spPr>
        <a:xfrm>
          <a:off x="0" y="3420050"/>
          <a:ext cx="10052367" cy="1047296"/>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Based on the common venue characteristic the neighborhoods are segmented into clusters using k-means clustering. A total of 8 clusters was used</a:t>
          </a:r>
          <a:endParaRPr lang="en-IN" sz="2100" kern="1200" dirty="0"/>
        </a:p>
      </dsp:txBody>
      <dsp:txXfrm>
        <a:off x="51125" y="3471175"/>
        <a:ext cx="9950117" cy="9450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D86A3-64B8-4E85-BD56-41B7B5868989}">
      <dsp:nvSpPr>
        <dsp:cNvPr id="0" name=""/>
        <dsp:cNvSpPr/>
      </dsp:nvSpPr>
      <dsp:spPr>
        <a:xfrm>
          <a:off x="0" y="64029"/>
          <a:ext cx="10052367" cy="83421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extent to which foursquare has captured data in Mumbai may not be as much as it has been done in major cities in US or UK. </a:t>
          </a:r>
          <a:endParaRPr lang="en-IN" sz="2300" kern="1200" dirty="0"/>
        </a:p>
      </dsp:txBody>
      <dsp:txXfrm>
        <a:off x="40723" y="104752"/>
        <a:ext cx="9970921" cy="752764"/>
      </dsp:txXfrm>
    </dsp:sp>
    <dsp:sp modelId="{C7F6D42B-B9E5-484B-B28E-F2951E3CECA9}">
      <dsp:nvSpPr>
        <dsp:cNvPr id="0" name=""/>
        <dsp:cNvSpPr/>
      </dsp:nvSpPr>
      <dsp:spPr>
        <a:xfrm>
          <a:off x="0" y="964479"/>
          <a:ext cx="10052367" cy="83421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output may hence be very different if the extent of mapping by foursquare is a more improved one. </a:t>
          </a:r>
          <a:endParaRPr lang="en-IN" sz="2300" kern="1200" dirty="0"/>
        </a:p>
      </dsp:txBody>
      <dsp:txXfrm>
        <a:off x="40723" y="1005202"/>
        <a:ext cx="9970921" cy="752764"/>
      </dsp:txXfrm>
    </dsp:sp>
    <dsp:sp modelId="{E29B3AFF-9A10-4C1B-81F6-22A6DB8469A2}">
      <dsp:nvSpPr>
        <dsp:cNvPr id="0" name=""/>
        <dsp:cNvSpPr/>
      </dsp:nvSpPr>
      <dsp:spPr>
        <a:xfrm>
          <a:off x="0" y="1864929"/>
          <a:ext cx="10052367" cy="83421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Pin code wise latitude and longitude data available in geonames also has some issues associated with it in terms of accuracy. </a:t>
          </a:r>
          <a:endParaRPr lang="en-IN" sz="2300" kern="1200" dirty="0"/>
        </a:p>
      </dsp:txBody>
      <dsp:txXfrm>
        <a:off x="40723" y="1905652"/>
        <a:ext cx="9970921" cy="752764"/>
      </dsp:txXfrm>
    </dsp:sp>
    <dsp:sp modelId="{18754AB5-BD89-4742-8843-9B0799020C98}">
      <dsp:nvSpPr>
        <dsp:cNvPr id="0" name=""/>
        <dsp:cNvSpPr/>
      </dsp:nvSpPr>
      <dsp:spPr>
        <a:xfrm>
          <a:off x="0" y="2765379"/>
          <a:ext cx="10052367" cy="83421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Authentic Government of India data is not available. </a:t>
          </a:r>
          <a:endParaRPr lang="en-IN" sz="2300" kern="1200" dirty="0"/>
        </a:p>
      </dsp:txBody>
      <dsp:txXfrm>
        <a:off x="40723" y="2806102"/>
        <a:ext cx="9970921" cy="752764"/>
      </dsp:txXfrm>
    </dsp:sp>
    <dsp:sp modelId="{98BA9DB7-13C8-45DD-A176-9166F98AE588}">
      <dsp:nvSpPr>
        <dsp:cNvPr id="0" name=""/>
        <dsp:cNvSpPr/>
      </dsp:nvSpPr>
      <dsp:spPr>
        <a:xfrm>
          <a:off x="0" y="3665829"/>
          <a:ext cx="10052367" cy="83421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a period of time as more data is available the output quality will improve.</a:t>
          </a:r>
          <a:endParaRPr lang="en-IN" sz="2300" kern="1200" dirty="0"/>
        </a:p>
      </dsp:txBody>
      <dsp:txXfrm>
        <a:off x="40723" y="3706552"/>
        <a:ext cx="9970921" cy="7527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11588-7283-444D-BFBD-7A58B4E95592}" type="datetimeFigureOut">
              <a:rPr lang="en-IN" smtClean="0"/>
              <a:t>02-02-2020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E7952-E3C9-40C2-9E64-72B9947DB4BB}" type="slidenum">
              <a:rPr lang="en-IN" smtClean="0"/>
              <a:t>‹#›</a:t>
            </a:fld>
            <a:endParaRPr lang="en-IN"/>
          </a:p>
        </p:txBody>
      </p:sp>
    </p:spTree>
    <p:extLst>
      <p:ext uri="{BB962C8B-B14F-4D97-AF65-F5344CB8AC3E}">
        <p14:creationId xmlns:p14="http://schemas.microsoft.com/office/powerpoint/2010/main" val="89668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6B7371E-9085-4855-BB7A-5ADA8A6093E7}" type="datetimeFigureOut">
              <a:rPr lang="en-IN" smtClean="0"/>
              <a:t>02-02-2020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E081CB-370D-4221-8688-5CC590C0413E}" type="slidenum">
              <a:rPr lang="en-IN" smtClean="0"/>
              <a:t>‹#›</a:t>
            </a:fld>
            <a:endParaRPr lang="en-IN"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76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E081CB-370D-4221-8688-5CC590C0413E}" type="slidenum">
              <a:rPr lang="en-IN" smtClean="0"/>
              <a:t>‹#›</a:t>
            </a:fld>
            <a:endParaRPr lang="en-IN" dirty="0"/>
          </a:p>
        </p:txBody>
      </p:sp>
    </p:spTree>
    <p:extLst>
      <p:ext uri="{BB962C8B-B14F-4D97-AF65-F5344CB8AC3E}">
        <p14:creationId xmlns:p14="http://schemas.microsoft.com/office/powerpoint/2010/main" val="136810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E081CB-370D-4221-8688-5CC590C0413E}" type="slidenum">
              <a:rPr lang="en-IN" smtClean="0"/>
              <a:t>‹#›</a:t>
            </a:fld>
            <a:endParaRPr lang="en-IN"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36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E081CB-370D-4221-8688-5CC590C0413E}" type="slidenum">
              <a:rPr lang="en-IN" smtClean="0"/>
              <a:t>‹#›</a:t>
            </a:fld>
            <a:endParaRPr lang="en-IN" dirty="0"/>
          </a:p>
        </p:txBody>
      </p:sp>
    </p:spTree>
    <p:extLst>
      <p:ext uri="{BB962C8B-B14F-4D97-AF65-F5344CB8AC3E}">
        <p14:creationId xmlns:p14="http://schemas.microsoft.com/office/powerpoint/2010/main" val="267630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E081CB-370D-4221-8688-5CC590C0413E}" type="slidenum">
              <a:rPr lang="en-IN" smtClean="0"/>
              <a:t>‹#›</a:t>
            </a:fld>
            <a:endParaRPr lang="en-IN"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9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E081CB-370D-4221-8688-5CC590C0413E}" type="slidenum">
              <a:rPr lang="en-IN" smtClean="0"/>
              <a:t>‹#›</a:t>
            </a:fld>
            <a:endParaRPr lang="en-IN" dirty="0"/>
          </a:p>
        </p:txBody>
      </p:sp>
    </p:spTree>
    <p:extLst>
      <p:ext uri="{BB962C8B-B14F-4D97-AF65-F5344CB8AC3E}">
        <p14:creationId xmlns:p14="http://schemas.microsoft.com/office/powerpoint/2010/main" val="217425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6E081CB-370D-4221-8688-5CC590C0413E}" type="slidenum">
              <a:rPr lang="en-IN" smtClean="0"/>
              <a:t>‹#›</a:t>
            </a:fld>
            <a:endParaRPr lang="en-IN" dirty="0"/>
          </a:p>
        </p:txBody>
      </p:sp>
    </p:spTree>
    <p:extLst>
      <p:ext uri="{BB962C8B-B14F-4D97-AF65-F5344CB8AC3E}">
        <p14:creationId xmlns:p14="http://schemas.microsoft.com/office/powerpoint/2010/main" val="175004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6E081CB-370D-4221-8688-5CC590C0413E}" type="slidenum">
              <a:rPr lang="en-IN" smtClean="0"/>
              <a:t>‹#›</a:t>
            </a:fld>
            <a:endParaRPr lang="en-IN" dirty="0"/>
          </a:p>
        </p:txBody>
      </p:sp>
    </p:spTree>
    <p:extLst>
      <p:ext uri="{BB962C8B-B14F-4D97-AF65-F5344CB8AC3E}">
        <p14:creationId xmlns:p14="http://schemas.microsoft.com/office/powerpoint/2010/main" val="216409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6E081CB-370D-4221-8688-5CC590C0413E}" type="slidenum">
              <a:rPr lang="en-IN" smtClean="0"/>
              <a:t>‹#›</a:t>
            </a:fld>
            <a:endParaRPr lang="en-IN" dirty="0"/>
          </a:p>
        </p:txBody>
      </p:sp>
    </p:spTree>
    <p:extLst>
      <p:ext uri="{BB962C8B-B14F-4D97-AF65-F5344CB8AC3E}">
        <p14:creationId xmlns:p14="http://schemas.microsoft.com/office/powerpoint/2010/main" val="22965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E081CB-370D-4221-8688-5CC590C0413E}" type="slidenum">
              <a:rPr lang="en-IN" smtClean="0"/>
              <a:t>‹#›</a:t>
            </a:fld>
            <a:endParaRPr lang="en-IN" dirty="0"/>
          </a:p>
        </p:txBody>
      </p:sp>
    </p:spTree>
    <p:extLst>
      <p:ext uri="{BB962C8B-B14F-4D97-AF65-F5344CB8AC3E}">
        <p14:creationId xmlns:p14="http://schemas.microsoft.com/office/powerpoint/2010/main" val="30278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7371E-9085-4855-BB7A-5ADA8A6093E7}" type="datetimeFigureOut">
              <a:rPr lang="en-IN" smtClean="0"/>
              <a:t>02-02-2020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E081CB-370D-4221-8688-5CC590C0413E}" type="slidenum">
              <a:rPr lang="en-IN" smtClean="0"/>
              <a:t>‹#›</a:t>
            </a:fld>
            <a:endParaRPr lang="en-IN"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6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B7371E-9085-4855-BB7A-5ADA8A6093E7}" type="datetimeFigureOut">
              <a:rPr lang="en-IN" smtClean="0"/>
              <a:t>02-02-2020</a:t>
            </a:fld>
            <a:endParaRPr lang="en-IN"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E081CB-370D-4221-8688-5CC590C0413E}" type="slidenum">
              <a:rPr lang="en-IN" smtClean="0"/>
              <a:t>‹#›</a:t>
            </a:fld>
            <a:endParaRPr lang="en-IN"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930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www.geonames.org/"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2F42-D022-42BD-8907-2D3CA6023A83}"/>
              </a:ext>
            </a:extLst>
          </p:cNvPr>
          <p:cNvSpPr>
            <a:spLocks noGrp="1"/>
          </p:cNvSpPr>
          <p:nvPr>
            <p:ph type="ctrTitle"/>
          </p:nvPr>
        </p:nvSpPr>
        <p:spPr/>
        <p:txBody>
          <a:bodyPr>
            <a:normAutofit/>
          </a:bodyPr>
          <a:lstStyle/>
          <a:p>
            <a:r>
              <a:rPr lang="en-IN" dirty="0"/>
              <a:t>Exploration of Mumbai using Foursquare API</a:t>
            </a:r>
          </a:p>
        </p:txBody>
      </p:sp>
      <p:sp>
        <p:nvSpPr>
          <p:cNvPr id="3" name="Subtitle 2">
            <a:extLst>
              <a:ext uri="{FF2B5EF4-FFF2-40B4-BE49-F238E27FC236}">
                <a16:creationId xmlns:a16="http://schemas.microsoft.com/office/drawing/2014/main" id="{3BA8203F-95B7-4419-BA9A-0C3415C260F6}"/>
              </a:ext>
            </a:extLst>
          </p:cNvPr>
          <p:cNvSpPr>
            <a:spLocks noGrp="1"/>
          </p:cNvSpPr>
          <p:nvPr>
            <p:ph type="subTitle" idx="1"/>
          </p:nvPr>
        </p:nvSpPr>
        <p:spPr/>
        <p:txBody>
          <a:bodyPr/>
          <a:lstStyle/>
          <a:p>
            <a:r>
              <a:rPr lang="en-IN" dirty="0"/>
              <a:t>Sharad S Ramnarayanan</a:t>
            </a:r>
          </a:p>
        </p:txBody>
      </p:sp>
    </p:spTree>
    <p:extLst>
      <p:ext uri="{BB962C8B-B14F-4D97-AF65-F5344CB8AC3E}">
        <p14:creationId xmlns:p14="http://schemas.microsoft.com/office/powerpoint/2010/main" val="3006762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0C09-6A8F-4C5F-981F-1B8286C10A1A}"/>
              </a:ext>
            </a:extLst>
          </p:cNvPr>
          <p:cNvSpPr>
            <a:spLocks noGrp="1"/>
          </p:cNvSpPr>
          <p:nvPr>
            <p:ph type="title"/>
          </p:nvPr>
        </p:nvSpPr>
        <p:spPr/>
        <p:txBody>
          <a:bodyPr/>
          <a:lstStyle/>
          <a:p>
            <a:r>
              <a:rPr lang="en-IN" dirty="0"/>
              <a:t>Business problem</a:t>
            </a:r>
          </a:p>
        </p:txBody>
      </p:sp>
      <p:graphicFrame>
        <p:nvGraphicFramePr>
          <p:cNvPr id="4" name="Diagram 3">
            <a:extLst>
              <a:ext uri="{FF2B5EF4-FFF2-40B4-BE49-F238E27FC236}">
                <a16:creationId xmlns:a16="http://schemas.microsoft.com/office/drawing/2014/main" id="{5F2FA86C-9302-4A83-9C3D-323883179BD4}"/>
              </a:ext>
            </a:extLst>
          </p:cNvPr>
          <p:cNvGraphicFramePr/>
          <p:nvPr>
            <p:extLst>
              <p:ext uri="{D42A27DB-BD31-4B8C-83A1-F6EECF244321}">
                <p14:modId xmlns:p14="http://schemas.microsoft.com/office/powerpoint/2010/main" val="1150812923"/>
              </p:ext>
            </p:extLst>
          </p:nvPr>
        </p:nvGraphicFramePr>
        <p:xfrm>
          <a:off x="1024128" y="1828800"/>
          <a:ext cx="10052367" cy="4564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82B5-000D-4FE4-A395-47CBD41C4DCC}"/>
              </a:ext>
            </a:extLst>
          </p:cNvPr>
          <p:cNvSpPr>
            <a:spLocks noGrp="1"/>
          </p:cNvSpPr>
          <p:nvPr>
            <p:ph type="title"/>
          </p:nvPr>
        </p:nvSpPr>
        <p:spPr/>
        <p:txBody>
          <a:bodyPr/>
          <a:lstStyle/>
          <a:p>
            <a:r>
              <a:rPr lang="en-IN" dirty="0"/>
              <a:t>Data</a:t>
            </a:r>
          </a:p>
        </p:txBody>
      </p:sp>
      <p:graphicFrame>
        <p:nvGraphicFramePr>
          <p:cNvPr id="4" name="Diagram 3">
            <a:extLst>
              <a:ext uri="{FF2B5EF4-FFF2-40B4-BE49-F238E27FC236}">
                <a16:creationId xmlns:a16="http://schemas.microsoft.com/office/drawing/2014/main" id="{FC4EABF6-752B-4CDE-BA52-27D8410F7959}"/>
              </a:ext>
            </a:extLst>
          </p:cNvPr>
          <p:cNvGraphicFramePr/>
          <p:nvPr>
            <p:extLst>
              <p:ext uri="{D42A27DB-BD31-4B8C-83A1-F6EECF244321}">
                <p14:modId xmlns:p14="http://schemas.microsoft.com/office/powerpoint/2010/main" val="1872345585"/>
              </p:ext>
            </p:extLst>
          </p:nvPr>
        </p:nvGraphicFramePr>
        <p:xfrm>
          <a:off x="1024129" y="2036202"/>
          <a:ext cx="5071872" cy="4356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a:extLst>
              <a:ext uri="{FF2B5EF4-FFF2-40B4-BE49-F238E27FC236}">
                <a16:creationId xmlns:a16="http://schemas.microsoft.com/office/drawing/2014/main" id="{011BBE1E-E9C3-4ECB-9B82-35514E55E505}"/>
              </a:ext>
            </a:extLst>
          </p:cNvPr>
          <p:cNvGraphicFramePr>
            <a:graphicFrameLocks noGrp="1"/>
          </p:cNvGraphicFramePr>
          <p:nvPr>
            <p:extLst>
              <p:ext uri="{D42A27DB-BD31-4B8C-83A1-F6EECF244321}">
                <p14:modId xmlns:p14="http://schemas.microsoft.com/office/powerpoint/2010/main" val="2299520871"/>
              </p:ext>
            </p:extLst>
          </p:nvPr>
        </p:nvGraphicFramePr>
        <p:xfrm>
          <a:off x="6447934" y="2998973"/>
          <a:ext cx="5344998" cy="3085272"/>
        </p:xfrm>
        <a:graphic>
          <a:graphicData uri="http://schemas.openxmlformats.org/drawingml/2006/table">
            <a:tbl>
              <a:tblPr firstRow="1" firstCol="1" bandRow="1">
                <a:tableStyleId>{BC89EF96-8CEA-46FF-86C4-4CE0E7609802}</a:tableStyleId>
              </a:tblPr>
              <a:tblGrid>
                <a:gridCol w="939883">
                  <a:extLst>
                    <a:ext uri="{9D8B030D-6E8A-4147-A177-3AD203B41FA5}">
                      <a16:colId xmlns:a16="http://schemas.microsoft.com/office/drawing/2014/main" val="399495660"/>
                    </a:ext>
                  </a:extLst>
                </a:gridCol>
                <a:gridCol w="945478">
                  <a:extLst>
                    <a:ext uri="{9D8B030D-6E8A-4147-A177-3AD203B41FA5}">
                      <a16:colId xmlns:a16="http://schemas.microsoft.com/office/drawing/2014/main" val="4095819272"/>
                    </a:ext>
                  </a:extLst>
                </a:gridCol>
                <a:gridCol w="1036948">
                  <a:extLst>
                    <a:ext uri="{9D8B030D-6E8A-4147-A177-3AD203B41FA5}">
                      <a16:colId xmlns:a16="http://schemas.microsoft.com/office/drawing/2014/main" val="752936401"/>
                    </a:ext>
                  </a:extLst>
                </a:gridCol>
                <a:gridCol w="735291">
                  <a:extLst>
                    <a:ext uri="{9D8B030D-6E8A-4147-A177-3AD203B41FA5}">
                      <a16:colId xmlns:a16="http://schemas.microsoft.com/office/drawing/2014/main" val="1497460352"/>
                    </a:ext>
                  </a:extLst>
                </a:gridCol>
                <a:gridCol w="867266">
                  <a:extLst>
                    <a:ext uri="{9D8B030D-6E8A-4147-A177-3AD203B41FA5}">
                      <a16:colId xmlns:a16="http://schemas.microsoft.com/office/drawing/2014/main" val="209462705"/>
                    </a:ext>
                  </a:extLst>
                </a:gridCol>
                <a:gridCol w="820132">
                  <a:extLst>
                    <a:ext uri="{9D8B030D-6E8A-4147-A177-3AD203B41FA5}">
                      <a16:colId xmlns:a16="http://schemas.microsoft.com/office/drawing/2014/main" val="3299361376"/>
                    </a:ext>
                  </a:extLst>
                </a:gridCol>
              </a:tblGrid>
              <a:tr h="513202">
                <a:tc>
                  <a:txBody>
                    <a:bodyPr/>
                    <a:lstStyle/>
                    <a:p>
                      <a:pPr algn="ctr">
                        <a:lnSpc>
                          <a:spcPct val="107000"/>
                        </a:lnSpc>
                        <a:spcAft>
                          <a:spcPts val="0"/>
                        </a:spcAft>
                      </a:pPr>
                      <a:r>
                        <a:rPr lang="en-IN" sz="1100" dirty="0">
                          <a:effectLst/>
                        </a:rPr>
                        <a:t>Pin code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Place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State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City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Latitude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Longitude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6343009"/>
                  </a:ext>
                </a:extLst>
              </a:tr>
              <a:tr h="514414">
                <a:tc>
                  <a:txBody>
                    <a:bodyPr/>
                    <a:lstStyle/>
                    <a:p>
                      <a:pPr algn="ctr">
                        <a:lnSpc>
                          <a:spcPct val="107000"/>
                        </a:lnSpc>
                        <a:spcAft>
                          <a:spcPts val="0"/>
                        </a:spcAft>
                      </a:pPr>
                      <a:r>
                        <a:rPr lang="en-IN" sz="1100" dirty="0">
                          <a:effectLst/>
                        </a:rPr>
                        <a:t>400001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Mumbai G.P.O.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Maharashtra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18.629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72.892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2131339"/>
                  </a:ext>
                </a:extLst>
              </a:tr>
              <a:tr h="514414">
                <a:tc>
                  <a:txBody>
                    <a:bodyPr/>
                    <a:lstStyle/>
                    <a:p>
                      <a:pPr algn="ctr">
                        <a:lnSpc>
                          <a:spcPct val="107000"/>
                        </a:lnSpc>
                        <a:spcAft>
                          <a:spcPts val="0"/>
                        </a:spcAft>
                      </a:pPr>
                      <a:r>
                        <a:rPr lang="en-IN" sz="1100" dirty="0">
                          <a:effectLst/>
                        </a:rPr>
                        <a:t>400001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Bazargate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Maharashtra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18.629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72.892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0303034"/>
                  </a:ext>
                </a:extLst>
              </a:tr>
              <a:tr h="514414">
                <a:tc>
                  <a:txBody>
                    <a:bodyPr/>
                    <a:lstStyle/>
                    <a:p>
                      <a:pPr algn="ctr">
                        <a:lnSpc>
                          <a:spcPct val="107000"/>
                        </a:lnSpc>
                        <a:spcAft>
                          <a:spcPts val="0"/>
                        </a:spcAft>
                      </a:pPr>
                      <a:r>
                        <a:rPr lang="en-IN" sz="1100" dirty="0">
                          <a:effectLst/>
                        </a:rPr>
                        <a:t>400001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Town Hall (Mumbai)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Maharashtra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18.629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72.892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3565685"/>
                  </a:ext>
                </a:extLst>
              </a:tr>
              <a:tr h="514414">
                <a:tc>
                  <a:txBody>
                    <a:bodyPr/>
                    <a:lstStyle/>
                    <a:p>
                      <a:pPr algn="ctr">
                        <a:lnSpc>
                          <a:spcPct val="107000"/>
                        </a:lnSpc>
                        <a:spcAft>
                          <a:spcPts val="0"/>
                        </a:spcAft>
                      </a:pPr>
                      <a:r>
                        <a:rPr lang="en-IN" sz="1100" dirty="0">
                          <a:effectLst/>
                        </a:rPr>
                        <a:t>400001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Tajmahal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Maharashtra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18.629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72.892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6275192"/>
                  </a:ext>
                </a:extLst>
              </a:tr>
              <a:tr h="514414">
                <a:tc>
                  <a:txBody>
                    <a:bodyPr/>
                    <a:lstStyle/>
                    <a:p>
                      <a:pPr algn="ctr">
                        <a:lnSpc>
                          <a:spcPct val="107000"/>
                        </a:lnSpc>
                        <a:spcAft>
                          <a:spcPts val="0"/>
                        </a:spcAft>
                      </a:pPr>
                      <a:r>
                        <a:rPr lang="en-IN" sz="1100" dirty="0">
                          <a:effectLst/>
                        </a:rPr>
                        <a:t>400001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Stock Exchange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Maharashtra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18.629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rPr>
                        <a:t>72.892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5795149"/>
                  </a:ext>
                </a:extLst>
              </a:tr>
            </a:tbl>
          </a:graphicData>
        </a:graphic>
      </p:graphicFrame>
      <p:sp>
        <p:nvSpPr>
          <p:cNvPr id="6" name="Rectangle: Rounded Corners 5">
            <a:extLst>
              <a:ext uri="{FF2B5EF4-FFF2-40B4-BE49-F238E27FC236}">
                <a16:creationId xmlns:a16="http://schemas.microsoft.com/office/drawing/2014/main" id="{CB2E33DC-FFA6-4BD2-BF44-BA426229FD75}"/>
              </a:ext>
            </a:extLst>
          </p:cNvPr>
          <p:cNvSpPr/>
          <p:nvPr/>
        </p:nvSpPr>
        <p:spPr>
          <a:xfrm>
            <a:off x="6447934" y="2036202"/>
            <a:ext cx="5344997" cy="848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Sample data from </a:t>
            </a:r>
            <a:r>
              <a:rPr lang="en-IN" dirty="0">
                <a:hlinkClick r:id="rId7"/>
              </a:rPr>
              <a:t>www.geonames.org</a:t>
            </a:r>
            <a:r>
              <a:rPr lang="en-IN" dirty="0"/>
              <a:t> after necessary cleansing – 239 locations across 104 pin codes</a:t>
            </a:r>
          </a:p>
        </p:txBody>
      </p:sp>
    </p:spTree>
    <p:extLst>
      <p:ext uri="{BB962C8B-B14F-4D97-AF65-F5344CB8AC3E}">
        <p14:creationId xmlns:p14="http://schemas.microsoft.com/office/powerpoint/2010/main" val="154793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26E1-9B57-4630-A611-C9A42452AB18}"/>
              </a:ext>
            </a:extLst>
          </p:cNvPr>
          <p:cNvSpPr>
            <a:spLocks noGrp="1"/>
          </p:cNvSpPr>
          <p:nvPr>
            <p:ph type="title"/>
          </p:nvPr>
        </p:nvSpPr>
        <p:spPr/>
        <p:txBody>
          <a:bodyPr/>
          <a:lstStyle/>
          <a:p>
            <a:r>
              <a:rPr lang="en-IN" dirty="0"/>
              <a:t>Methodology</a:t>
            </a:r>
          </a:p>
        </p:txBody>
      </p:sp>
      <p:graphicFrame>
        <p:nvGraphicFramePr>
          <p:cNvPr id="4" name="Diagram 3">
            <a:extLst>
              <a:ext uri="{FF2B5EF4-FFF2-40B4-BE49-F238E27FC236}">
                <a16:creationId xmlns:a16="http://schemas.microsoft.com/office/drawing/2014/main" id="{9E8130D7-6FC6-4C35-88FC-089A9C655B70}"/>
              </a:ext>
            </a:extLst>
          </p:cNvPr>
          <p:cNvGraphicFramePr/>
          <p:nvPr>
            <p:extLst>
              <p:ext uri="{D42A27DB-BD31-4B8C-83A1-F6EECF244321}">
                <p14:modId xmlns:p14="http://schemas.microsoft.com/office/powerpoint/2010/main" val="1468518851"/>
              </p:ext>
            </p:extLst>
          </p:nvPr>
        </p:nvGraphicFramePr>
        <p:xfrm>
          <a:off x="1024128" y="1828800"/>
          <a:ext cx="10052367" cy="4564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099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5CFA-15F1-41F2-BC6B-3F05289D5CBE}"/>
              </a:ext>
            </a:extLst>
          </p:cNvPr>
          <p:cNvSpPr>
            <a:spLocks noGrp="1"/>
          </p:cNvSpPr>
          <p:nvPr>
            <p:ph type="title"/>
          </p:nvPr>
        </p:nvSpPr>
        <p:spPr/>
        <p:txBody>
          <a:bodyPr/>
          <a:lstStyle/>
          <a:p>
            <a:r>
              <a:rPr lang="en-IN" dirty="0"/>
              <a:t>results</a:t>
            </a:r>
          </a:p>
        </p:txBody>
      </p:sp>
      <p:pic>
        <p:nvPicPr>
          <p:cNvPr id="4" name="Picture 3">
            <a:extLst>
              <a:ext uri="{FF2B5EF4-FFF2-40B4-BE49-F238E27FC236}">
                <a16:creationId xmlns:a16="http://schemas.microsoft.com/office/drawing/2014/main" id="{9845C3E9-C438-43DD-B1B2-3F791F4E0E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084832"/>
            <a:ext cx="3830676" cy="4306541"/>
          </a:xfrm>
          <a:prstGeom prst="rect">
            <a:avLst/>
          </a:prstGeom>
          <a:noFill/>
          <a:ln>
            <a:noFill/>
          </a:ln>
        </p:spPr>
      </p:pic>
      <p:pic>
        <p:nvPicPr>
          <p:cNvPr id="5" name="Picture 4">
            <a:extLst>
              <a:ext uri="{FF2B5EF4-FFF2-40B4-BE49-F238E27FC236}">
                <a16:creationId xmlns:a16="http://schemas.microsoft.com/office/drawing/2014/main" id="{910A7112-7961-429A-9338-F720824E2C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91276" y="2084832"/>
            <a:ext cx="5730240" cy="1592580"/>
          </a:xfrm>
          <a:prstGeom prst="rect">
            <a:avLst/>
          </a:prstGeom>
          <a:noFill/>
          <a:ln>
            <a:noFill/>
          </a:ln>
        </p:spPr>
      </p:pic>
      <p:sp>
        <p:nvSpPr>
          <p:cNvPr id="6" name="Rectangle: Rounded Corners 5">
            <a:extLst>
              <a:ext uri="{FF2B5EF4-FFF2-40B4-BE49-F238E27FC236}">
                <a16:creationId xmlns:a16="http://schemas.microsoft.com/office/drawing/2014/main" id="{BC58C025-FE28-4639-97CB-05CC55C0492F}"/>
              </a:ext>
            </a:extLst>
          </p:cNvPr>
          <p:cNvSpPr/>
          <p:nvPr/>
        </p:nvSpPr>
        <p:spPr>
          <a:xfrm>
            <a:off x="5797485" y="4034672"/>
            <a:ext cx="5816338" cy="22381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dirty="0"/>
              <a:t>The output gives an indication of the kind of area each location is and what are the nearby areas that share similar characteristic. This will help the professionals new to Mumbai to get a quick idea about each location. </a:t>
            </a:r>
            <a:endParaRPr lang="en-IN" sz="2400" dirty="0"/>
          </a:p>
        </p:txBody>
      </p:sp>
    </p:spTree>
    <p:extLst>
      <p:ext uri="{BB962C8B-B14F-4D97-AF65-F5344CB8AC3E}">
        <p14:creationId xmlns:p14="http://schemas.microsoft.com/office/powerpoint/2010/main" val="29332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5498-7C2E-43C8-9172-8C255E097D15}"/>
              </a:ext>
            </a:extLst>
          </p:cNvPr>
          <p:cNvSpPr>
            <a:spLocks noGrp="1"/>
          </p:cNvSpPr>
          <p:nvPr>
            <p:ph type="title"/>
          </p:nvPr>
        </p:nvSpPr>
        <p:spPr/>
        <p:txBody>
          <a:bodyPr/>
          <a:lstStyle/>
          <a:p>
            <a:r>
              <a:rPr lang="en-IN" dirty="0"/>
              <a:t>Discussion &amp; Limitation to analysis</a:t>
            </a:r>
          </a:p>
        </p:txBody>
      </p:sp>
      <p:graphicFrame>
        <p:nvGraphicFramePr>
          <p:cNvPr id="4" name="Diagram 3">
            <a:extLst>
              <a:ext uri="{FF2B5EF4-FFF2-40B4-BE49-F238E27FC236}">
                <a16:creationId xmlns:a16="http://schemas.microsoft.com/office/drawing/2014/main" id="{1A24109E-1056-4AD4-8E32-0937B4F6D49C}"/>
              </a:ext>
            </a:extLst>
          </p:cNvPr>
          <p:cNvGraphicFramePr/>
          <p:nvPr>
            <p:extLst>
              <p:ext uri="{D42A27DB-BD31-4B8C-83A1-F6EECF244321}">
                <p14:modId xmlns:p14="http://schemas.microsoft.com/office/powerpoint/2010/main" val="71175486"/>
              </p:ext>
            </p:extLst>
          </p:nvPr>
        </p:nvGraphicFramePr>
        <p:xfrm>
          <a:off x="1024128" y="1828800"/>
          <a:ext cx="10052367" cy="4564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59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99A6-0328-4B9E-9DD5-A4C9BEA7F89A}"/>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443819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21</TotalTime>
  <Words>425</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Symbol</vt:lpstr>
      <vt:lpstr>Tw Cen MT</vt:lpstr>
      <vt:lpstr>Tw Cen MT Condensed</vt:lpstr>
      <vt:lpstr>Wingdings 3</vt:lpstr>
      <vt:lpstr>Integral</vt:lpstr>
      <vt:lpstr>Exploration of Mumbai using Foursquare API</vt:lpstr>
      <vt:lpstr>Business problem</vt:lpstr>
      <vt:lpstr>Data</vt:lpstr>
      <vt:lpstr>Methodology</vt:lpstr>
      <vt:lpstr>results</vt:lpstr>
      <vt:lpstr>Discussion &amp; Limitation to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Mumbai using Foursquare API</dc:title>
  <dc:creator>Sharad Ramnarayanan</dc:creator>
  <cp:lastModifiedBy>Sharad Ramnarayanan</cp:lastModifiedBy>
  <cp:revision>5</cp:revision>
  <dcterms:created xsi:type="dcterms:W3CDTF">2020-02-02T15:35:10Z</dcterms:created>
  <dcterms:modified xsi:type="dcterms:W3CDTF">2020-02-02T15:58:59Z</dcterms:modified>
</cp:coreProperties>
</file>