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30"/>
  </p:handoutMasterIdLst>
  <p:sldIdLst>
    <p:sldId id="375" r:id="rId2"/>
    <p:sldId id="376" r:id="rId3"/>
    <p:sldId id="377" r:id="rId4"/>
    <p:sldId id="378" r:id="rId5"/>
    <p:sldId id="379" r:id="rId6"/>
    <p:sldId id="380" r:id="rId7"/>
    <p:sldId id="382" r:id="rId8"/>
    <p:sldId id="383" r:id="rId9"/>
    <p:sldId id="381" r:id="rId10"/>
    <p:sldId id="384" r:id="rId11"/>
    <p:sldId id="385" r:id="rId12"/>
    <p:sldId id="387" r:id="rId13"/>
    <p:sldId id="386" r:id="rId14"/>
    <p:sldId id="388" r:id="rId15"/>
    <p:sldId id="389" r:id="rId16"/>
    <p:sldId id="395" r:id="rId17"/>
    <p:sldId id="390" r:id="rId18"/>
    <p:sldId id="391" r:id="rId19"/>
    <p:sldId id="392" r:id="rId20"/>
    <p:sldId id="394" r:id="rId21"/>
    <p:sldId id="397" r:id="rId22"/>
    <p:sldId id="398" r:id="rId23"/>
    <p:sldId id="400" r:id="rId24"/>
    <p:sldId id="401" r:id="rId25"/>
    <p:sldId id="402" r:id="rId26"/>
    <p:sldId id="403" r:id="rId27"/>
    <p:sldId id="404" r:id="rId28"/>
    <p:sldId id="40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5324" autoAdjust="0"/>
  </p:normalViewPr>
  <p:slideViewPr>
    <p:cSldViewPr snapToGrid="0" snapToObjects="1">
      <p:cViewPr varScale="1">
        <p:scale>
          <a:sx n="109" d="100"/>
          <a:sy n="109" d="100"/>
        </p:scale>
        <p:origin x="720" y="192"/>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Data Cleaning</a:t>
          </a:r>
        </a:p>
      </dsp:txBody>
      <dsp:txXfrm>
        <a:off x="4543" y="114682"/>
        <a:ext cx="2065693" cy="668459"/>
      </dsp:txXfrm>
    </dsp:sp>
    <dsp:sp modelId="{9D677988-374B-4BBA-B73C-8BE59201B4AA}">
      <dsp:nvSpPr>
        <dsp:cNvPr id="0" name=""/>
        <dsp:cNvSpPr/>
      </dsp:nvSpPr>
      <dsp:spPr>
        <a:xfrm>
          <a:off x="4276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Import the collected data from web scraping</a:t>
          </a:r>
        </a:p>
        <a:p>
          <a:pPr marL="171450" lvl="1" indent="-171450" algn="l" defTabSz="755650">
            <a:lnSpc>
              <a:spcPct val="90000"/>
            </a:lnSpc>
            <a:spcBef>
              <a:spcPct val="0"/>
            </a:spcBef>
            <a:spcAft>
              <a:spcPct val="15000"/>
            </a:spcAft>
            <a:buChar char="•"/>
          </a:pPr>
          <a:r>
            <a:rPr lang="en-US" sz="1700" kern="1200" dirty="0"/>
            <a:t>Clean and format the records as per usage by using various imputation techniques</a:t>
          </a:r>
        </a:p>
      </dsp:txBody>
      <dsp:txXfrm>
        <a:off x="488139" y="843644"/>
        <a:ext cx="1944689" cy="3134071"/>
      </dsp:txXfrm>
    </dsp:sp>
    <dsp:sp modelId="{51EA4E37-9197-43C9-9502-961CC2F00719}">
      <dsp:nvSpPr>
        <dsp:cNvPr id="0" name=""/>
        <dsp:cNvSpPr/>
      </dsp:nvSpPr>
      <dsp:spPr>
        <a:xfrm>
          <a:off x="2383388"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383388" y="294623"/>
        <a:ext cx="509592" cy="308578"/>
      </dsp:txXfrm>
    </dsp:sp>
    <dsp:sp modelId="{6BB0ABCB-2373-47ED-9774-278F8EE9E9B2}">
      <dsp:nvSpPr>
        <dsp:cNvPr id="0" name=""/>
        <dsp:cNvSpPr/>
      </dsp:nvSpPr>
      <dsp:spPr>
        <a:xfrm>
          <a:off x="33228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Exploratory Data Analysis</a:t>
          </a:r>
        </a:p>
      </dsp:txBody>
      <dsp:txXfrm>
        <a:off x="3322843" y="114682"/>
        <a:ext cx="2065693" cy="668459"/>
      </dsp:txXfrm>
    </dsp:sp>
    <dsp:sp modelId="{93C83A52-6E6B-41FD-9424-D118FD751CED}">
      <dsp:nvSpPr>
        <dsp:cNvPr id="0" name=""/>
        <dsp:cNvSpPr/>
      </dsp:nvSpPr>
      <dsp:spPr>
        <a:xfrm>
          <a:off x="37459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Check through all the dataset information like datatype, missing value, duplicate value etc.</a:t>
          </a:r>
        </a:p>
        <a:p>
          <a:pPr marL="171450" lvl="1" indent="-171450" algn="l" defTabSz="755650">
            <a:lnSpc>
              <a:spcPct val="90000"/>
            </a:lnSpc>
            <a:spcBef>
              <a:spcPct val="0"/>
            </a:spcBef>
            <a:spcAft>
              <a:spcPct val="15000"/>
            </a:spcAft>
            <a:buChar char="•"/>
          </a:pPr>
          <a:r>
            <a:rPr lang="en-US" sz="1700" kern="1200" dirty="0"/>
            <a:t>Analyze each and every data record to ensure we have usable information</a:t>
          </a:r>
        </a:p>
      </dsp:txBody>
      <dsp:txXfrm>
        <a:off x="3806439" y="843644"/>
        <a:ext cx="1944689" cy="3134071"/>
      </dsp:txXfrm>
    </dsp:sp>
    <dsp:sp modelId="{A66EA167-6AD2-4AA4-A421-59E2B4561DDF}">
      <dsp:nvSpPr>
        <dsp:cNvPr id="0" name=""/>
        <dsp:cNvSpPr/>
      </dsp:nvSpPr>
      <dsp:spPr>
        <a:xfrm>
          <a:off x="5701689"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701689" y="294623"/>
        <a:ext cx="509592" cy="308578"/>
      </dsp:txXfrm>
    </dsp:sp>
    <dsp:sp modelId="{3E371716-205E-4EF6-A7ED-14278F63B034}">
      <dsp:nvSpPr>
        <dsp:cNvPr id="0" name=""/>
        <dsp:cNvSpPr/>
      </dsp:nvSpPr>
      <dsp:spPr>
        <a:xfrm>
          <a:off x="6641144"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Visualization and Data Preprocessing</a:t>
          </a:r>
        </a:p>
      </dsp:txBody>
      <dsp:txXfrm>
        <a:off x="6641144" y="114682"/>
        <a:ext cx="2065693" cy="668459"/>
      </dsp:txXfrm>
    </dsp:sp>
    <dsp:sp modelId="{D91F2413-E4E3-4058-AF8C-E44208B5C14B}">
      <dsp:nvSpPr>
        <dsp:cNvPr id="0" name=""/>
        <dsp:cNvSpPr/>
      </dsp:nvSpPr>
      <dsp:spPr>
        <a:xfrm>
          <a:off x="7064238"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 various visualization methods to check the data distribution identify presence of outliers and skewness</a:t>
          </a:r>
        </a:p>
        <a:p>
          <a:pPr marL="171450" lvl="1" indent="-171450" algn="l" defTabSz="755650">
            <a:lnSpc>
              <a:spcPct val="90000"/>
            </a:lnSpc>
            <a:spcBef>
              <a:spcPct val="0"/>
            </a:spcBef>
            <a:spcAft>
              <a:spcPct val="15000"/>
            </a:spcAft>
            <a:buChar char="•"/>
          </a:pPr>
          <a:r>
            <a:rPr lang="en-US" sz="1700" kern="1200" dirty="0"/>
            <a:t>Perform encoding and scaling methods</a:t>
          </a:r>
        </a:p>
      </dsp:txBody>
      <dsp:txXfrm>
        <a:off x="7124740" y="843644"/>
        <a:ext cx="1944689" cy="3134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Building</a:t>
          </a:r>
        </a:p>
      </dsp:txBody>
      <dsp:txXfrm>
        <a:off x="4543" y="157041"/>
        <a:ext cx="2065693" cy="632117"/>
      </dsp:txXfrm>
    </dsp:sp>
    <dsp:sp modelId="{9D677988-374B-4BBA-B73C-8BE59201B4AA}">
      <dsp:nvSpPr>
        <dsp:cNvPr id="0" name=""/>
        <dsp:cNvSpPr/>
      </dsp:nvSpPr>
      <dsp:spPr>
        <a:xfrm>
          <a:off x="4276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88139" y="849660"/>
        <a:ext cx="1944689" cy="3428596"/>
      </dsp:txXfrm>
    </dsp:sp>
    <dsp:sp modelId="{51EA4E37-9197-43C9-9502-961CC2F00719}">
      <dsp:nvSpPr>
        <dsp:cNvPr id="0" name=""/>
        <dsp:cNvSpPr/>
      </dsp:nvSpPr>
      <dsp:spPr>
        <a:xfrm>
          <a:off x="2383388"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318810"/>
        <a:ext cx="509592" cy="308578"/>
      </dsp:txXfrm>
    </dsp:sp>
    <dsp:sp modelId="{6BB0ABCB-2373-47ED-9774-278F8EE9E9B2}">
      <dsp:nvSpPr>
        <dsp:cNvPr id="0" name=""/>
        <dsp:cNvSpPr/>
      </dsp:nvSpPr>
      <dsp:spPr>
        <a:xfrm>
          <a:off x="33228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Evaluation</a:t>
          </a:r>
        </a:p>
      </dsp:txBody>
      <dsp:txXfrm>
        <a:off x="3322843" y="157041"/>
        <a:ext cx="2065693" cy="632117"/>
      </dsp:txXfrm>
    </dsp:sp>
    <dsp:sp modelId="{93C83A52-6E6B-41FD-9424-D118FD751CED}">
      <dsp:nvSpPr>
        <dsp:cNvPr id="0" name=""/>
        <dsp:cNvSpPr/>
      </dsp:nvSpPr>
      <dsp:spPr>
        <a:xfrm>
          <a:off x="37459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806439" y="849660"/>
        <a:ext cx="1944689" cy="3428596"/>
      </dsp:txXfrm>
    </dsp:sp>
    <dsp:sp modelId="{A66EA167-6AD2-4AA4-A421-59E2B4561DDF}">
      <dsp:nvSpPr>
        <dsp:cNvPr id="0" name=""/>
        <dsp:cNvSpPr/>
      </dsp:nvSpPr>
      <dsp:spPr>
        <a:xfrm>
          <a:off x="5701689"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318810"/>
        <a:ext cx="509592" cy="308578"/>
      </dsp:txXfrm>
    </dsp:sp>
    <dsp:sp modelId="{3E371716-205E-4EF6-A7ED-14278F63B034}">
      <dsp:nvSpPr>
        <dsp:cNvPr id="0" name=""/>
        <dsp:cNvSpPr/>
      </dsp:nvSpPr>
      <dsp:spPr>
        <a:xfrm>
          <a:off x="6641144"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Hyperparameter Tuning Best Model</a:t>
          </a:r>
        </a:p>
      </dsp:txBody>
      <dsp:txXfrm>
        <a:off x="6641144" y="157041"/>
        <a:ext cx="2065693" cy="632117"/>
      </dsp:txXfrm>
    </dsp:sp>
    <dsp:sp modelId="{D91F2413-E4E3-4058-AF8C-E44208B5C14B}">
      <dsp:nvSpPr>
        <dsp:cNvPr id="0" name=""/>
        <dsp:cNvSpPr/>
      </dsp:nvSpPr>
      <dsp:spPr>
        <a:xfrm>
          <a:off x="7064238"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849660"/>
        <a:ext cx="1944689" cy="34285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3/16/22</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3/16/22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3/16/22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3/16/22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3/16/22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3/16/22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3/16/22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3/16/22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3/16/22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3/16/22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3/16/22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3/16/22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3/16/22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3/16/22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3/16/22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3/16/22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3/16/22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3/16/22</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76" r:id="rId5"/>
    <p:sldLayoutId id="2147483675" r:id="rId6"/>
    <p:sldLayoutId id="2147483677" r:id="rId7"/>
    <p:sldLayoutId id="2147483678" r:id="rId8"/>
    <p:sldLayoutId id="2147483679" r:id="rId9"/>
    <p:sldLayoutId id="2147483681" r:id="rId10"/>
    <p:sldLayoutId id="2147483682" r:id="rId11"/>
    <p:sldLayoutId id="2147483686" r:id="rId12"/>
    <p:sldLayoutId id="2147483683" r:id="rId13"/>
    <p:sldLayoutId id="2147483685" r:id="rId14"/>
    <p:sldLayoutId id="2147483684" r:id="rId15"/>
    <p:sldLayoutId id="2147483680" r:id="rId16"/>
    <p:sldLayoutId id="2147483691" r:id="rId17"/>
    <p:sldLayoutId id="2147483692" r:id="rId18"/>
    <p:sldLayoutId id="2147483693" r:id="rId19"/>
    <p:sldLayoutId id="2147483694" r:id="rId20"/>
    <p:sldLayoutId id="2147483688" r:id="rId21"/>
    <p:sldLayoutId id="2147483687" r:id="rId22"/>
    <p:sldLayoutId id="2147483689" r:id="rId23"/>
    <p:sldLayoutId id="2147483690" r:id="rId24"/>
    <p:sldLayoutId id="2147483695" r:id="rId25"/>
    <p:sldLayoutId id="2147483696" r:id="rId26"/>
    <p:sldLayoutId id="2147483697" r:id="rId27"/>
    <p:sldLayoutId id="2147483698" r:id="rId28"/>
    <p:sldLayoutId id="2147483703" r:id="rId29"/>
    <p:sldLayoutId id="2147483704" r:id="rId30"/>
    <p:sldLayoutId id="2147483705" r:id="rId31"/>
    <p:sldLayoutId id="2147483706" r:id="rId32"/>
    <p:sldLayoutId id="2147483700" r:id="rId33"/>
    <p:sldLayoutId id="2147483699" r:id="rId34"/>
    <p:sldLayoutId id="2147483701" r:id="rId35"/>
    <p:sldLayoutId id="2147483702" r:id="rId3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134319" y="0"/>
            <a:ext cx="11057681" cy="6858000"/>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7203226" y="5427362"/>
            <a:ext cx="4179375" cy="356462"/>
          </a:xfrm>
        </p:spPr>
        <p:txBody>
          <a:bodyPr>
            <a:normAutofit fontScale="85000" lnSpcReduction="10000"/>
          </a:bodyPr>
          <a:lstStyle/>
          <a:p>
            <a:r>
              <a:rPr lang="en-US" dirty="0"/>
              <a:t>Submitted by Sharanya </a:t>
            </a:r>
            <a:r>
              <a:rPr lang="en-US" dirty="0" err="1"/>
              <a:t>susheel</a:t>
            </a:r>
            <a:endParaRPr lang="id-ID" dirty="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7203226" y="1519881"/>
            <a:ext cx="4417645" cy="2387600"/>
          </a:xfrm>
        </p:spPr>
        <p:txBody>
          <a:bodyPr>
            <a:normAutofit fontScale="90000"/>
          </a:bodyPr>
          <a:lstStyle/>
          <a:p>
            <a:r>
              <a:rPr lang="en-US" dirty="0"/>
              <a:t>Malignant comments classifier project presentation</a:t>
            </a: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id="{F2263732-2C3E-4BAD-8783-615F545BB1CC}"/>
              </a:ext>
            </a:extLst>
          </p:cNvPr>
          <p:cNvSpPr>
            <a:spLocks noGrp="1"/>
          </p:cNvSpPr>
          <p:nvPr>
            <p:ph type="body" sz="quarter" idx="14"/>
          </p:nvPr>
        </p:nvSpPr>
        <p:spPr>
          <a:xfrm>
            <a:off x="392621" y="2008718"/>
            <a:ext cx="10115221" cy="3708502"/>
          </a:xfrm>
        </p:spPr>
        <p:txBody>
          <a:bodyPr/>
          <a:lstStyle/>
          <a:p>
            <a:r>
              <a:rPr lang="en-IN" dirty="0"/>
              <a:t>1. Load dataset </a:t>
            </a:r>
          </a:p>
          <a:p>
            <a:r>
              <a:rPr lang="en-IN" dirty="0"/>
              <a:t>2. Remove null values </a:t>
            </a:r>
          </a:p>
          <a:p>
            <a:r>
              <a:rPr lang="en-IN" dirty="0"/>
              <a:t>3. Drop column id </a:t>
            </a:r>
          </a:p>
          <a:p>
            <a:r>
              <a:rPr lang="en-IN" dirty="0"/>
              <a:t>4. Convert comment text to lower case and replace '\n' with single space. </a:t>
            </a:r>
          </a:p>
          <a:p>
            <a:r>
              <a:rPr lang="en-IN" dirty="0"/>
              <a:t>5. Keep only text data </a:t>
            </a:r>
            <a:r>
              <a:rPr lang="en-IN" dirty="0" err="1"/>
              <a:t>ie</a:t>
            </a:r>
            <a:r>
              <a:rPr lang="en-IN" dirty="0"/>
              <a:t>. a-z' and remove other data from comment text. </a:t>
            </a:r>
          </a:p>
          <a:p>
            <a:r>
              <a:rPr lang="en-IN" dirty="0"/>
              <a:t>6. Remove stop words and punctuations </a:t>
            </a:r>
          </a:p>
          <a:p>
            <a:r>
              <a:rPr lang="en-IN" dirty="0"/>
              <a:t>7. Apply Stemming using </a:t>
            </a:r>
            <a:r>
              <a:rPr lang="en-IN" dirty="0" err="1"/>
              <a:t>SnowballStemmer</a:t>
            </a:r>
            <a:r>
              <a:rPr lang="en-IN" dirty="0"/>
              <a:t> </a:t>
            </a:r>
          </a:p>
          <a:p>
            <a:r>
              <a:rPr lang="en-IN" dirty="0"/>
              <a:t>8. Convert text to vectors using </a:t>
            </a:r>
            <a:r>
              <a:rPr lang="en-IN" dirty="0" err="1"/>
              <a:t>TfidfVectorizer</a:t>
            </a:r>
            <a:r>
              <a:rPr lang="en-IN" dirty="0"/>
              <a:t> </a:t>
            </a:r>
          </a:p>
          <a:p>
            <a:r>
              <a:rPr lang="en-IN" dirty="0"/>
              <a:t>9. Load saved or serialized model </a:t>
            </a:r>
          </a:p>
          <a:p>
            <a:r>
              <a:rPr lang="en-IN" dirty="0"/>
              <a:t>10. Predict values for multi class label</a:t>
            </a:r>
          </a:p>
          <a:p>
            <a:endParaRPr lang="en-IN" dirty="0"/>
          </a:p>
        </p:txBody>
      </p:sp>
      <p:pic>
        <p:nvPicPr>
          <p:cNvPr id="5" name="Picture 4">
            <a:extLst>
              <a:ext uri="{FF2B5EF4-FFF2-40B4-BE49-F238E27FC236}">
                <a16:creationId xmlns:a16="http://schemas.microsoft.com/office/drawing/2014/main" id="{36148732-02D8-4BE2-8324-527120C37B53}"/>
              </a:ext>
            </a:extLst>
          </p:cNvPr>
          <p:cNvPicPr>
            <a:picLocks noChangeAspect="1"/>
          </p:cNvPicPr>
          <p:nvPr/>
        </p:nvPicPr>
        <p:blipFill>
          <a:blip r:embed="rId2"/>
          <a:stretch>
            <a:fillRect/>
          </a:stretch>
        </p:blipFill>
        <p:spPr>
          <a:xfrm>
            <a:off x="6719626" y="2536117"/>
            <a:ext cx="5079753" cy="2653704"/>
          </a:xfrm>
          <a:prstGeom prst="rect">
            <a:avLst/>
          </a:prstGeom>
        </p:spPr>
      </p:pic>
    </p:spTree>
    <p:extLst>
      <p:ext uri="{BB962C8B-B14F-4D97-AF65-F5344CB8AC3E}">
        <p14:creationId xmlns:p14="http://schemas.microsoft.com/office/powerpoint/2010/main" val="3896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id="{D7CE6917-BCD1-442C-92CD-16A6A48BE41F}"/>
              </a:ext>
            </a:extLst>
          </p:cNvPr>
          <p:cNvSpPr>
            <a:spLocks noGrp="1"/>
          </p:cNvSpPr>
          <p:nvPr>
            <p:ph type="body" sz="quarter" idx="14"/>
          </p:nvPr>
        </p:nvSpPr>
        <p:spPr>
          <a:xfrm>
            <a:off x="392621" y="1897754"/>
            <a:ext cx="11369070" cy="4520802"/>
          </a:xfrm>
        </p:spPr>
        <p:txBody>
          <a:bodyPr/>
          <a:lstStyle/>
          <a:p>
            <a:pPr marL="285750" indent="-285750">
              <a:buFont typeface="Courier New" panose="02070309020205020404" pitchFamily="49" charset="0"/>
              <a:buChar char="o"/>
            </a:pPr>
            <a:r>
              <a:rPr lang="en-IN" dirty="0"/>
              <a:t> Hardware technology being used.</a:t>
            </a:r>
          </a:p>
          <a:p>
            <a:r>
              <a:rPr lang="en-IN" dirty="0"/>
              <a:t>RAM 	: 8 GB</a:t>
            </a:r>
          </a:p>
          <a:p>
            <a:r>
              <a:rPr lang="en-IN" dirty="0"/>
              <a:t>CPU 	: AMD Ryzen 5 3550H with Radeon Vega Mobile Gfx 2.10 GHz</a:t>
            </a:r>
          </a:p>
          <a:p>
            <a:r>
              <a:rPr lang="en-IN" dirty="0"/>
              <a:t>GPU 	: AMD Radeon ™ Vega 8 Graphics and NVIDIA GeForce GTX 1650 Ti</a:t>
            </a:r>
          </a:p>
          <a:p>
            <a:endParaRPr lang="en-IN" dirty="0"/>
          </a:p>
          <a:p>
            <a:pPr marL="285750" indent="-285750">
              <a:buFont typeface="Courier New" panose="02070309020205020404" pitchFamily="49" charset="0"/>
              <a:buChar char="o"/>
            </a:pPr>
            <a:r>
              <a:rPr lang="en-IN" dirty="0"/>
              <a:t> Software technology being used.</a:t>
            </a:r>
          </a:p>
          <a:p>
            <a:r>
              <a:rPr lang="en-IN" dirty="0"/>
              <a:t>Programming language 		: Python</a:t>
            </a:r>
          </a:p>
          <a:p>
            <a:r>
              <a:rPr lang="en-IN" dirty="0"/>
              <a:t>Distribution 			: Anaconda Navigator</a:t>
            </a:r>
          </a:p>
          <a:p>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r>
              <a:rPr lang="en-IN" dirty="0"/>
              <a:t>Pandas, NumPy, matplotlib, seaborn, scikit-learn, pandas-profiling, missingno, NLTK</a:t>
            </a:r>
          </a:p>
          <a:p>
            <a:endParaRPr lang="en-IN" dirty="0"/>
          </a:p>
        </p:txBody>
      </p:sp>
      <p:pic>
        <p:nvPicPr>
          <p:cNvPr id="5" name="Picture 4">
            <a:extLst>
              <a:ext uri="{FF2B5EF4-FFF2-40B4-BE49-F238E27FC236}">
                <a16:creationId xmlns:a16="http://schemas.microsoft.com/office/drawing/2014/main" id="{EB953A34-70B1-4677-B53D-8B536EBAC883}"/>
              </a:ext>
            </a:extLst>
          </p:cNvPr>
          <p:cNvPicPr>
            <a:picLocks noChangeAspect="1"/>
          </p:cNvPicPr>
          <p:nvPr/>
        </p:nvPicPr>
        <p:blipFill>
          <a:blip r:embed="rId2"/>
          <a:stretch>
            <a:fillRect/>
          </a:stretch>
        </p:blipFill>
        <p:spPr>
          <a:xfrm>
            <a:off x="7325453" y="2758171"/>
            <a:ext cx="4473926" cy="2799968"/>
          </a:xfrm>
          <a:prstGeom prst="rect">
            <a:avLst/>
          </a:prstGeom>
        </p:spPr>
      </p:pic>
    </p:spTree>
    <p:extLst>
      <p:ext uri="{BB962C8B-B14F-4D97-AF65-F5344CB8AC3E}">
        <p14:creationId xmlns:p14="http://schemas.microsoft.com/office/powerpoint/2010/main" val="155890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043B4275-DF3A-40DA-B97E-1BF001386C32}"/>
              </a:ext>
            </a:extLst>
          </p:cNvPr>
          <p:cNvPicPr/>
          <p:nvPr/>
        </p:nvPicPr>
        <p:blipFill>
          <a:blip r:embed="rId2"/>
          <a:stretch>
            <a:fillRect/>
          </a:stretch>
        </p:blipFill>
        <p:spPr>
          <a:xfrm>
            <a:off x="392622" y="1642429"/>
            <a:ext cx="6656247" cy="5042455"/>
          </a:xfrm>
          <a:prstGeom prst="rect">
            <a:avLst/>
          </a:prstGeom>
        </p:spPr>
      </p:pic>
      <p:pic>
        <p:nvPicPr>
          <p:cNvPr id="6" name="Picture 5">
            <a:extLst>
              <a:ext uri="{FF2B5EF4-FFF2-40B4-BE49-F238E27FC236}">
                <a16:creationId xmlns:a16="http://schemas.microsoft.com/office/drawing/2014/main" id="{3543572A-837F-47EB-A246-669D6D8C1AC3}"/>
              </a:ext>
            </a:extLst>
          </p:cNvPr>
          <p:cNvPicPr>
            <a:picLocks noChangeAspect="1"/>
          </p:cNvPicPr>
          <p:nvPr/>
        </p:nvPicPr>
        <p:blipFill>
          <a:blip r:embed="rId3"/>
          <a:stretch>
            <a:fillRect/>
          </a:stretch>
        </p:blipFill>
        <p:spPr>
          <a:xfrm>
            <a:off x="7331435" y="2442393"/>
            <a:ext cx="4467941" cy="2978627"/>
          </a:xfrm>
          <a:prstGeom prst="rect">
            <a:avLst/>
          </a:prstGeom>
        </p:spPr>
      </p:pic>
    </p:spTree>
    <p:extLst>
      <p:ext uri="{BB962C8B-B14F-4D97-AF65-F5344CB8AC3E}">
        <p14:creationId xmlns:p14="http://schemas.microsoft.com/office/powerpoint/2010/main" val="318465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62925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93417A9-82D8-40CF-9020-BC79FE7CC9E3}"/>
              </a:ext>
            </a:extLst>
          </p:cNvPr>
          <p:cNvPicPr>
            <a:picLocks noGrp="1" noChangeAspect="1"/>
          </p:cNvPicPr>
          <p:nvPr>
            <p:ph type="pic" sz="quarter" idx="13"/>
          </p:nvPr>
        </p:nvPicPr>
        <p:blipFill rotWithShape="1">
          <a:blip r:embed="rId2"/>
          <a:srcRect t="-97833" b="-97833"/>
          <a:stretch/>
        </p:blipFill>
        <p:spPr/>
      </p:pic>
      <p:sp>
        <p:nvSpPr>
          <p:cNvPr id="3" name="Title 2">
            <a:extLst>
              <a:ext uri="{FF2B5EF4-FFF2-40B4-BE49-F238E27FC236}">
                <a16:creationId xmlns:a16="http://schemas.microsoft.com/office/drawing/2014/main" id="{C8AAA7E1-82AC-420E-A075-349CA2E62975}"/>
              </a:ext>
            </a:extLst>
          </p:cNvPr>
          <p:cNvSpPr>
            <a:spLocks noGrp="1"/>
          </p:cNvSpPr>
          <p:nvPr>
            <p:ph type="ctrTitle"/>
          </p:nvPr>
        </p:nvSpPr>
        <p:spPr/>
        <p:txBody>
          <a:bodyPr/>
          <a:lstStyle/>
          <a:p>
            <a:r>
              <a:rPr lang="en-US" dirty="0"/>
              <a:t>Cyberbullying statistics</a:t>
            </a:r>
            <a:endParaRPr lang="en-IN" dirty="0"/>
          </a:p>
        </p:txBody>
      </p:sp>
      <p:sp>
        <p:nvSpPr>
          <p:cNvPr id="4" name="Text Placeholder 3">
            <a:extLst>
              <a:ext uri="{FF2B5EF4-FFF2-40B4-BE49-F238E27FC236}">
                <a16:creationId xmlns:a16="http://schemas.microsoft.com/office/drawing/2014/main" id="{62D6981D-AF17-43C5-A111-3C6E118283E8}"/>
              </a:ext>
            </a:extLst>
          </p:cNvPr>
          <p:cNvSpPr>
            <a:spLocks noGrp="1"/>
          </p:cNvSpPr>
          <p:nvPr>
            <p:ph type="body" sz="quarter" idx="14"/>
          </p:nvPr>
        </p:nvSpPr>
        <p:spPr>
          <a:xfrm>
            <a:off x="1645581" y="2794329"/>
            <a:ext cx="4890578" cy="1404810"/>
          </a:xfrm>
        </p:spPr>
        <p:txBody>
          <a:bodyPr/>
          <a:lstStyle/>
          <a:p>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2956205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90B714C-B262-4540-93A0-17A22919FF08}"/>
              </a:ext>
            </a:extLst>
          </p:cNvPr>
          <p:cNvPicPr>
            <a:picLocks noGrp="1" noChangeAspect="1"/>
          </p:cNvPicPr>
          <p:nvPr>
            <p:ph type="pic" sz="quarter" idx="13"/>
          </p:nvPr>
        </p:nvPicPr>
        <p:blipFill rotWithShape="1">
          <a:blip r:embed="rId2"/>
          <a:srcRect t="-122837" b="-122837"/>
          <a:stretch/>
        </p:blipFill>
        <p:spPr/>
      </p:pic>
      <p:sp>
        <p:nvSpPr>
          <p:cNvPr id="3" name="Title 2">
            <a:extLst>
              <a:ext uri="{FF2B5EF4-FFF2-40B4-BE49-F238E27FC236}">
                <a16:creationId xmlns:a16="http://schemas.microsoft.com/office/drawing/2014/main" id="{734B2A64-0F20-4033-A672-C25801CD7E96}"/>
              </a:ext>
            </a:extLst>
          </p:cNvPr>
          <p:cNvSpPr>
            <a:spLocks noGrp="1"/>
          </p:cNvSpPr>
          <p:nvPr>
            <p:ph type="ctrTitle"/>
          </p:nvPr>
        </p:nvSpPr>
        <p:spPr/>
        <p:txBody>
          <a:bodyPr/>
          <a:lstStyle/>
          <a:p>
            <a:r>
              <a:rPr lang="en-US" dirty="0"/>
              <a:t>Effects of cyberbullying</a:t>
            </a:r>
            <a:endParaRPr lang="en-IN" dirty="0"/>
          </a:p>
        </p:txBody>
      </p:sp>
      <p:sp>
        <p:nvSpPr>
          <p:cNvPr id="4" name="Text Placeholder 3">
            <a:extLst>
              <a:ext uri="{FF2B5EF4-FFF2-40B4-BE49-F238E27FC236}">
                <a16:creationId xmlns:a16="http://schemas.microsoft.com/office/drawing/2014/main" id="{08373F7F-D47D-4A2B-93CF-B26BCDBA4233}"/>
              </a:ext>
            </a:extLst>
          </p:cNvPr>
          <p:cNvSpPr>
            <a:spLocks noGrp="1"/>
          </p:cNvSpPr>
          <p:nvPr>
            <p:ph type="body" sz="quarter" idx="14"/>
          </p:nvPr>
        </p:nvSpPr>
        <p:spPr>
          <a:xfrm>
            <a:off x="5711877" y="2513531"/>
            <a:ext cx="4890578" cy="1830938"/>
          </a:xfrm>
        </p:spPr>
        <p:txBody>
          <a:bodyPr/>
          <a:lstStyle/>
          <a:p>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809285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id="{D86ADF46-FF84-4748-8101-5A82918AB268}"/>
              </a:ext>
            </a:extLst>
          </p:cNvPr>
          <p:cNvSpPr>
            <a:spLocks noGrp="1"/>
          </p:cNvSpPr>
          <p:nvPr>
            <p:ph type="body" sz="quarter" idx="14"/>
          </p:nvPr>
        </p:nvSpPr>
        <p:spPr/>
        <p:txBody>
          <a:bodyPr/>
          <a:lstStyle/>
          <a:p>
            <a:r>
              <a:rPr lang="en-US" dirty="0"/>
              <a:t> </a:t>
            </a:r>
            <a:endParaRPr lang="en-IN" dirty="0"/>
          </a:p>
        </p:txBody>
      </p:sp>
      <p:pic>
        <p:nvPicPr>
          <p:cNvPr id="1026" name="Picture 2">
            <a:extLst>
              <a:ext uri="{FF2B5EF4-FFF2-40B4-BE49-F238E27FC236}">
                <a16:creationId xmlns:a16="http://schemas.microsoft.com/office/drawing/2014/main" id="{3E6B20F4-EBE0-0148-9CB0-608B9F4CE8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92" y="1339850"/>
            <a:ext cx="11369070" cy="417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12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val="71175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4197525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val="53137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499158" y="1669072"/>
            <a:ext cx="5301660" cy="4849283"/>
          </a:xfrm>
        </p:spPr>
        <p:txBody>
          <a:bodyPr>
            <a:normAutofit/>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5" name="Picture 4">
            <a:extLst>
              <a:ext uri="{FF2B5EF4-FFF2-40B4-BE49-F238E27FC236}">
                <a16:creationId xmlns:a16="http://schemas.microsoft.com/office/drawing/2014/main" id="{5BEE8919-F101-496D-BC9B-1178B720C2EB}"/>
              </a:ext>
            </a:extLst>
          </p:cNvPr>
          <p:cNvPicPr>
            <a:picLocks noChangeAspect="1"/>
          </p:cNvPicPr>
          <p:nvPr/>
        </p:nvPicPr>
        <p:blipFill>
          <a:blip r:embed="rId2"/>
          <a:stretch>
            <a:fillRect/>
          </a:stretch>
        </p:blipFill>
        <p:spPr>
          <a:xfrm>
            <a:off x="6096000" y="1342197"/>
            <a:ext cx="4953740" cy="4953740"/>
          </a:xfrm>
          <a:prstGeom prst="rect">
            <a:avLst/>
          </a:prstGeom>
        </p:spPr>
      </p:pic>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3E37E8E-87C8-4838-A789-41450EE8007C}"/>
              </a:ext>
            </a:extLst>
          </p:cNvPr>
          <p:cNvPicPr>
            <a:picLocks noChangeAspect="1"/>
          </p:cNvPicPr>
          <p:nvPr/>
        </p:nvPicPr>
        <p:blipFill>
          <a:blip r:embed="rId2"/>
          <a:stretch>
            <a:fillRect/>
          </a:stretch>
        </p:blipFill>
        <p:spPr>
          <a:xfrm>
            <a:off x="392622" y="1595535"/>
            <a:ext cx="6959899" cy="5081692"/>
          </a:xfrm>
          <a:prstGeom prst="rect">
            <a:avLst/>
          </a:prstGeom>
        </p:spPr>
      </p:pic>
    </p:spTree>
    <p:extLst>
      <p:ext uri="{BB962C8B-B14F-4D97-AF65-F5344CB8AC3E}">
        <p14:creationId xmlns:p14="http://schemas.microsoft.com/office/powerpoint/2010/main" val="2762298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a:blip r:embed="rId2"/>
          <a:stretch>
            <a:fillRect/>
          </a:stretch>
        </p:blipFill>
        <p:spPr>
          <a:xfrm>
            <a:off x="392622" y="1569800"/>
            <a:ext cx="6157467" cy="5054935"/>
          </a:xfrm>
          <a:prstGeom prst="rect">
            <a:avLst/>
          </a:prstGeom>
        </p:spPr>
      </p:pic>
      <p:pic>
        <p:nvPicPr>
          <p:cNvPr id="5" name="Picture 4">
            <a:extLst>
              <a:ext uri="{FF2B5EF4-FFF2-40B4-BE49-F238E27FC236}">
                <a16:creationId xmlns:a16="http://schemas.microsoft.com/office/drawing/2014/main" id="{8E77FE25-CE1B-48A1-9523-8E7864BEDED8}"/>
              </a:ext>
            </a:extLst>
          </p:cNvPr>
          <p:cNvPicPr/>
          <p:nvPr/>
        </p:nvPicPr>
        <p:blipFill>
          <a:blip r:embed="rId3"/>
          <a:stretch>
            <a:fillRect/>
          </a:stretch>
        </p:blipFill>
        <p:spPr>
          <a:xfrm>
            <a:off x="6550089" y="2678841"/>
            <a:ext cx="5421087" cy="2836852"/>
          </a:xfrm>
          <a:prstGeom prst="rect">
            <a:avLst/>
          </a:prstGeom>
        </p:spPr>
      </p:pic>
    </p:spTree>
    <p:extLst>
      <p:ext uri="{BB962C8B-B14F-4D97-AF65-F5344CB8AC3E}">
        <p14:creationId xmlns:p14="http://schemas.microsoft.com/office/powerpoint/2010/main" val="2825671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1BAEBCA-20DC-4F83-A5D2-BC4B2BCCA845}"/>
              </a:ext>
            </a:extLst>
          </p:cNvPr>
          <p:cNvPicPr>
            <a:picLocks noChangeAspect="1"/>
          </p:cNvPicPr>
          <p:nvPr/>
        </p:nvPicPr>
        <p:blipFill>
          <a:blip r:embed="rId2"/>
          <a:stretch>
            <a:fillRect/>
          </a:stretch>
        </p:blipFill>
        <p:spPr>
          <a:xfrm>
            <a:off x="392624" y="1452055"/>
            <a:ext cx="8499450" cy="5212874"/>
          </a:xfrm>
          <a:prstGeom prst="rect">
            <a:avLst/>
          </a:prstGeom>
        </p:spPr>
      </p:pic>
    </p:spTree>
    <p:extLst>
      <p:ext uri="{BB962C8B-B14F-4D97-AF65-F5344CB8AC3E}">
        <p14:creationId xmlns:p14="http://schemas.microsoft.com/office/powerpoint/2010/main" val="1916245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FD4D14A2-483F-4E9E-B67E-A780FC6531D7}"/>
              </a:ext>
            </a:extLst>
          </p:cNvPr>
          <p:cNvPicPr>
            <a:picLocks noChangeAspect="1"/>
          </p:cNvPicPr>
          <p:nvPr/>
        </p:nvPicPr>
        <p:blipFill>
          <a:blip r:embed="rId2"/>
          <a:stretch>
            <a:fillRect/>
          </a:stretch>
        </p:blipFill>
        <p:spPr>
          <a:xfrm>
            <a:off x="392624" y="1342197"/>
            <a:ext cx="5942862" cy="5317774"/>
          </a:xfrm>
          <a:prstGeom prst="rect">
            <a:avLst/>
          </a:prstGeom>
        </p:spPr>
      </p:pic>
    </p:spTree>
    <p:extLst>
      <p:ext uri="{BB962C8B-B14F-4D97-AF65-F5344CB8AC3E}">
        <p14:creationId xmlns:p14="http://schemas.microsoft.com/office/powerpoint/2010/main" val="4053062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392623" y="2514773"/>
            <a:ext cx="4589923" cy="3186231"/>
          </a:xfrm>
        </p:spPr>
        <p:txBody>
          <a:bodyPr/>
          <a:lstStyle/>
          <a:p>
            <a:r>
              <a:rPr lang="en-US" dirty="0"/>
              <a:t>The finding of the study is that only few users over online use unparliamentary language. </a:t>
            </a:r>
          </a:p>
          <a:p>
            <a:r>
              <a:rPr lang="en-US" dirty="0"/>
              <a:t>And most of these sentences have more stop words and are being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to profanity or usage of profanity over these forums.</a:t>
            </a:r>
            <a:endParaRPr lang="en-IN" dirty="0"/>
          </a:p>
        </p:txBody>
      </p:sp>
      <p:pic>
        <p:nvPicPr>
          <p:cNvPr id="4" name="Picture 3">
            <a:extLst>
              <a:ext uri="{FF2B5EF4-FFF2-40B4-BE49-F238E27FC236}">
                <a16:creationId xmlns:a16="http://schemas.microsoft.com/office/drawing/2014/main" id="{F491D98F-3A9D-46E7-A899-B2A549F1B01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86833" y="2997899"/>
            <a:ext cx="5731510" cy="2075180"/>
          </a:xfrm>
          <a:prstGeom prst="rect">
            <a:avLst/>
          </a:prstGeom>
        </p:spPr>
      </p:pic>
    </p:spTree>
    <p:extLst>
      <p:ext uri="{BB962C8B-B14F-4D97-AF65-F5344CB8AC3E}">
        <p14:creationId xmlns:p14="http://schemas.microsoft.com/office/powerpoint/2010/main" val="496314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4" y="3103700"/>
            <a:ext cx="4823188" cy="1656012"/>
          </a:xfrm>
        </p:spPr>
        <p:txBody>
          <a:bodyPr/>
          <a:lstStyle/>
          <a:p>
            <a:r>
              <a:rPr lang="en-US" sz="1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latin typeface="+mj-lt"/>
            </a:endParaRPr>
          </a:p>
          <a:p>
            <a:endParaRPr lang="en-IN" dirty="0"/>
          </a:p>
        </p:txBody>
      </p:sp>
      <p:pic>
        <p:nvPicPr>
          <p:cNvPr id="6" name="Picture 5">
            <a:extLst>
              <a:ext uri="{FF2B5EF4-FFF2-40B4-BE49-F238E27FC236}">
                <a16:creationId xmlns:a16="http://schemas.microsoft.com/office/drawing/2014/main" id="{CA89E852-2607-43A8-80DD-2C9AC370F64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155535" y="2092906"/>
            <a:ext cx="5643841" cy="3677601"/>
          </a:xfrm>
          <a:prstGeom prst="rect">
            <a:avLst/>
          </a:prstGeom>
        </p:spPr>
      </p:pic>
    </p:spTree>
    <p:extLst>
      <p:ext uri="{BB962C8B-B14F-4D97-AF65-F5344CB8AC3E}">
        <p14:creationId xmlns:p14="http://schemas.microsoft.com/office/powerpoint/2010/main" val="2452705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3" y="3009907"/>
            <a:ext cx="4981809" cy="1833292"/>
          </a:xfrm>
        </p:spPr>
        <p:txBody>
          <a:bodyPr/>
          <a:lstStyle/>
          <a:p>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6" name="Picture 5">
            <a:extLst>
              <a:ext uri="{FF2B5EF4-FFF2-40B4-BE49-F238E27FC236}">
                <a16:creationId xmlns:a16="http://schemas.microsoft.com/office/drawing/2014/main" id="{920EC7A1-58DA-4ACB-9C72-6472F7A790CF}"/>
              </a:ext>
            </a:extLst>
          </p:cNvPr>
          <p:cNvPicPr/>
          <p:nvPr/>
        </p:nvPicPr>
        <p:blipFill>
          <a:blip r:embed="rId2">
            <a:extLst>
              <a:ext uri="{28A0092B-C50C-407E-A947-70E740481C1C}">
                <a14:useLocalDpi xmlns:a14="http://schemas.microsoft.com/office/drawing/2010/main" val="0"/>
              </a:ext>
            </a:extLst>
          </a:blip>
          <a:stretch>
            <a:fillRect/>
          </a:stretch>
        </p:blipFill>
        <p:spPr>
          <a:xfrm>
            <a:off x="5759508" y="2357378"/>
            <a:ext cx="6039868" cy="3138351"/>
          </a:xfrm>
          <a:prstGeom prst="rect">
            <a:avLst/>
          </a:prstGeom>
        </p:spPr>
      </p:pic>
    </p:spTree>
    <p:extLst>
      <p:ext uri="{BB962C8B-B14F-4D97-AF65-F5344CB8AC3E}">
        <p14:creationId xmlns:p14="http://schemas.microsoft.com/office/powerpoint/2010/main" val="842163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392623" y="1880664"/>
            <a:ext cx="4673899" cy="4504267"/>
          </a:xfrm>
        </p:spPr>
        <p:txBody>
          <a:bodyPr>
            <a:normAutofit/>
          </a:bodyPr>
          <a:lstStyle/>
          <a:p>
            <a:r>
              <a:rPr lang="en-US" dirty="0"/>
              <a:t>Problems faced while working in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Good parameters could not be obtained using hyperparameter tuning as time was consumed more  </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which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 balanced dataset with less errors.</a:t>
            </a:r>
          </a:p>
        </p:txBody>
      </p:sp>
      <p:pic>
        <p:nvPicPr>
          <p:cNvPr id="5" name="Picture 4">
            <a:extLst>
              <a:ext uri="{FF2B5EF4-FFF2-40B4-BE49-F238E27FC236}">
                <a16:creationId xmlns:a16="http://schemas.microsoft.com/office/drawing/2014/main" id="{2089EEAE-33A4-4C5A-8165-6A18ED189EA7}"/>
              </a:ext>
            </a:extLst>
          </p:cNvPr>
          <p:cNvPicPr>
            <a:picLocks noChangeAspect="1"/>
          </p:cNvPicPr>
          <p:nvPr/>
        </p:nvPicPr>
        <p:blipFill>
          <a:blip r:embed="rId2"/>
          <a:stretch>
            <a:fillRect/>
          </a:stretch>
        </p:blipFill>
        <p:spPr>
          <a:xfrm>
            <a:off x="5233696" y="2342365"/>
            <a:ext cx="5711112" cy="3580867"/>
          </a:xfrm>
          <a:prstGeom prst="rect">
            <a:avLst/>
          </a:prstGeom>
        </p:spPr>
      </p:pic>
    </p:spTree>
    <p:extLst>
      <p:ext uri="{BB962C8B-B14F-4D97-AF65-F5344CB8AC3E}">
        <p14:creationId xmlns:p14="http://schemas.microsoft.com/office/powerpoint/2010/main" val="3134935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C492F9CA-46FE-4D54-B0F1-F5CB89ED3B3F}"/>
              </a:ext>
            </a:extLst>
          </p:cNvPr>
          <p:cNvPicPr>
            <a:picLocks noGrp="1" noChangeAspect="1"/>
          </p:cNvPicPr>
          <p:nvPr>
            <p:ph type="pic" sz="quarter" idx="10"/>
          </p:nvPr>
        </p:nvPicPr>
        <p:blipFill>
          <a:blip r:embed="rId2"/>
          <a:srcRect t="12779" b="12779"/>
          <a:stretch>
            <a:fillRect/>
          </a:stretch>
        </p:blipFill>
        <p:spPr>
          <a:xfrm>
            <a:off x="1" y="0"/>
            <a:ext cx="12191999" cy="6858000"/>
          </a:xfrm>
        </p:spPr>
      </p:pic>
      <p:sp>
        <p:nvSpPr>
          <p:cNvPr id="3" name="Title 2">
            <a:extLst>
              <a:ext uri="{FF2B5EF4-FFF2-40B4-BE49-F238E27FC236}">
                <a16:creationId xmlns:a16="http://schemas.microsoft.com/office/drawing/2014/main" id="{33492572-A4E4-43F2-A1C9-FBC8E0C97145}"/>
              </a:ext>
            </a:extLst>
          </p:cNvPr>
          <p:cNvSpPr>
            <a:spLocks noGrp="1"/>
          </p:cNvSpPr>
          <p:nvPr>
            <p:ph type="title"/>
          </p:nvPr>
        </p:nvSpPr>
        <p:spPr>
          <a:xfrm>
            <a:off x="2974132" y="2400145"/>
            <a:ext cx="6243735" cy="2057709"/>
          </a:xfrm>
          <a:solidFill>
            <a:srgbClr val="FFFF00"/>
          </a:solidFill>
        </p:spPr>
        <p:txBody>
          <a:bodyPr>
            <a:noAutofit/>
          </a:bodyPr>
          <a:lstStyle/>
          <a:p>
            <a:r>
              <a:rPr lang="en-US" sz="9600" b="1" dirty="0">
                <a:solidFill>
                  <a:srgbClr val="FF0000"/>
                </a:solidFill>
              </a:rPr>
              <a:t>THANK YOU</a:t>
            </a:r>
            <a:endParaRPr lang="en-IN" sz="9600" b="1" dirty="0">
              <a:solidFill>
                <a:srgbClr val="FF0000"/>
              </a:solidFill>
            </a:endParaRPr>
          </a:p>
        </p:txBody>
      </p:sp>
    </p:spTree>
    <p:extLst>
      <p:ext uri="{BB962C8B-B14F-4D97-AF65-F5344CB8AC3E}">
        <p14:creationId xmlns:p14="http://schemas.microsoft.com/office/powerpoint/2010/main" val="2960676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392624" y="2110748"/>
            <a:ext cx="11369070" cy="4103621"/>
          </a:xfrm>
        </p:spPr>
        <p:txBody>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392621" y="1817785"/>
            <a:ext cx="1136907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id="{25FB2772-1FE2-40FC-A44C-A0599A10D44A}"/>
              </a:ext>
            </a:extLst>
          </p:cNvPr>
          <p:cNvSpPr>
            <a:spLocks noGrp="1"/>
          </p:cNvSpPr>
          <p:nvPr>
            <p:ph type="body" sz="quarter" idx="14"/>
          </p:nvPr>
        </p:nvSpPr>
        <p:spPr>
          <a:xfrm>
            <a:off x="392625" y="1666934"/>
            <a:ext cx="4490093" cy="4849283"/>
          </a:xfrm>
        </p:spPr>
        <p:txBody>
          <a:bodyPr>
            <a:normAutofit lnSpcReduction="10000"/>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t>Hence, I had a multi-label classification problem to solve. The next step was to gain some useful insights from data which would aid further problem solving.</a:t>
            </a:r>
            <a:endParaRPr lang="en-IN" dirty="0"/>
          </a:p>
        </p:txBody>
      </p:sp>
      <p:pic>
        <p:nvPicPr>
          <p:cNvPr id="7" name="Picture 6">
            <a:extLst>
              <a:ext uri="{FF2B5EF4-FFF2-40B4-BE49-F238E27FC236}">
                <a16:creationId xmlns:a16="http://schemas.microsoft.com/office/drawing/2014/main" id="{7A1FE52B-5A3C-4554-9B3D-0BF8104161CD}"/>
              </a:ext>
            </a:extLst>
          </p:cNvPr>
          <p:cNvPicPr>
            <a:picLocks noChangeAspect="1"/>
          </p:cNvPicPr>
          <p:nvPr/>
        </p:nvPicPr>
        <p:blipFill>
          <a:blip r:embed="rId2"/>
          <a:stretch>
            <a:fillRect/>
          </a:stretch>
        </p:blipFill>
        <p:spPr>
          <a:xfrm>
            <a:off x="5659515" y="1866483"/>
            <a:ext cx="5023284" cy="3939513"/>
          </a:xfrm>
          <a:prstGeom prst="rect">
            <a:avLst/>
          </a:prstGeom>
        </p:spPr>
      </p:pic>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9495D218-8EA6-449B-B46F-11F0CE536EAB}"/>
              </a:ext>
            </a:extLst>
          </p:cNvPr>
          <p:cNvGraphicFramePr>
            <a:graphicFrameLocks/>
          </p:cNvGraphicFramePr>
          <p:nvPr>
            <p:extLst>
              <p:ext uri="{D42A27DB-BD31-4B8C-83A1-F6EECF244321}">
                <p14:modId xmlns:p14="http://schemas.microsoft.com/office/powerpoint/2010/main" val="293866723"/>
              </p:ext>
            </p:extLst>
          </p:nvPr>
        </p:nvGraphicFramePr>
        <p:xfrm>
          <a:off x="392623" y="2041124"/>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28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E0347732-B5B4-4242-AAC1-2249CF59BF01}"/>
              </a:ext>
            </a:extLst>
          </p:cNvPr>
          <p:cNvGraphicFramePr>
            <a:graphicFrameLocks/>
          </p:cNvGraphicFramePr>
          <p:nvPr>
            <p:extLst>
              <p:ext uri="{D42A27DB-BD31-4B8C-83A1-F6EECF244321}">
                <p14:modId xmlns:p14="http://schemas.microsoft.com/office/powerpoint/2010/main" val="1314844106"/>
              </p:ext>
            </p:extLst>
          </p:nvPr>
        </p:nvGraphicFramePr>
        <p:xfrm>
          <a:off x="392624" y="186202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85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14"/>
          </p:nvPr>
        </p:nvSpPr>
        <p:spPr>
          <a:xfrm>
            <a:off x="1156103" y="2986266"/>
            <a:ext cx="2803337" cy="2274821"/>
          </a:xfrm>
        </p:spPr>
        <p:txBody>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pic>
        <p:nvPicPr>
          <p:cNvPr id="5" name="Picture 4">
            <a:extLst>
              <a:ext uri="{FF2B5EF4-FFF2-40B4-BE49-F238E27FC236}">
                <a16:creationId xmlns:a16="http://schemas.microsoft.com/office/drawing/2014/main" id="{084850A7-A20A-48DB-A7F7-F0B863C79688}"/>
              </a:ext>
            </a:extLst>
          </p:cNvPr>
          <p:cNvPicPr>
            <a:picLocks noChangeAspect="1"/>
          </p:cNvPicPr>
          <p:nvPr/>
        </p:nvPicPr>
        <p:blipFill>
          <a:blip r:embed="rId2"/>
          <a:stretch>
            <a:fillRect/>
          </a:stretch>
        </p:blipFill>
        <p:spPr>
          <a:xfrm>
            <a:off x="4738942" y="2139518"/>
            <a:ext cx="6573917" cy="3968318"/>
          </a:xfrm>
          <a:prstGeom prst="rect">
            <a:avLst/>
          </a:prstGeom>
        </p:spPr>
      </p:pic>
    </p:spTree>
    <p:extLst>
      <p:ext uri="{BB962C8B-B14F-4D97-AF65-F5344CB8AC3E}">
        <p14:creationId xmlns:p14="http://schemas.microsoft.com/office/powerpoint/2010/main" val="3226120534"/>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97</TotalTime>
  <Words>2107</Words>
  <Application>Microsoft Macintosh PowerPoint</Application>
  <PresentationFormat>Widescreen</PresentationFormat>
  <Paragraphs>144</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Courier New</vt:lpstr>
      <vt:lpstr>Sagona ExtraLight</vt:lpstr>
      <vt:lpstr>Speak Pro</vt:lpstr>
      <vt:lpstr>Office Theme</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Missing values</vt:lpstr>
      <vt:lpstr>Count plot</vt:lpstr>
      <vt:lpstr>Distribution plot</vt:lpstr>
      <vt:lpstr>Pie plot</vt:lpstr>
      <vt:lpstr>heatmap</vt:lpstr>
      <vt:lpstr>Classification function</vt:lpstr>
      <vt:lpstr>Classification machine learning models</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Sweta Rai</dc:creator>
  <cp:lastModifiedBy>ez5725</cp:lastModifiedBy>
  <cp:revision>21</cp:revision>
  <dcterms:created xsi:type="dcterms:W3CDTF">2021-12-10T15:14:52Z</dcterms:created>
  <dcterms:modified xsi:type="dcterms:W3CDTF">2022-03-16T06:12:04Z</dcterms:modified>
</cp:coreProperties>
</file>