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8" r:id="rId3"/>
    <p:sldId id="259" r:id="rId4"/>
    <p:sldId id="260" r:id="rId5"/>
    <p:sldId id="261" r:id="rId6"/>
    <p:sldId id="264" r:id="rId7"/>
    <p:sldId id="266" r:id="rId8"/>
    <p:sldId id="262" r:id="rId9"/>
    <p:sldId id="268" r:id="rId10"/>
    <p:sldId id="269" r:id="rId11"/>
    <p:sldId id="270" r:id="rId12"/>
    <p:sldId id="263"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196"/>
    <p:restoredTop sz="94665"/>
  </p:normalViewPr>
  <p:slideViewPr>
    <p:cSldViewPr snapToGrid="0">
      <p:cViewPr>
        <p:scale>
          <a:sx n="93" d="100"/>
          <a:sy n="93" d="100"/>
        </p:scale>
        <p:origin x="-256" y="5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28/01/22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78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28/01/22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995920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28/01/22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838348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550053E-8840-4F53-A353-BE063428817C}" type="datetimeFigureOut">
              <a:rPr lang="en-IN" smtClean="0"/>
              <a:pPr/>
              <a:t>28/01/22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53841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50053E-8840-4F53-A353-BE063428817C}" type="datetimeFigureOut">
              <a:rPr lang="en-IN" smtClean="0"/>
              <a:pPr/>
              <a:t>28/01/22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67E8D3C-9ECB-43C4-B4B3-020B2F795D65}"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90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550053E-8840-4F53-A353-BE063428817C}" type="datetimeFigureOut">
              <a:rPr lang="en-IN" smtClean="0"/>
              <a:pPr/>
              <a:t>28/01/22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4075184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550053E-8840-4F53-A353-BE063428817C}" type="datetimeFigureOut">
              <a:rPr lang="en-IN" smtClean="0"/>
              <a:pPr/>
              <a:t>28/01/22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8196834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550053E-8840-4F53-A353-BE063428817C}" type="datetimeFigureOut">
              <a:rPr lang="en-IN" smtClean="0"/>
              <a:pPr/>
              <a:t>28/01/22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930160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550053E-8840-4F53-A353-BE063428817C}" type="datetimeFigureOut">
              <a:rPr lang="en-IN" smtClean="0"/>
              <a:pPr/>
              <a:t>28/01/22</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26311742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8550053E-8840-4F53-A353-BE063428817C}" type="datetimeFigureOut">
              <a:rPr lang="en-IN" smtClean="0"/>
              <a:pPr/>
              <a:t>28/01/22</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67E8D3C-9ECB-43C4-B4B3-020B2F795D65}" type="slidenum">
              <a:rPr lang="en-IN" smtClean="0"/>
              <a:pPr/>
              <a:t>‹#›</a:t>
            </a:fld>
            <a:endParaRPr lang="en-IN"/>
          </a:p>
        </p:txBody>
      </p:sp>
    </p:spTree>
    <p:extLst>
      <p:ext uri="{BB962C8B-B14F-4D97-AF65-F5344CB8AC3E}">
        <p14:creationId xmlns:p14="http://schemas.microsoft.com/office/powerpoint/2010/main" val="3588056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550053E-8840-4F53-A353-BE063428817C}" type="datetimeFigureOut">
              <a:rPr lang="en-IN" smtClean="0"/>
              <a:pPr/>
              <a:t>28/01/22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67E8D3C-9ECB-43C4-B4B3-020B2F795D65}" type="slidenum">
              <a:rPr lang="en-IN" smtClean="0"/>
              <a:pPr/>
              <a:t>‹#›</a:t>
            </a:fld>
            <a:endParaRPr lang="en-IN"/>
          </a:p>
        </p:txBody>
      </p:sp>
    </p:spTree>
    <p:extLst>
      <p:ext uri="{BB962C8B-B14F-4D97-AF65-F5344CB8AC3E}">
        <p14:creationId xmlns:p14="http://schemas.microsoft.com/office/powerpoint/2010/main" val="3135430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8550053E-8840-4F53-A353-BE063428817C}" type="datetimeFigureOut">
              <a:rPr lang="en-IN" smtClean="0"/>
              <a:pPr/>
              <a:t>28/01/22</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C67E8D3C-9ECB-43C4-B4B3-020B2F795D65}"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459920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42272" y="888492"/>
            <a:ext cx="6815669" cy="1527162"/>
          </a:xfrm>
        </p:spPr>
        <p:txBody>
          <a:bodyPr/>
          <a:lstStyle/>
          <a:p>
            <a:pPr algn="ctr"/>
            <a:r>
              <a:rPr lang="en-IN" sz="3200" b="1" dirty="0">
                <a:latin typeface="+mn-lt"/>
              </a:rPr>
              <a:t>Project Report </a:t>
            </a:r>
            <a:br>
              <a:rPr lang="en-IN" sz="3200" b="1" dirty="0">
                <a:latin typeface="+mn-lt"/>
              </a:rPr>
            </a:br>
            <a:r>
              <a:rPr lang="en-IN" sz="3200" b="1" dirty="0">
                <a:latin typeface="+mn-lt"/>
              </a:rPr>
              <a:t>on </a:t>
            </a:r>
            <a:br>
              <a:rPr lang="en-IN" sz="3200" b="1" dirty="0">
                <a:latin typeface="+mn-lt"/>
              </a:rPr>
            </a:br>
            <a:r>
              <a:rPr lang="en-IN" sz="3200" b="1" dirty="0">
                <a:latin typeface="+mn-lt"/>
              </a:rPr>
              <a:t>CAR PRICE PREDICTION </a:t>
            </a:r>
          </a:p>
        </p:txBody>
      </p:sp>
      <p:sp>
        <p:nvSpPr>
          <p:cNvPr id="3" name="Subtitle 2"/>
          <p:cNvSpPr>
            <a:spLocks noGrp="1"/>
          </p:cNvSpPr>
          <p:nvPr>
            <p:ph type="subTitle" idx="1"/>
          </p:nvPr>
        </p:nvSpPr>
        <p:spPr>
          <a:xfrm>
            <a:off x="2787933" y="4367284"/>
            <a:ext cx="6815669" cy="815831"/>
          </a:xfrm>
        </p:spPr>
        <p:txBody>
          <a:bodyPr>
            <a:noAutofit/>
          </a:bodyPr>
          <a:lstStyle/>
          <a:p>
            <a:pPr algn="ctr"/>
            <a:r>
              <a:rPr lang="en-IN" sz="2000" b="1" dirty="0"/>
              <a:t>By</a:t>
            </a:r>
            <a:r>
              <a:rPr lang="en-IN" sz="2000" b="1" cap="none" dirty="0"/>
              <a:t>:</a:t>
            </a:r>
            <a:endParaRPr lang="en-IN" sz="2000" b="1" dirty="0"/>
          </a:p>
          <a:p>
            <a:pPr algn="ctr"/>
            <a:r>
              <a:rPr lang="en-IN" sz="2000" dirty="0"/>
              <a:t>Sharanya </a:t>
            </a:r>
            <a:r>
              <a:rPr lang="en-IN" sz="2000" dirty="0" err="1"/>
              <a:t>susheel</a:t>
            </a:r>
            <a:endParaRPr lang="en-IN" sz="2000" dirty="0"/>
          </a:p>
        </p:txBody>
      </p:sp>
      <p:pic>
        <p:nvPicPr>
          <p:cNvPr id="4" name="Picture 3"/>
          <p:cNvPicPr/>
          <p:nvPr/>
        </p:nvPicPr>
        <p:blipFill>
          <a:blip r:embed="rId2">
            <a:extLst>
              <a:ext uri="{28A0092B-C50C-407E-A947-70E740481C1C}">
                <a14:useLocalDpi xmlns:a14="http://schemas.microsoft.com/office/drawing/2010/main" val="0"/>
              </a:ext>
            </a:extLst>
          </a:blip>
          <a:srcRect/>
          <a:stretch>
            <a:fillRect/>
          </a:stretch>
        </p:blipFill>
        <p:spPr bwMode="auto">
          <a:xfrm>
            <a:off x="4558034" y="2470245"/>
            <a:ext cx="2784143" cy="1897039"/>
          </a:xfrm>
          <a:prstGeom prst="rect">
            <a:avLst/>
          </a:prstGeom>
          <a:noFill/>
          <a:ln>
            <a:noFill/>
          </a:ln>
        </p:spPr>
      </p:pic>
    </p:spTree>
    <p:extLst>
      <p:ext uri="{BB962C8B-B14F-4D97-AF65-F5344CB8AC3E}">
        <p14:creationId xmlns:p14="http://schemas.microsoft.com/office/powerpoint/2010/main" val="4916719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579DAE-C141-48DB-810E-C070C30081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02FD90C3-6350-4D5B-9738-6E94EDF30F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41497DE5-0939-4D1D-9350-0C5E1B209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CCC70ED-6C63-4537-B7EB-51990D6C0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724" y="457200"/>
            <a:ext cx="11274552" cy="59436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76E24C1-2968-40DC-A36E-F6B85F0F07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2732" y="521208"/>
            <a:ext cx="11146536" cy="581558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descr="A picture containing text, wall&#10;&#10;Description automatically generated">
            <a:extLst>
              <a:ext uri="{FF2B5EF4-FFF2-40B4-BE49-F238E27FC236}">
                <a16:creationId xmlns:a16="http://schemas.microsoft.com/office/drawing/2014/main" id="{AFE725A6-3667-794B-81AB-C9EA63A385D8}"/>
              </a:ext>
            </a:extLst>
          </p:cNvPr>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bwMode="auto">
          <a:xfrm>
            <a:off x="1357541" y="905933"/>
            <a:ext cx="9508922" cy="5039728"/>
          </a:xfrm>
          <a:prstGeom prst="rect">
            <a:avLst/>
          </a:prstGeom>
          <a:noFill/>
        </p:spPr>
      </p:pic>
    </p:spTree>
    <p:extLst>
      <p:ext uri="{BB962C8B-B14F-4D97-AF65-F5344CB8AC3E}">
        <p14:creationId xmlns:p14="http://schemas.microsoft.com/office/powerpoint/2010/main" val="829640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DE7A-3817-FE43-A839-4E3661033141}"/>
              </a:ext>
            </a:extLst>
          </p:cNvPr>
          <p:cNvSpPr>
            <a:spLocks noGrp="1"/>
          </p:cNvSpPr>
          <p:nvPr>
            <p:ph type="title"/>
          </p:nvPr>
        </p:nvSpPr>
        <p:spPr/>
        <p:txBody>
          <a:bodyPr/>
          <a:lstStyle/>
          <a:p>
            <a:endParaRPr lang="en-US"/>
          </a:p>
        </p:txBody>
      </p:sp>
      <p:pic>
        <p:nvPicPr>
          <p:cNvPr id="4" name="Content Placeholder 3" descr="Chart, histogram&#10;&#10;Description automatically generated">
            <a:extLst>
              <a:ext uri="{FF2B5EF4-FFF2-40B4-BE49-F238E27FC236}">
                <a16:creationId xmlns:a16="http://schemas.microsoft.com/office/drawing/2014/main" id="{44DDD80E-8C96-2B46-817E-8A7819D73F78}"/>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24688" y="1846263"/>
            <a:ext cx="7602950" cy="4022725"/>
          </a:xfrm>
          <a:prstGeom prst="rect">
            <a:avLst/>
          </a:prstGeom>
          <a:noFill/>
          <a:ln>
            <a:noFill/>
          </a:ln>
        </p:spPr>
      </p:pic>
    </p:spTree>
    <p:extLst>
      <p:ext uri="{BB962C8B-B14F-4D97-AF65-F5344CB8AC3E}">
        <p14:creationId xmlns:p14="http://schemas.microsoft.com/office/powerpoint/2010/main" val="2186392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Conclusion</a:t>
            </a:r>
          </a:p>
        </p:txBody>
      </p:sp>
      <p:sp>
        <p:nvSpPr>
          <p:cNvPr id="3" name="Content Placeholder 2"/>
          <p:cNvSpPr>
            <a:spLocks noGrp="1"/>
          </p:cNvSpPr>
          <p:nvPr>
            <p:ph idx="1"/>
          </p:nvPr>
        </p:nvSpPr>
        <p:spPr/>
        <p:txBody>
          <a:bodyPr/>
          <a:lstStyle/>
          <a:p>
            <a:pPr algn="just">
              <a:buFont typeface="Wingdings" panose="05000000000000000000" pitchFamily="2" charset="2"/>
              <a:buChar char="Ø"/>
            </a:pPr>
            <a:r>
              <a:rPr lang="en-US" sz="2400" dirty="0"/>
              <a:t> </a:t>
            </a:r>
            <a:r>
              <a:rPr lang="en-IN" dirty="0"/>
              <a:t>Random forest has a high r2 score which is a better model compared to the others </a:t>
            </a:r>
          </a:p>
        </p:txBody>
      </p:sp>
    </p:spTree>
    <p:extLst>
      <p:ext uri="{BB962C8B-B14F-4D97-AF65-F5344CB8AC3E}">
        <p14:creationId xmlns:p14="http://schemas.microsoft.com/office/powerpoint/2010/main" val="944531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63654-159F-304E-9A36-0EF725C936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F570FB-C75D-5E43-BEA2-BCE4BBD37D5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89117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Business Problem</a:t>
            </a:r>
          </a:p>
        </p:txBody>
      </p:sp>
      <p:sp>
        <p:nvSpPr>
          <p:cNvPr id="3" name="Content Placeholder 2"/>
          <p:cNvSpPr>
            <a:spLocks noGrp="1"/>
          </p:cNvSpPr>
          <p:nvPr>
            <p:ph idx="1"/>
          </p:nvPr>
        </p:nvSpPr>
        <p:spPr/>
        <p:txBody>
          <a:bodyPr>
            <a:normAutofit fontScale="77500" lnSpcReduction="20000"/>
          </a:bodyPr>
          <a:lstStyle/>
          <a:p>
            <a:r>
              <a:rPr lang="en-US" dirty="0"/>
              <a:t>Its always fascinating to see how we could predict things better when we have large sums of historic data. The world has advanced a lot in terms of technology, medicine, education and many other verticals with the right use of historic data. </a:t>
            </a:r>
            <a:endParaRPr lang="en-IN" dirty="0"/>
          </a:p>
          <a:p>
            <a:r>
              <a:rPr lang="en-US" dirty="0"/>
              <a:t> </a:t>
            </a:r>
            <a:endParaRPr lang="en-IN" dirty="0"/>
          </a:p>
          <a:p>
            <a:r>
              <a:rPr lang="en-US" dirty="0"/>
              <a:t>One such vertical where it can make a huge impact is the car industry, as the main reasons are, highly fluctuating price which depends on expected booking, actual booking, events and a lot more factors. Now that we all know some basics like the weekends are expensive and holiday season its expensive, we actually don’t know the best price we can book at any given point of the time in the year. Imagine if we could get alerts and recommendations when the price is actually low or offered the best. It does save a lot of money for the travelers and moreover it can also help regulate the demand and availability for business consistency with the airline companies. And it is not mere historic data evaluation done by us, which becomes cumbersome after a point in time with large sums of data, it is how we write algorithms for machines to process and learn large sums of data to help us achieve business objective, which simply is called machine learning. </a:t>
            </a:r>
            <a:endParaRPr lang="en-IN" dirty="0"/>
          </a:p>
          <a:p>
            <a:r>
              <a:rPr lang="en-US" dirty="0"/>
              <a:t> </a:t>
            </a:r>
            <a:endParaRPr lang="en-IN" dirty="0"/>
          </a:p>
          <a:p>
            <a:r>
              <a:rPr lang="en-US" dirty="0"/>
              <a:t>Using regression method in machine learning, it has helped us overcome the said concern. We need to identify the data and time variables, missing values, heat map to help us create data frame, which further will help us build our model. We have also used </a:t>
            </a:r>
            <a:r>
              <a:rPr lang="en-US" dirty="0" err="1"/>
              <a:t>RandomForestRegressor</a:t>
            </a:r>
            <a:r>
              <a:rPr lang="en-US" dirty="0"/>
              <a:t>, </a:t>
            </a:r>
            <a:r>
              <a:rPr lang="en-US" dirty="0" err="1"/>
              <a:t>LinearRegression</a:t>
            </a:r>
            <a:r>
              <a:rPr lang="en-US" dirty="0"/>
              <a:t>, </a:t>
            </a:r>
            <a:r>
              <a:rPr lang="en-US" dirty="0" err="1"/>
              <a:t>KNeighborsRegressor</a:t>
            </a:r>
            <a:r>
              <a:rPr lang="en-US" dirty="0"/>
              <a:t> and </a:t>
            </a:r>
            <a:r>
              <a:rPr lang="en-US" dirty="0" err="1"/>
              <a:t>DecisionTreeRegresssor</a:t>
            </a:r>
            <a:r>
              <a:rPr lang="en-US" dirty="0"/>
              <a:t>, cross validation using randomized search CV for achieving the results. </a:t>
            </a:r>
            <a:endParaRPr lang="en-IN" dirty="0"/>
          </a:p>
          <a:p>
            <a:r>
              <a:rPr lang="en-US" dirty="0"/>
              <a:t> </a:t>
            </a:r>
            <a:endParaRPr lang="en-IN" dirty="0"/>
          </a:p>
          <a:p>
            <a:pPr marL="0" indent="0">
              <a:buNone/>
            </a:pPr>
            <a:endParaRPr lang="en-IN" dirty="0"/>
          </a:p>
        </p:txBody>
      </p:sp>
    </p:spTree>
    <p:extLst>
      <p:ext uri="{BB962C8B-B14F-4D97-AF65-F5344CB8AC3E}">
        <p14:creationId xmlns:p14="http://schemas.microsoft.com/office/powerpoint/2010/main" val="3976238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 to Data Cleaning</a:t>
            </a:r>
          </a:p>
        </p:txBody>
      </p:sp>
      <p:sp>
        <p:nvSpPr>
          <p:cNvPr id="3" name="Content Placeholder 2"/>
          <p:cNvSpPr>
            <a:spLocks noGrp="1"/>
          </p:cNvSpPr>
          <p:nvPr>
            <p:ph idx="1"/>
          </p:nvPr>
        </p:nvSpPr>
        <p:spPr/>
        <p:txBody>
          <a:bodyPr>
            <a:normAutofit/>
          </a:bodyPr>
          <a:lstStyle/>
          <a:p>
            <a:pPr>
              <a:buNone/>
            </a:pPr>
            <a:r>
              <a:rPr lang="en-IN" dirty="0"/>
              <a:t>  </a:t>
            </a:r>
            <a:r>
              <a:rPr lang="en-US" dirty="0"/>
              <a:t>Firstly we check the information of the given dataset because it tells that how many rows and columns are present in our dataset and data type of the columns whether they are object, integer or float.</a:t>
            </a:r>
          </a:p>
          <a:p>
            <a:pPr>
              <a:buFont typeface="Arial" charset="0"/>
              <a:buChar char="•"/>
            </a:pPr>
            <a:r>
              <a:rPr lang="en-US" dirty="0"/>
              <a:t>Drop duplicate rows if present in dataset. Then we check for the null values present in our dataset. </a:t>
            </a:r>
          </a:p>
          <a:p>
            <a:pPr>
              <a:buFont typeface="Arial" charset="0"/>
              <a:buChar char="•"/>
            </a:pPr>
            <a:r>
              <a:rPr lang="en-US" dirty="0"/>
              <a:t>If null values are present then fill it via mean, median or mode. Or also you can remove that rows but kindly check it properly.</a:t>
            </a:r>
          </a:p>
          <a:p>
            <a:pPr>
              <a:buFont typeface="Arial" charset="0"/>
              <a:buChar char="•"/>
            </a:pPr>
            <a:r>
              <a:rPr lang="en-US" dirty="0"/>
              <a:t>After that we check the summary statistics of our dataset. This part tells about the statistics of our dataset i.e. mean, median, max value ,min values and also it tell whether outliers are present in our dataset or not.</a:t>
            </a:r>
          </a:p>
          <a:p>
            <a:pPr marL="201168" lvl="1" indent="0">
              <a:buNone/>
            </a:pPr>
            <a:endParaRPr lang="en-IN" sz="2000" dirty="0"/>
          </a:p>
          <a:p>
            <a:pPr marL="0" lvl="0" indent="0">
              <a:buNone/>
            </a:pPr>
            <a:endParaRPr lang="en-IN" dirty="0"/>
          </a:p>
        </p:txBody>
      </p:sp>
    </p:spTree>
    <p:extLst>
      <p:ext uri="{BB962C8B-B14F-4D97-AF65-F5344CB8AC3E}">
        <p14:creationId xmlns:p14="http://schemas.microsoft.com/office/powerpoint/2010/main" val="12022675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Approach to Data Cleaning (Cntd…)</a:t>
            </a:r>
          </a:p>
        </p:txBody>
      </p:sp>
      <p:sp>
        <p:nvSpPr>
          <p:cNvPr id="3" name="Content Placeholder 2"/>
          <p:cNvSpPr>
            <a:spLocks noGrp="1"/>
          </p:cNvSpPr>
          <p:nvPr>
            <p:ph idx="1"/>
          </p:nvPr>
        </p:nvSpPr>
        <p:spPr/>
        <p:txBody>
          <a:bodyPr/>
          <a:lstStyle/>
          <a:p>
            <a:r>
              <a:rPr lang="en-US" sz="1800" dirty="0"/>
              <a:t>* We also check the correlation of our dataset to check the correlation of the columns with each other. If columns are highly correlated with each other let’s say 90% or above then remove those columns to avoid multi </a:t>
            </a:r>
            <a:r>
              <a:rPr lang="en-US" sz="1800" dirty="0" err="1"/>
              <a:t>colinearity</a:t>
            </a:r>
            <a:r>
              <a:rPr lang="en-US" sz="1800" dirty="0"/>
              <a:t> problem.</a:t>
            </a:r>
          </a:p>
          <a:p>
            <a:r>
              <a:rPr lang="en-US" sz="1800" dirty="0"/>
              <a:t>* We extract data from date column and make new columns like day, month and year to see the outcomes with our target column that is label.</a:t>
            </a:r>
          </a:p>
          <a:p>
            <a:r>
              <a:rPr lang="en-US" sz="1800" dirty="0"/>
              <a:t>* We delete the </a:t>
            </a:r>
            <a:r>
              <a:rPr lang="en-US" sz="1800" dirty="0" err="1"/>
              <a:t>pcircle</a:t>
            </a:r>
            <a:r>
              <a:rPr lang="en-US" sz="1800" dirty="0"/>
              <a:t> column because it has only one unique value that tells that collected data is only for one circle.</a:t>
            </a:r>
          </a:p>
          <a:p>
            <a:r>
              <a:rPr lang="en-US" sz="1800" dirty="0"/>
              <a:t>* We cannot remove outliers because more than 20% of our data  are removed.</a:t>
            </a:r>
          </a:p>
          <a:p>
            <a:pPr marL="0" lvl="0" indent="0" algn="just">
              <a:buNone/>
            </a:pPr>
            <a:endParaRPr lang="en-IN" sz="1800" dirty="0"/>
          </a:p>
          <a:p>
            <a:endParaRPr lang="en-IN" dirty="0"/>
          </a:p>
        </p:txBody>
      </p:sp>
    </p:spTree>
    <p:extLst>
      <p:ext uri="{BB962C8B-B14F-4D97-AF65-F5344CB8AC3E}">
        <p14:creationId xmlns:p14="http://schemas.microsoft.com/office/powerpoint/2010/main" val="11878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Visualization.</a:t>
            </a:r>
          </a:p>
        </p:txBody>
      </p:sp>
      <p:sp>
        <p:nvSpPr>
          <p:cNvPr id="3" name="Content Placeholder 2"/>
          <p:cNvSpPr>
            <a:spLocks noGrp="1"/>
          </p:cNvSpPr>
          <p:nvPr>
            <p:ph idx="1"/>
          </p:nvPr>
        </p:nvSpPr>
        <p:spPr>
          <a:xfrm>
            <a:off x="674086" y="1951533"/>
            <a:ext cx="10058400" cy="4023360"/>
          </a:xfrm>
        </p:spPr>
        <p:txBody>
          <a:bodyPr>
            <a:normAutofit/>
          </a:bodyPr>
          <a:lstStyle/>
          <a:p>
            <a:r>
              <a:rPr lang="en-US" sz="1400" dirty="0"/>
              <a:t>*</a:t>
            </a:r>
            <a:endParaRPr lang="en-US" dirty="0"/>
          </a:p>
          <a:p>
            <a:pPr algn="just">
              <a:buNone/>
            </a:pPr>
            <a:endParaRPr lang="en-IN" dirty="0"/>
          </a:p>
          <a:p>
            <a:pPr marL="0" indent="0">
              <a:buNone/>
            </a:pPr>
            <a:endParaRPr lang="en-IN" dirty="0"/>
          </a:p>
          <a:p>
            <a:pPr lvl="0"/>
            <a:endParaRPr lang="en-IN" dirty="0"/>
          </a:p>
          <a:p>
            <a:pPr lvl="0"/>
            <a:endParaRPr lang="en-IN" dirty="0"/>
          </a:p>
          <a:p>
            <a:pPr lvl="0"/>
            <a:endParaRPr lang="en-IN" dirty="0"/>
          </a:p>
          <a:p>
            <a:pPr lvl="0"/>
            <a:endParaRPr lang="en-IN" dirty="0"/>
          </a:p>
          <a:p>
            <a:pPr lvl="0"/>
            <a:endParaRPr lang="en-IN" dirty="0"/>
          </a:p>
          <a:p>
            <a:pPr>
              <a:buFont typeface="Wingdings" panose="05000000000000000000" pitchFamily="2" charset="2"/>
              <a:buChar char="Ø"/>
            </a:pPr>
            <a:endParaRPr lang="en-IN" dirty="0"/>
          </a:p>
        </p:txBody>
      </p:sp>
      <p:graphicFrame>
        <p:nvGraphicFramePr>
          <p:cNvPr id="4" name="Table 3"/>
          <p:cNvGraphicFramePr>
            <a:graphicFrameLocks noGrp="1"/>
          </p:cNvGraphicFramePr>
          <p:nvPr/>
        </p:nvGraphicFramePr>
        <p:xfrm>
          <a:off x="2032000" y="719666"/>
          <a:ext cx="8128000" cy="37084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000"/>
                    </a:ext>
                  </a:extLst>
                </a:gridCol>
                <a:gridCol w="1625600">
                  <a:extLst>
                    <a:ext uri="{9D8B030D-6E8A-4147-A177-3AD203B41FA5}">
                      <a16:colId xmlns:a16="http://schemas.microsoft.com/office/drawing/2014/main" val="20001"/>
                    </a:ext>
                  </a:extLst>
                </a:gridCol>
                <a:gridCol w="1625600">
                  <a:extLst>
                    <a:ext uri="{9D8B030D-6E8A-4147-A177-3AD203B41FA5}">
                      <a16:colId xmlns:a16="http://schemas.microsoft.com/office/drawing/2014/main" val="20002"/>
                    </a:ext>
                  </a:extLst>
                </a:gridCol>
                <a:gridCol w="1625600">
                  <a:extLst>
                    <a:ext uri="{9D8B030D-6E8A-4147-A177-3AD203B41FA5}">
                      <a16:colId xmlns:a16="http://schemas.microsoft.com/office/drawing/2014/main" val="20003"/>
                    </a:ext>
                  </a:extLst>
                </a:gridCol>
                <a:gridCol w="1625600">
                  <a:extLst>
                    <a:ext uri="{9D8B030D-6E8A-4147-A177-3AD203B41FA5}">
                      <a16:colId xmlns:a16="http://schemas.microsoft.com/office/drawing/2014/main" val="20004"/>
                    </a:ext>
                  </a:extLst>
                </a:gridCol>
              </a:tblGrid>
              <a:tr h="370840">
                <a:tc>
                  <a:txBody>
                    <a:bodyPr/>
                    <a:lstStyle/>
                    <a:p>
                      <a:endParaRPr lang="en-IN" dirty="0"/>
                    </a:p>
                  </a:txBody>
                  <a:tcPr/>
                </a:tc>
                <a:tc>
                  <a:txBody>
                    <a:bodyPr/>
                    <a:lstStyle/>
                    <a:p>
                      <a:endParaRPr lang="en-IN"/>
                    </a:p>
                  </a:txBody>
                  <a:tcPr/>
                </a:tc>
                <a:tc>
                  <a:txBody>
                    <a:bodyPr/>
                    <a:lstStyle/>
                    <a:p>
                      <a:endParaRPr lang="en-IN"/>
                    </a:p>
                  </a:txBody>
                  <a:tcPr/>
                </a:tc>
                <a:tc>
                  <a:txBody>
                    <a:bodyPr/>
                    <a:lstStyle/>
                    <a:p>
                      <a:endParaRPr lang="en-IN" dirty="0"/>
                    </a:p>
                  </a:txBody>
                  <a:tcPr/>
                </a:tc>
                <a:tc>
                  <a:txBody>
                    <a:bodyPr/>
                    <a:lstStyle/>
                    <a:p>
                      <a:endParaRPr lang="en-IN"/>
                    </a:p>
                  </a:txBody>
                  <a:tcPr/>
                </a:tc>
                <a:extLst>
                  <a:ext uri="{0D108BD9-81ED-4DB2-BD59-A6C34878D82A}">
                    <a16:rowId xmlns:a16="http://schemas.microsoft.com/office/drawing/2014/main" val="10000"/>
                  </a:ext>
                </a:extLst>
              </a:tr>
            </a:tbl>
          </a:graphicData>
        </a:graphic>
      </p:graphicFrame>
      <p:pic>
        <p:nvPicPr>
          <p:cNvPr id="8" name="Picture 7" descr="Logo, icon&#10;&#10;Description automatically generated">
            <a:extLst>
              <a:ext uri="{FF2B5EF4-FFF2-40B4-BE49-F238E27FC236}">
                <a16:creationId xmlns:a16="http://schemas.microsoft.com/office/drawing/2014/main" id="{BA35E8C3-A7B2-354F-8635-DF10719A701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0245" y="2188527"/>
            <a:ext cx="5731510" cy="2480945"/>
          </a:xfrm>
          <a:prstGeom prst="rect">
            <a:avLst/>
          </a:prstGeom>
          <a:noFill/>
          <a:ln>
            <a:noFill/>
          </a:ln>
        </p:spPr>
      </p:pic>
      <p:sp>
        <p:nvSpPr>
          <p:cNvPr id="9" name="TextBox 8">
            <a:extLst>
              <a:ext uri="{FF2B5EF4-FFF2-40B4-BE49-F238E27FC236}">
                <a16:creationId xmlns:a16="http://schemas.microsoft.com/office/drawing/2014/main" id="{9E4D85DF-E9BB-5242-BEB7-5E87C5F9A868}"/>
              </a:ext>
            </a:extLst>
          </p:cNvPr>
          <p:cNvSpPr txBox="1"/>
          <p:nvPr/>
        </p:nvSpPr>
        <p:spPr>
          <a:xfrm>
            <a:off x="3920836" y="5472545"/>
            <a:ext cx="31871674" cy="369332"/>
          </a:xfrm>
          <a:prstGeom prst="rect">
            <a:avLst/>
          </a:prstGeom>
          <a:noFill/>
        </p:spPr>
        <p:txBody>
          <a:bodyPr wrap="none" rtlCol="0">
            <a:spAutoFit/>
          </a:bodyPr>
          <a:lstStyle/>
          <a:p>
            <a:r>
              <a:rPr lang="en-IN" dirty="0"/>
              <a:t>from the above graphs we can observe the following: 1)The number of dealer cars is higher than the individual cars 2)The number of manual cars is higher than that </a:t>
            </a:r>
            <a:r>
              <a:rPr lang="en-IN" dirty="0" err="1"/>
              <a:t>ofautomatic</a:t>
            </a:r>
            <a:r>
              <a:rPr lang="en-IN" dirty="0"/>
              <a:t> cars 3)The number of the third party owners is </a:t>
            </a:r>
            <a:r>
              <a:rPr lang="en-IN" dirty="0" err="1"/>
              <a:t>comparitvely</a:t>
            </a:r>
            <a:r>
              <a:rPr lang="en-IN" dirty="0"/>
              <a:t> low 4)The number of cars with CNG type of </a:t>
            </a:r>
            <a:r>
              <a:rPr lang="en-IN" dirty="0" err="1"/>
              <a:t>fues</a:t>
            </a:r>
            <a:r>
              <a:rPr lang="en-IN" dirty="0"/>
              <a:t> is very low compared to that with petrol and diesel.</a:t>
            </a:r>
          </a:p>
        </p:txBody>
      </p:sp>
    </p:spTree>
    <p:extLst>
      <p:ext uri="{BB962C8B-B14F-4D97-AF65-F5344CB8AC3E}">
        <p14:creationId xmlns:p14="http://schemas.microsoft.com/office/powerpoint/2010/main" val="119930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8" name="Rectangle 10">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AA67C74-56E8-804C-9E80-39B750690A99}"/>
              </a:ext>
            </a:extLst>
          </p:cNvPr>
          <p:cNvSpPr>
            <a:spLocks noGrp="1"/>
          </p:cNvSpPr>
          <p:nvPr>
            <p:ph type="title"/>
          </p:nvPr>
        </p:nvSpPr>
        <p:spPr>
          <a:xfrm>
            <a:off x="492370" y="516835"/>
            <a:ext cx="3084844" cy="2103875"/>
          </a:xfrm>
        </p:spPr>
        <p:txBody>
          <a:bodyPr>
            <a:normAutofit/>
          </a:bodyPr>
          <a:lstStyle/>
          <a:p>
            <a:r>
              <a:rPr lang="en-US" sz="3600">
                <a:solidFill>
                  <a:srgbClr val="FFFFFF"/>
                </a:solidFill>
              </a:rPr>
              <a:t>Visualization cont…</a:t>
            </a:r>
          </a:p>
        </p:txBody>
      </p:sp>
      <p:sp>
        <p:nvSpPr>
          <p:cNvPr id="3" name="Content Placeholder 2">
            <a:extLst>
              <a:ext uri="{FF2B5EF4-FFF2-40B4-BE49-F238E27FC236}">
                <a16:creationId xmlns:a16="http://schemas.microsoft.com/office/drawing/2014/main" id="{178C017C-7BEB-7642-9F3B-01BE5A6FBFD9}"/>
              </a:ext>
            </a:extLst>
          </p:cNvPr>
          <p:cNvSpPr>
            <a:spLocks noGrp="1"/>
          </p:cNvSpPr>
          <p:nvPr>
            <p:ph idx="1"/>
          </p:nvPr>
        </p:nvSpPr>
        <p:spPr>
          <a:xfrm>
            <a:off x="492371" y="2653800"/>
            <a:ext cx="3084844" cy="3335519"/>
          </a:xfrm>
        </p:spPr>
        <p:txBody>
          <a:bodyPr>
            <a:normAutofit/>
          </a:bodyPr>
          <a:lstStyle/>
          <a:p>
            <a:r>
              <a:rPr lang="en-US" sz="1500">
                <a:solidFill>
                  <a:srgbClr val="FFFFFF"/>
                </a:solidFill>
              </a:rPr>
              <a:t>* We plot histogram to displays the shape and spread of continuous sample data.</a:t>
            </a:r>
          </a:p>
          <a:p>
            <a:endParaRPr lang="en-US" sz="1500">
              <a:solidFill>
                <a:srgbClr val="FFFFFF"/>
              </a:solidFill>
            </a:endParaRPr>
          </a:p>
        </p:txBody>
      </p:sp>
      <p:sp>
        <p:nvSpPr>
          <p:cNvPr id="19" name="Rectangle 12">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Picture 8" descr="Chart, box and whisker chart&#10;&#10;Description automatically generated">
            <a:extLst>
              <a:ext uri="{FF2B5EF4-FFF2-40B4-BE49-F238E27FC236}">
                <a16:creationId xmlns:a16="http://schemas.microsoft.com/office/drawing/2014/main" id="{752FCD7F-4AEB-7D49-A285-F8EB9B71A22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0245" y="2177415"/>
            <a:ext cx="5731510" cy="2503170"/>
          </a:xfrm>
          <a:prstGeom prst="rect">
            <a:avLst/>
          </a:prstGeom>
          <a:noFill/>
          <a:ln>
            <a:noFill/>
          </a:ln>
        </p:spPr>
      </p:pic>
      <p:sp>
        <p:nvSpPr>
          <p:cNvPr id="6" name="TextBox 5">
            <a:extLst>
              <a:ext uri="{FF2B5EF4-FFF2-40B4-BE49-F238E27FC236}">
                <a16:creationId xmlns:a16="http://schemas.microsoft.com/office/drawing/2014/main" id="{2E82C450-4029-7A4E-829C-AA6D13F92967}"/>
              </a:ext>
            </a:extLst>
          </p:cNvPr>
          <p:cNvSpPr txBox="1"/>
          <p:nvPr/>
        </p:nvSpPr>
        <p:spPr>
          <a:xfrm>
            <a:off x="5098473" y="5472545"/>
            <a:ext cx="12978105" cy="369332"/>
          </a:xfrm>
          <a:prstGeom prst="rect">
            <a:avLst/>
          </a:prstGeom>
          <a:noFill/>
        </p:spPr>
        <p:txBody>
          <a:bodyPr wrap="none" rtlCol="0">
            <a:spAutoFit/>
          </a:bodyPr>
          <a:lstStyle/>
          <a:p>
            <a:r>
              <a:rPr lang="en-IN" dirty="0"/>
              <a:t>From the above graphs we can observe that the </a:t>
            </a:r>
            <a:r>
              <a:rPr lang="en-IN" dirty="0" err="1"/>
              <a:t>catergorical</a:t>
            </a:r>
            <a:r>
              <a:rPr lang="en-IN" dirty="0"/>
              <a:t> data has some sort of pattern regarding car's present price and selling price.</a:t>
            </a:r>
          </a:p>
        </p:txBody>
      </p:sp>
    </p:spTree>
    <p:extLst>
      <p:ext uri="{BB962C8B-B14F-4D97-AF65-F5344CB8AC3E}">
        <p14:creationId xmlns:p14="http://schemas.microsoft.com/office/powerpoint/2010/main" val="2421994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47EFE81-F3D5-2741-B1E4-A18CA9E1CE12}"/>
              </a:ext>
            </a:extLst>
          </p:cNvPr>
          <p:cNvSpPr>
            <a:spLocks noGrp="1"/>
          </p:cNvSpPr>
          <p:nvPr>
            <p:ph type="title"/>
          </p:nvPr>
        </p:nvSpPr>
        <p:spPr>
          <a:xfrm>
            <a:off x="492370" y="516835"/>
            <a:ext cx="3084844" cy="2103875"/>
          </a:xfrm>
        </p:spPr>
        <p:txBody>
          <a:bodyPr>
            <a:normAutofit/>
          </a:bodyPr>
          <a:lstStyle/>
          <a:p>
            <a:endParaRPr lang="en-US" sz="3600">
              <a:solidFill>
                <a:srgbClr val="FFFFFF"/>
              </a:solidFill>
            </a:endParaRPr>
          </a:p>
        </p:txBody>
      </p:sp>
      <p:sp>
        <p:nvSpPr>
          <p:cNvPr id="3" name="Content Placeholder 2">
            <a:extLst>
              <a:ext uri="{FF2B5EF4-FFF2-40B4-BE49-F238E27FC236}">
                <a16:creationId xmlns:a16="http://schemas.microsoft.com/office/drawing/2014/main" id="{928E6A3C-5588-6047-828B-BEF1BAC0928D}"/>
              </a:ext>
            </a:extLst>
          </p:cNvPr>
          <p:cNvSpPr>
            <a:spLocks noGrp="1"/>
          </p:cNvSpPr>
          <p:nvPr>
            <p:ph idx="1"/>
          </p:nvPr>
        </p:nvSpPr>
        <p:spPr>
          <a:xfrm>
            <a:off x="492371" y="2653800"/>
            <a:ext cx="3084844" cy="3335519"/>
          </a:xfrm>
        </p:spPr>
        <p:txBody>
          <a:bodyPr>
            <a:normAutofit/>
          </a:bodyPr>
          <a:lstStyle/>
          <a:p>
            <a:r>
              <a:rPr lang="en-US" sz="1500">
                <a:solidFill>
                  <a:srgbClr val="FFFFFF"/>
                </a:solidFill>
              </a:rPr>
              <a:t>* We  also see the customers labels i.e defaluter/Non-defaulter  according to date and month with count plot.</a:t>
            </a:r>
          </a:p>
          <a:p>
            <a:endParaRPr lang="en-US" sz="1500">
              <a:solidFill>
                <a:srgbClr val="FFFFFF"/>
              </a:solidFill>
            </a:endParaRPr>
          </a:p>
          <a:p>
            <a:endParaRPr lang="en-US" sz="1500">
              <a:solidFill>
                <a:srgbClr val="FFFFFF"/>
              </a:solidFill>
            </a:endParaRPr>
          </a:p>
          <a:p>
            <a:endParaRPr lang="en-US" sz="1500">
              <a:solidFill>
                <a:srgbClr val="FFFFFF"/>
              </a:solidFill>
            </a:endParaRPr>
          </a:p>
          <a:p>
            <a:endParaRPr lang="en-US" sz="1500">
              <a:solidFill>
                <a:srgbClr val="FFFFFF"/>
              </a:solidFill>
            </a:endParaRPr>
          </a:p>
          <a:p>
            <a:endParaRPr lang="en-US" sz="1500">
              <a:solidFill>
                <a:srgbClr val="FFFFFF"/>
              </a:solidFill>
            </a:endParaRPr>
          </a:p>
        </p:txBody>
      </p:sp>
      <p:sp>
        <p:nvSpPr>
          <p:cNvPr id="25" name="Rectangle 24">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descr="Chart, histogram&#10;&#10;Description automatically generated">
            <a:extLst>
              <a:ext uri="{FF2B5EF4-FFF2-40B4-BE49-F238E27FC236}">
                <a16:creationId xmlns:a16="http://schemas.microsoft.com/office/drawing/2014/main" id="{1D7133CB-249C-7043-8C2B-8D7E9ACE3F9D}"/>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742017" y="1351497"/>
            <a:ext cx="6798082" cy="4155005"/>
          </a:xfrm>
          <a:prstGeom prst="rect">
            <a:avLst/>
          </a:prstGeom>
          <a:noFill/>
        </p:spPr>
      </p:pic>
      <p:sp>
        <p:nvSpPr>
          <p:cNvPr id="7" name="TextBox 6">
            <a:extLst>
              <a:ext uri="{FF2B5EF4-FFF2-40B4-BE49-F238E27FC236}">
                <a16:creationId xmlns:a16="http://schemas.microsoft.com/office/drawing/2014/main" id="{538D983D-5E8F-2F4F-8E13-D161E36E6CDE}"/>
              </a:ext>
            </a:extLst>
          </p:cNvPr>
          <p:cNvSpPr txBox="1"/>
          <p:nvPr/>
        </p:nvSpPr>
        <p:spPr>
          <a:xfrm>
            <a:off x="4835236" y="5888182"/>
            <a:ext cx="9549153" cy="1477328"/>
          </a:xfrm>
          <a:prstGeom prst="rect">
            <a:avLst/>
          </a:prstGeom>
          <a:noFill/>
        </p:spPr>
        <p:txBody>
          <a:bodyPr wrap="none" rtlCol="0">
            <a:spAutoFit/>
          </a:bodyPr>
          <a:lstStyle/>
          <a:p>
            <a:r>
              <a:rPr lang="en-IN" dirty="0"/>
              <a:t>Car usage in years </a:t>
            </a:r>
            <a:r>
              <a:rPr lang="en-IN" dirty="0" err="1"/>
              <a:t>andits</a:t>
            </a:r>
            <a:r>
              <a:rPr lang="en-IN" dirty="0"/>
              <a:t> selling price has a negative correlation</a:t>
            </a:r>
          </a:p>
          <a:p>
            <a:r>
              <a:rPr lang="en-IN" dirty="0"/>
              <a:t>so we can say that as many years car gets used the value decreases.</a:t>
            </a:r>
          </a:p>
          <a:p>
            <a:r>
              <a:rPr lang="en-IN" dirty="0"/>
              <a:t>Present price and selling price are positively correlated</a:t>
            </a:r>
          </a:p>
          <a:p>
            <a:r>
              <a:rPr lang="en-IN" dirty="0"/>
              <a:t>From the graph we can also see that the selling price is not decreasing gradually except in one case. </a:t>
            </a:r>
          </a:p>
          <a:p>
            <a:r>
              <a:rPr lang="en-IN" dirty="0"/>
              <a:t> </a:t>
            </a:r>
          </a:p>
        </p:txBody>
      </p:sp>
    </p:spTree>
    <p:extLst>
      <p:ext uri="{BB962C8B-B14F-4D97-AF65-F5344CB8AC3E}">
        <p14:creationId xmlns:p14="http://schemas.microsoft.com/office/powerpoint/2010/main" val="38899629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4CC594A-A820-450F-B363-C19201FCFE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9FAB3DA-E9ED-4574-ABCC-378BC0FF1B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2103875"/>
          </a:xfrm>
        </p:spPr>
        <p:txBody>
          <a:bodyPr>
            <a:normAutofit/>
          </a:bodyPr>
          <a:lstStyle/>
          <a:p>
            <a:r>
              <a:rPr lang="en-IN" sz="3600">
                <a:solidFill>
                  <a:srgbClr val="FFFFFF"/>
                </a:solidFill>
              </a:rPr>
              <a:t>Modelling part</a:t>
            </a:r>
          </a:p>
        </p:txBody>
      </p:sp>
      <p:sp>
        <p:nvSpPr>
          <p:cNvPr id="3" name="Content Placeholder 2"/>
          <p:cNvSpPr>
            <a:spLocks noGrp="1"/>
          </p:cNvSpPr>
          <p:nvPr>
            <p:ph idx="1"/>
          </p:nvPr>
        </p:nvSpPr>
        <p:spPr>
          <a:xfrm>
            <a:off x="492371" y="2653800"/>
            <a:ext cx="3084844" cy="3335519"/>
          </a:xfrm>
        </p:spPr>
        <p:txBody>
          <a:bodyPr>
            <a:normAutofit/>
          </a:bodyPr>
          <a:lstStyle/>
          <a:p>
            <a:r>
              <a:rPr lang="en-US" sz="1500">
                <a:solidFill>
                  <a:srgbClr val="FFFFFF"/>
                </a:solidFill>
              </a:rPr>
              <a:t>* We know that this is regression problem</a:t>
            </a:r>
          </a:p>
        </p:txBody>
      </p:sp>
      <p:sp>
        <p:nvSpPr>
          <p:cNvPr id="14" name="Rectangle 13">
            <a:extLst>
              <a:ext uri="{FF2B5EF4-FFF2-40B4-BE49-F238E27FC236}">
                <a16:creationId xmlns:a16="http://schemas.microsoft.com/office/drawing/2014/main" id="{53B8D6B0-55D6-48DC-86D8-FD95D5F118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Chart, histogram&#10;&#10;Description automatically generated">
            <a:extLst>
              <a:ext uri="{FF2B5EF4-FFF2-40B4-BE49-F238E27FC236}">
                <a16:creationId xmlns:a16="http://schemas.microsoft.com/office/drawing/2014/main" id="{D2A7BE37-CD5F-C14F-BEB8-009E6CA9BEB7}"/>
              </a:ext>
            </a:extLst>
          </p:cNvPr>
          <p:cNvPicPr/>
          <p:nvPr/>
        </p:nvPicPr>
        <p:blipFill>
          <a:blip r:embed="rId2">
            <a:extLst>
              <a:ext uri="{28A0092B-C50C-407E-A947-70E740481C1C}">
                <a14:useLocalDpi xmlns:a14="http://schemas.microsoft.com/office/drawing/2010/main" val="0"/>
              </a:ext>
            </a:extLst>
          </a:blip>
          <a:stretch>
            <a:fillRect/>
          </a:stretch>
        </p:blipFill>
        <p:spPr bwMode="auto">
          <a:xfrm>
            <a:off x="4742017" y="1627509"/>
            <a:ext cx="6798082" cy="3602982"/>
          </a:xfrm>
          <a:prstGeom prst="rect">
            <a:avLst/>
          </a:prstGeom>
          <a:noFill/>
        </p:spPr>
      </p:pic>
    </p:spTree>
    <p:extLst>
      <p:ext uri="{BB962C8B-B14F-4D97-AF65-F5344CB8AC3E}">
        <p14:creationId xmlns:p14="http://schemas.microsoft.com/office/powerpoint/2010/main" val="9797644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E26D2-3199-B04A-99D3-EB74B89F67F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07B427-3D60-634A-90C0-09B50806A704}"/>
              </a:ext>
            </a:extLst>
          </p:cNvPr>
          <p:cNvSpPr>
            <a:spLocks noGrp="1"/>
          </p:cNvSpPr>
          <p:nvPr>
            <p:ph idx="1"/>
          </p:nvPr>
        </p:nvSpPr>
        <p:spPr/>
        <p:txBody>
          <a:bodyPr/>
          <a:lstStyle/>
          <a:p>
            <a:endParaRPr lang="en-US" dirty="0"/>
          </a:p>
        </p:txBody>
      </p:sp>
      <p:pic>
        <p:nvPicPr>
          <p:cNvPr id="4" name="Picture 3" descr="A picture containing text, wall&#10;&#10;Description automatically generated">
            <a:extLst>
              <a:ext uri="{FF2B5EF4-FFF2-40B4-BE49-F238E27FC236}">
                <a16:creationId xmlns:a16="http://schemas.microsoft.com/office/drawing/2014/main" id="{EA2A6FAB-0AC3-CC44-942F-56F4C77F2E65}"/>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230245" y="1909445"/>
            <a:ext cx="5731510" cy="3039110"/>
          </a:xfrm>
          <a:prstGeom prst="rect">
            <a:avLst/>
          </a:prstGeom>
          <a:noFill/>
          <a:ln>
            <a:noFill/>
          </a:ln>
        </p:spPr>
      </p:pic>
    </p:spTree>
    <p:extLst>
      <p:ext uri="{BB962C8B-B14F-4D97-AF65-F5344CB8AC3E}">
        <p14:creationId xmlns:p14="http://schemas.microsoft.com/office/powerpoint/2010/main" val="305925946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1844</TotalTime>
  <Words>794</Words>
  <Application>Microsoft Macintosh PowerPoint</Application>
  <PresentationFormat>Widescreen</PresentationFormat>
  <Paragraphs>45</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Wingdings</vt:lpstr>
      <vt:lpstr>Retrospect</vt:lpstr>
      <vt:lpstr>Project Report  on  CAR PRICE PREDICTION </vt:lpstr>
      <vt:lpstr>Business Problem</vt:lpstr>
      <vt:lpstr>Approach to Data Cleaning</vt:lpstr>
      <vt:lpstr>Approach to Data Cleaning (Cntd…)</vt:lpstr>
      <vt:lpstr>Visualization.</vt:lpstr>
      <vt:lpstr>Visualization cont…</vt:lpstr>
      <vt:lpstr>PowerPoint Presentation</vt:lpstr>
      <vt:lpstr>Modelling part</vt:lpstr>
      <vt:lpstr>PowerPoint Presentation</vt:lpstr>
      <vt:lpstr>PowerPoint Presentation</vt:lpstr>
      <vt:lpstr>PowerPoint Presentation</vt:lpstr>
      <vt:lpstr>Conclusion</vt:lpstr>
      <vt:lpstr>PowerPoint Presentation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Report  on  Micro Credit Loan Defaulters</dc:title>
  <dc:creator>ajitkumarmohanty@hotmail.com</dc:creator>
  <cp:lastModifiedBy>ez5725</cp:lastModifiedBy>
  <cp:revision>25</cp:revision>
  <dcterms:created xsi:type="dcterms:W3CDTF">2020-09-21T05:45:24Z</dcterms:created>
  <dcterms:modified xsi:type="dcterms:W3CDTF">2022-01-28T15:57:13Z</dcterms:modified>
</cp:coreProperties>
</file>