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4" r:id="rId8"/>
    <p:sldId id="266"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p:restoredTop sz="94665"/>
  </p:normalViewPr>
  <p:slideViewPr>
    <p:cSldViewPr snapToGrid="0">
      <p:cViewPr varScale="1">
        <p:scale>
          <a:sx n="93" d="100"/>
          <a:sy n="93" d="100"/>
        </p:scale>
        <p:origin x="248"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13/01/22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13/01/22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13/01/22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13/01/22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13/01/22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13/01/22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13/01/22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13/01/22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13/01/22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Micro Credit Defaulters </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Sharanya </a:t>
            </a:r>
            <a:r>
              <a:rPr lang="en-IN" sz="2000" dirty="0" err="1"/>
              <a:t>susheel</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So here </a:t>
            </a:r>
            <a:r>
              <a:rPr lang="en-US" sz="2400"/>
              <a:t>‘RandomForestClassifier </a:t>
            </a:r>
            <a:r>
              <a:rPr lang="en-US" sz="2400" dirty="0"/>
              <a:t>Model' is the best model out of all model tested above and by looking this we can conclude that our model is predicting around 92% of correct results for Label ‘0’ indicates that the loan has not been payed i.e. defaulter. </a:t>
            </a:r>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&amp; Introduction</a:t>
            </a:r>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000" dirty="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dirty="0"/>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a:t>
            </a:r>
            <a:r>
              <a:rPr lang="en-US" dirty="0"/>
              <a:t>Firstly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 rows if present in dataset. Then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a:t>
            </a:r>
            <a:r>
              <a:rPr lang="en-US" sz="1800" dirty="0" err="1"/>
              <a:t>colinearity</a:t>
            </a:r>
            <a:r>
              <a:rPr lang="en-US" sz="1800" dirty="0"/>
              <a:t>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a:xfrm>
            <a:off x="674086" y="1951533"/>
            <a:ext cx="10058400" cy="4023360"/>
          </a:xfrm>
        </p:spPr>
        <p:txBody>
          <a:bodyPr>
            <a:normAutofit/>
          </a:bodyPr>
          <a:lstStyle/>
          <a:p>
            <a:r>
              <a:rPr lang="en-US" sz="1400" dirty="0"/>
              <a:t>* We plot correlation matrix via heatmap to see the correlation of the columns with other  columns. </a:t>
            </a:r>
          </a:p>
          <a:p>
            <a:r>
              <a:rPr lang="en-US" sz="1400" dirty="0"/>
              <a:t>* We also visualize the correlation of columns with target column via bar graph to see which column is highly correlated with target column</a:t>
            </a:r>
            <a:r>
              <a:rPr lang="en-US" dirty="0"/>
              <a:t>. </a:t>
            </a:r>
          </a:p>
          <a:p>
            <a:endParaRPr lang="en-US" dirty="0"/>
          </a:p>
          <a:p>
            <a:endParaRPr lang="en-US" dirty="0"/>
          </a:p>
          <a:p>
            <a:r>
              <a:rPr lang="en-US" dirty="0"/>
              <a:t>*</a:t>
            </a:r>
          </a:p>
          <a:p>
            <a:r>
              <a:rPr lang="en-US" sz="1400" dirty="0"/>
              <a:t>We see the number of defaulter  and non defaulter customers  with the help of count plot.</a:t>
            </a:r>
          </a:p>
          <a:p>
            <a:endParaRPr lang="en-US" sz="1400" dirty="0"/>
          </a:p>
          <a:p>
            <a:endParaRPr lang="en-US" dirty="0"/>
          </a:p>
          <a:p>
            <a:endParaRPr lang="en-US" dirty="0"/>
          </a:p>
          <a:p>
            <a:endParaRPr lang="en-US" dirty="0"/>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bl>
          </a:graphicData>
        </a:graphic>
      </p:graphicFrame>
      <p:pic>
        <p:nvPicPr>
          <p:cNvPr id="5" name="Picture 4" descr="Chart&#10;&#10;Description automatically generated">
            <a:extLst>
              <a:ext uri="{FF2B5EF4-FFF2-40B4-BE49-F238E27FC236}">
                <a16:creationId xmlns:a16="http://schemas.microsoft.com/office/drawing/2014/main" id="{A06F1368-36E2-264B-86CC-84DFC57E9E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0959" y="2368057"/>
            <a:ext cx="5838185" cy="1874142"/>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E001F9C2-E085-0F49-BCB7-636EEFF472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68549" y="4581587"/>
            <a:ext cx="1606954" cy="1556747"/>
          </a:xfrm>
          <a:prstGeom prst="rect">
            <a:avLst/>
          </a:prstGeom>
          <a:noFill/>
          <a:ln>
            <a:noFill/>
          </a:ln>
        </p:spPr>
      </p:pic>
    </p:spTree>
    <p:extLst>
      <p:ext uri="{BB962C8B-B14F-4D97-AF65-F5344CB8AC3E}">
        <p14:creationId xmlns:p14="http://schemas.microsoft.com/office/powerpoint/2010/main" val="11993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A67C74-56E8-804C-9E80-39B750690A99}"/>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Visualization cont…</a:t>
            </a:r>
          </a:p>
        </p:txBody>
      </p:sp>
      <p:sp>
        <p:nvSpPr>
          <p:cNvPr id="3" name="Content Placeholder 2">
            <a:extLst>
              <a:ext uri="{FF2B5EF4-FFF2-40B4-BE49-F238E27FC236}">
                <a16:creationId xmlns:a16="http://schemas.microsoft.com/office/drawing/2014/main" id="{178C017C-7BEB-7642-9F3B-01BE5A6FBFD9}"/>
              </a:ext>
            </a:extLst>
          </p:cNvPr>
          <p:cNvSpPr>
            <a:spLocks noGrp="1"/>
          </p:cNvSpPr>
          <p:nvPr>
            <p:ph idx="1"/>
          </p:nvPr>
        </p:nvSpPr>
        <p:spPr>
          <a:xfrm>
            <a:off x="492371" y="2653800"/>
            <a:ext cx="3084844" cy="3335519"/>
          </a:xfrm>
        </p:spPr>
        <p:txBody>
          <a:bodyPr>
            <a:normAutofit/>
          </a:bodyPr>
          <a:lstStyle/>
          <a:p>
            <a:r>
              <a:rPr lang="en-US" sz="1500">
                <a:solidFill>
                  <a:srgbClr val="FFFFFF"/>
                </a:solidFill>
              </a:rPr>
              <a:t>* We plot histogram to displays the shape and spread of continuous sample data.</a:t>
            </a:r>
          </a:p>
          <a:p>
            <a:endParaRPr lang="en-US" sz="1500">
              <a:solidFill>
                <a:srgbClr val="FFFFFF"/>
              </a:solidFill>
            </a:endParaRPr>
          </a:p>
        </p:txBody>
      </p:sp>
      <p:sp>
        <p:nvSpPr>
          <p:cNvPr id="19"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picture containing window, building&#10;&#10;Description automatically generated">
            <a:extLst>
              <a:ext uri="{FF2B5EF4-FFF2-40B4-BE49-F238E27FC236}">
                <a16:creationId xmlns:a16="http://schemas.microsoft.com/office/drawing/2014/main" id="{F088DFE0-E677-0B4A-8782-9F3EF5C194A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220723" y="640080"/>
            <a:ext cx="5840670" cy="5577840"/>
          </a:xfrm>
          <a:prstGeom prst="rect">
            <a:avLst/>
          </a:prstGeom>
          <a:noFill/>
        </p:spPr>
      </p:pic>
    </p:spTree>
    <p:extLst>
      <p:ext uri="{BB962C8B-B14F-4D97-AF65-F5344CB8AC3E}">
        <p14:creationId xmlns:p14="http://schemas.microsoft.com/office/powerpoint/2010/main" val="242199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888C18-7E74-4A98-A7B4-A5C43583A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436840-698D-4B5F-A7C0-101AD48D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7EFE81-F3D5-2741-B1E4-A18CA9E1CE12}"/>
              </a:ext>
            </a:extLst>
          </p:cNvPr>
          <p:cNvSpPr>
            <a:spLocks noGrp="1"/>
          </p:cNvSpPr>
          <p:nvPr>
            <p:ph type="title"/>
          </p:nvPr>
        </p:nvSpPr>
        <p:spPr>
          <a:xfrm>
            <a:off x="1097280" y="516835"/>
            <a:ext cx="5977937" cy="1666501"/>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928E6A3C-5588-6047-828B-BEF1BAC0928D}"/>
              </a:ext>
            </a:extLst>
          </p:cNvPr>
          <p:cNvSpPr>
            <a:spLocks noGrp="1"/>
          </p:cNvSpPr>
          <p:nvPr>
            <p:ph idx="1"/>
          </p:nvPr>
        </p:nvSpPr>
        <p:spPr>
          <a:xfrm>
            <a:off x="1097279" y="2236304"/>
            <a:ext cx="5977938" cy="3652667"/>
          </a:xfrm>
        </p:spPr>
        <p:txBody>
          <a:bodyPr>
            <a:normAutofit/>
          </a:bodyPr>
          <a:lstStyle/>
          <a:p>
            <a:r>
              <a:rPr lang="en-US" sz="1800" dirty="0">
                <a:solidFill>
                  <a:srgbClr val="FFFFFF"/>
                </a:solidFill>
              </a:rPr>
              <a:t>* We  also see the customers labels </a:t>
            </a:r>
            <a:r>
              <a:rPr lang="en-US" sz="1800" dirty="0" err="1">
                <a:solidFill>
                  <a:srgbClr val="FFFFFF"/>
                </a:solidFill>
              </a:rPr>
              <a:t>i.e</a:t>
            </a:r>
            <a:r>
              <a:rPr lang="en-US" sz="1800" dirty="0">
                <a:solidFill>
                  <a:srgbClr val="FFFFFF"/>
                </a:solidFill>
              </a:rPr>
              <a:t> </a:t>
            </a:r>
            <a:r>
              <a:rPr lang="en-US" sz="1800" dirty="0" err="1">
                <a:solidFill>
                  <a:srgbClr val="FFFFFF"/>
                </a:solidFill>
              </a:rPr>
              <a:t>defaluter</a:t>
            </a:r>
            <a:r>
              <a:rPr lang="en-US" sz="1800" dirty="0">
                <a:solidFill>
                  <a:srgbClr val="FFFFFF"/>
                </a:solidFill>
              </a:rPr>
              <a:t>/Non-defaulter  according to date and month with count plot.</a:t>
            </a: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p:txBody>
      </p:sp>
      <p:sp>
        <p:nvSpPr>
          <p:cNvPr id="14" name="Rectangle 13">
            <a:extLst>
              <a:ext uri="{FF2B5EF4-FFF2-40B4-BE49-F238E27FC236}">
                <a16:creationId xmlns:a16="http://schemas.microsoft.com/office/drawing/2014/main" id="{3682BE5A-770A-4799-BE6D-CE0BD0AD2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10;&#10;Description automatically generated">
            <a:extLst>
              <a:ext uri="{FF2B5EF4-FFF2-40B4-BE49-F238E27FC236}">
                <a16:creationId xmlns:a16="http://schemas.microsoft.com/office/drawing/2014/main" id="{3D16EBA0-B4AD-124E-8349-5DC0A7F40368}"/>
              </a:ext>
            </a:extLst>
          </p:cNvPr>
          <p:cNvPicPr/>
          <p:nvPr/>
        </p:nvPicPr>
        <p:blipFill rotWithShape="1">
          <a:blip r:embed="rId2">
            <a:extLst>
              <a:ext uri="{28A0092B-C50C-407E-A947-70E740481C1C}">
                <a14:useLocalDpi xmlns:a14="http://schemas.microsoft.com/office/drawing/2010/main" val="0"/>
              </a:ext>
            </a:extLst>
          </a:blip>
          <a:srcRect r="1" b="2950"/>
          <a:stretch/>
        </p:blipFill>
        <p:spPr bwMode="auto">
          <a:xfrm>
            <a:off x="7611902" y="10"/>
            <a:ext cx="4578557" cy="3396985"/>
          </a:xfrm>
          <a:prstGeom prst="rect">
            <a:avLst/>
          </a:prstGeom>
          <a:noFill/>
        </p:spPr>
      </p:pic>
      <p:sp>
        <p:nvSpPr>
          <p:cNvPr id="16" name="Rectangle 15">
            <a:extLst>
              <a:ext uri="{FF2B5EF4-FFF2-40B4-BE49-F238E27FC236}">
                <a16:creationId xmlns:a16="http://schemas.microsoft.com/office/drawing/2014/main" id="{85B58713-80A3-4F72-8ADA-A63E6BA8B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A5ED8235-7411-7545-835C-5542A996FF91}"/>
              </a:ext>
            </a:extLst>
          </p:cNvPr>
          <p:cNvPicPr/>
          <p:nvPr/>
        </p:nvPicPr>
        <p:blipFill rotWithShape="1">
          <a:blip r:embed="rId3">
            <a:extLst>
              <a:ext uri="{28A0092B-C50C-407E-A947-70E740481C1C}">
                <a14:useLocalDpi xmlns:a14="http://schemas.microsoft.com/office/drawing/2010/main" val="0"/>
              </a:ext>
            </a:extLst>
          </a:blip>
          <a:srcRect l="18456" r="23568"/>
          <a:stretch/>
        </p:blipFill>
        <p:spPr bwMode="auto">
          <a:xfrm>
            <a:off x="7611902" y="3461004"/>
            <a:ext cx="4580097" cy="3396995"/>
          </a:xfrm>
          <a:prstGeom prst="rect">
            <a:avLst/>
          </a:prstGeom>
          <a:noFill/>
        </p:spPr>
      </p:pic>
    </p:spTree>
    <p:extLst>
      <p:ext uri="{BB962C8B-B14F-4D97-AF65-F5344CB8AC3E}">
        <p14:creationId xmlns:p14="http://schemas.microsoft.com/office/powerpoint/2010/main" val="388996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part</a:t>
            </a:r>
          </a:p>
        </p:txBody>
      </p:sp>
      <p:sp>
        <p:nvSpPr>
          <p:cNvPr id="3" name="Content Placeholder 2"/>
          <p:cNvSpPr>
            <a:spLocks noGrp="1"/>
          </p:cNvSpPr>
          <p:nvPr>
            <p:ph idx="1"/>
          </p:nvPr>
        </p:nvSpPr>
        <p:spPr/>
        <p:txBody>
          <a:bodyPr/>
          <a:lstStyle/>
          <a:p>
            <a:r>
              <a:rPr lang="en-US" dirty="0"/>
              <a:t>* We know that this is classification problem so we use accuracy score, classification report and confusion matrix  as our evaluation matrix. We also see the AUC score  and also plot the AUC_ROC curve for our final model.</a:t>
            </a:r>
          </a:p>
          <a:p>
            <a:r>
              <a:rPr lang="en-US" dirty="0"/>
              <a:t>* As we know this dataset is imbalance so we don’t too much focus on accuracy score . We see the precision and recall  value along with f1_score.</a:t>
            </a:r>
          </a:p>
          <a:p>
            <a:r>
              <a:rPr lang="en-US" dirty="0"/>
              <a:t>* First we see the result without doing any sampling technique and for that I use Logistic Regression with K-Fold cross validation and hyper-parameter tuning. </a:t>
            </a:r>
          </a:p>
          <a:p>
            <a:r>
              <a:rPr lang="en-US" dirty="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1836</TotalTime>
  <Words>968</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Project Report  on  Micro Credit Defaulters </vt:lpstr>
      <vt:lpstr>Background &amp; Introduction</vt:lpstr>
      <vt:lpstr>Business Problem</vt:lpstr>
      <vt:lpstr>Approach to Data Cleaning</vt:lpstr>
      <vt:lpstr>Approach to Data Cleaning (Cntd…)</vt:lpstr>
      <vt:lpstr>Visualization.</vt:lpstr>
      <vt:lpstr>Visualization cont…</vt:lpstr>
      <vt:lpstr>PowerPoint Presentation</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ez5725</cp:lastModifiedBy>
  <cp:revision>24</cp:revision>
  <dcterms:created xsi:type="dcterms:W3CDTF">2020-09-21T05:45:24Z</dcterms:created>
  <dcterms:modified xsi:type="dcterms:W3CDTF">2022-01-13T09:52:11Z</dcterms:modified>
</cp:coreProperties>
</file>