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7" r:id="rId2"/>
    <p:sldId id="258" r:id="rId3"/>
    <p:sldId id="259" r:id="rId4"/>
    <p:sldId id="264" r:id="rId5"/>
    <p:sldId id="263"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16" autoAdjust="0"/>
    <p:restoredTop sz="94660"/>
  </p:normalViewPr>
  <p:slideViewPr>
    <p:cSldViewPr snapToGrid="0">
      <p:cViewPr varScale="1">
        <p:scale>
          <a:sx n="95" d="100"/>
          <a:sy n="95" d="100"/>
        </p:scale>
        <p:origin x="11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96869-9998-039F-12B2-29A1180AC0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0FF7E86-2E7A-BCBB-0A49-B75E9D7388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E700F5-0410-9E8A-EB75-AB8FB640DD10}"/>
              </a:ext>
            </a:extLst>
          </p:cNvPr>
          <p:cNvSpPr>
            <a:spLocks noGrp="1"/>
          </p:cNvSpPr>
          <p:nvPr>
            <p:ph type="dt" sz="half" idx="10"/>
          </p:nvPr>
        </p:nvSpPr>
        <p:spPr/>
        <p:txBody>
          <a:bodyPr/>
          <a:lstStyle/>
          <a:p>
            <a:fld id="{9184DA70-C731-4C70-880D-CCD4705E623C}" type="datetime1">
              <a:rPr lang="en-US" smtClean="0"/>
              <a:t>11/18/2022</a:t>
            </a:fld>
            <a:endParaRPr lang="en-US" dirty="0"/>
          </a:p>
        </p:txBody>
      </p:sp>
      <p:sp>
        <p:nvSpPr>
          <p:cNvPr id="5" name="Footer Placeholder 4">
            <a:extLst>
              <a:ext uri="{FF2B5EF4-FFF2-40B4-BE49-F238E27FC236}">
                <a16:creationId xmlns:a16="http://schemas.microsoft.com/office/drawing/2014/main" id="{50ED17AC-4E48-7EC4-5AC7-8696320CD6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0044A0F-E53E-9A01-9F8B-81279EB57F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230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879C-2EB5-35C7-5803-DB903B5AFEC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95F815-A106-A7E2-405D-C61FABDE98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345C2A-8312-A310-EA00-88A73C67D0DF}"/>
              </a:ext>
            </a:extLst>
          </p:cNvPr>
          <p:cNvSpPr>
            <a:spLocks noGrp="1"/>
          </p:cNvSpPr>
          <p:nvPr>
            <p:ph type="dt" sz="half" idx="10"/>
          </p:nvPr>
        </p:nvSpPr>
        <p:spPr/>
        <p:txBody>
          <a:bodyPr/>
          <a:lstStyle/>
          <a:p>
            <a:fld id="{B612A279-0833-481D-8C56-F67FD0AC6C50}" type="datetime1">
              <a:rPr lang="en-US" smtClean="0"/>
              <a:t>11/18/2022</a:t>
            </a:fld>
            <a:endParaRPr lang="en-US" dirty="0"/>
          </a:p>
        </p:txBody>
      </p:sp>
      <p:sp>
        <p:nvSpPr>
          <p:cNvPr id="5" name="Footer Placeholder 4">
            <a:extLst>
              <a:ext uri="{FF2B5EF4-FFF2-40B4-BE49-F238E27FC236}">
                <a16:creationId xmlns:a16="http://schemas.microsoft.com/office/drawing/2014/main" id="{89BC14D4-7554-F096-CF94-D60070B979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300F11-B1FD-66C1-DEAD-7DE8445D767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880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6D61D2-9A4D-E080-C6E6-91532B980C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1B07FC-F7AB-C0FF-9520-7B573540E1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AFF27D-FBE1-A748-648D-D7FA8A2EFD0D}"/>
              </a:ext>
            </a:extLst>
          </p:cNvPr>
          <p:cNvSpPr>
            <a:spLocks noGrp="1"/>
          </p:cNvSpPr>
          <p:nvPr>
            <p:ph type="dt" sz="half" idx="10"/>
          </p:nvPr>
        </p:nvSpPr>
        <p:spPr/>
        <p:txBody>
          <a:bodyPr/>
          <a:lstStyle/>
          <a:p>
            <a:fld id="{6587DA83-5663-4C9C-B9AA-0B40A3DAFF81}" type="datetime1">
              <a:rPr lang="en-US" smtClean="0"/>
              <a:t>11/18/2022</a:t>
            </a:fld>
            <a:endParaRPr lang="en-US" dirty="0"/>
          </a:p>
        </p:txBody>
      </p:sp>
      <p:sp>
        <p:nvSpPr>
          <p:cNvPr id="5" name="Footer Placeholder 4">
            <a:extLst>
              <a:ext uri="{FF2B5EF4-FFF2-40B4-BE49-F238E27FC236}">
                <a16:creationId xmlns:a16="http://schemas.microsoft.com/office/drawing/2014/main" id="{5E9BB9B5-CE88-B30E-1BF6-411B5A635DD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C98F807-6D2B-50A0-869E-C43AB7E32D4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5427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EC4F1-335F-2633-49E3-847F724DC4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BC059D-0F16-BC59-C73D-FA44166E2F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84722B-4190-4900-44C1-311E1E7D276F}"/>
              </a:ext>
            </a:extLst>
          </p:cNvPr>
          <p:cNvSpPr>
            <a:spLocks noGrp="1"/>
          </p:cNvSpPr>
          <p:nvPr>
            <p:ph type="dt" sz="half" idx="10"/>
          </p:nvPr>
        </p:nvSpPr>
        <p:spPr/>
        <p:txBody>
          <a:bodyPr/>
          <a:lstStyle/>
          <a:p>
            <a:fld id="{4BE1D723-8F53-4F53-90B0-1982A396982E}" type="datetime1">
              <a:rPr lang="en-US" smtClean="0"/>
              <a:t>11/18/2022</a:t>
            </a:fld>
            <a:endParaRPr lang="en-US" dirty="0"/>
          </a:p>
        </p:txBody>
      </p:sp>
      <p:sp>
        <p:nvSpPr>
          <p:cNvPr id="5" name="Footer Placeholder 4">
            <a:extLst>
              <a:ext uri="{FF2B5EF4-FFF2-40B4-BE49-F238E27FC236}">
                <a16:creationId xmlns:a16="http://schemas.microsoft.com/office/drawing/2014/main" id="{45FB4713-DCEF-E558-6614-DBBFC2F77BE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5924648-C8D8-7C2A-CB0F-DB97FDF9E05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81624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1E96C-185C-7B8D-FD9B-04D0EE8668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5F77D2C-ED8A-0802-31A2-130C1F72BF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D9601E-9ADF-0D0C-842F-94DBF3CBA895}"/>
              </a:ext>
            </a:extLst>
          </p:cNvPr>
          <p:cNvSpPr>
            <a:spLocks noGrp="1"/>
          </p:cNvSpPr>
          <p:nvPr>
            <p:ph type="dt" sz="half" idx="10"/>
          </p:nvPr>
        </p:nvSpPr>
        <p:spPr/>
        <p:txBody>
          <a:bodyPr/>
          <a:lstStyle/>
          <a:p>
            <a:fld id="{97669AF7-7BEB-44E4-9852-375E34362B5B}" type="datetime1">
              <a:rPr lang="en-US" smtClean="0"/>
              <a:t>11/18/2022</a:t>
            </a:fld>
            <a:endParaRPr lang="en-US" dirty="0"/>
          </a:p>
        </p:txBody>
      </p:sp>
      <p:sp>
        <p:nvSpPr>
          <p:cNvPr id="5" name="Footer Placeholder 4">
            <a:extLst>
              <a:ext uri="{FF2B5EF4-FFF2-40B4-BE49-F238E27FC236}">
                <a16:creationId xmlns:a16="http://schemas.microsoft.com/office/drawing/2014/main" id="{C38972A0-F52A-3064-BA0B-5C35663BFC8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F35D65A-8F8E-7F2D-126C-3E529A66E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6984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AEA51-AAEB-DAFA-60B9-291D09F451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8AFC0A-F173-BC58-2C3B-E01E3B25D9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291DDB2-8314-6224-A34F-632BB6C7CA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119DC80-2AEB-333E-B815-59C98469D8D5}"/>
              </a:ext>
            </a:extLst>
          </p:cNvPr>
          <p:cNvSpPr>
            <a:spLocks noGrp="1"/>
          </p:cNvSpPr>
          <p:nvPr>
            <p:ph type="dt" sz="half" idx="10"/>
          </p:nvPr>
        </p:nvSpPr>
        <p:spPr/>
        <p:txBody>
          <a:bodyPr/>
          <a:lstStyle/>
          <a:p>
            <a:fld id="{BAAAC38D-0552-4C82-B593-E6124DFADBE2}" type="datetime1">
              <a:rPr lang="en-US" smtClean="0"/>
              <a:t>11/18/2022</a:t>
            </a:fld>
            <a:endParaRPr lang="en-US" dirty="0"/>
          </a:p>
        </p:txBody>
      </p:sp>
      <p:sp>
        <p:nvSpPr>
          <p:cNvPr id="6" name="Footer Placeholder 5">
            <a:extLst>
              <a:ext uri="{FF2B5EF4-FFF2-40B4-BE49-F238E27FC236}">
                <a16:creationId xmlns:a16="http://schemas.microsoft.com/office/drawing/2014/main" id="{4AFB19B1-8AE3-8A32-3EBF-380BA1AE159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C25DB1E-5AB8-F2C8-CF2C-D58CCDEE80A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21439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5DB51-F95B-BD69-DB6D-B81A0878279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CA58E9-2B66-7D87-3867-12162D024E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378520-C3E2-F7D7-6080-E7A8E3CF12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B680B80-7CCD-05FF-8A12-21DAF49A2F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B4C144-047E-A565-32DA-13029CD28E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BDC062-338A-B760-EECD-A99A15115FFA}"/>
              </a:ext>
            </a:extLst>
          </p:cNvPr>
          <p:cNvSpPr>
            <a:spLocks noGrp="1"/>
          </p:cNvSpPr>
          <p:nvPr>
            <p:ph type="dt" sz="half" idx="10"/>
          </p:nvPr>
        </p:nvSpPr>
        <p:spPr/>
        <p:txBody>
          <a:bodyPr/>
          <a:lstStyle/>
          <a:p>
            <a:fld id="{D9DF0F1C-5577-4ACB-BB62-DF8F3C494C7E}" type="datetime1">
              <a:rPr lang="en-US" smtClean="0"/>
              <a:t>11/18/2022</a:t>
            </a:fld>
            <a:endParaRPr lang="en-US" dirty="0"/>
          </a:p>
        </p:txBody>
      </p:sp>
      <p:sp>
        <p:nvSpPr>
          <p:cNvPr id="8" name="Footer Placeholder 7">
            <a:extLst>
              <a:ext uri="{FF2B5EF4-FFF2-40B4-BE49-F238E27FC236}">
                <a16:creationId xmlns:a16="http://schemas.microsoft.com/office/drawing/2014/main" id="{DEE7FA66-202A-8E05-6B32-A79DBEC7B8E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B241897-3E18-9C4C-BCD6-2F6586D18C3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0930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10EB0-1143-840E-DBB7-B7B39D7AAA3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0A3C9F5-E196-0F63-BBFB-82EBE489DE06}"/>
              </a:ext>
            </a:extLst>
          </p:cNvPr>
          <p:cNvSpPr>
            <a:spLocks noGrp="1"/>
          </p:cNvSpPr>
          <p:nvPr>
            <p:ph type="dt" sz="half" idx="10"/>
          </p:nvPr>
        </p:nvSpPr>
        <p:spPr/>
        <p:txBody>
          <a:bodyPr/>
          <a:lstStyle/>
          <a:p>
            <a:fld id="{1775B394-D9F9-4F0C-B15D-605F45CB9E9F}" type="datetime1">
              <a:rPr lang="en-US" smtClean="0"/>
              <a:t>11/18/2022</a:t>
            </a:fld>
            <a:endParaRPr lang="en-US" dirty="0"/>
          </a:p>
        </p:txBody>
      </p:sp>
      <p:sp>
        <p:nvSpPr>
          <p:cNvPr id="4" name="Footer Placeholder 3">
            <a:extLst>
              <a:ext uri="{FF2B5EF4-FFF2-40B4-BE49-F238E27FC236}">
                <a16:creationId xmlns:a16="http://schemas.microsoft.com/office/drawing/2014/main" id="{0E140D8F-3D1B-CA17-9250-C836D589E8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118C283-B1FC-14A3-7085-609588F0727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0654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644B51-DC74-A9BB-F08F-2E19AFF14104}"/>
              </a:ext>
            </a:extLst>
          </p:cNvPr>
          <p:cNvSpPr>
            <a:spLocks noGrp="1"/>
          </p:cNvSpPr>
          <p:nvPr>
            <p:ph type="dt" sz="half" idx="10"/>
          </p:nvPr>
        </p:nvSpPr>
        <p:spPr/>
        <p:txBody>
          <a:bodyPr/>
          <a:lstStyle/>
          <a:p>
            <a:fld id="{39667345-2558-425A-8533-9BFDBCE15005}" type="datetime1">
              <a:rPr lang="en-US" smtClean="0"/>
              <a:t>11/18/2022</a:t>
            </a:fld>
            <a:endParaRPr lang="en-US" dirty="0"/>
          </a:p>
        </p:txBody>
      </p:sp>
      <p:sp>
        <p:nvSpPr>
          <p:cNvPr id="3" name="Footer Placeholder 2">
            <a:extLst>
              <a:ext uri="{FF2B5EF4-FFF2-40B4-BE49-F238E27FC236}">
                <a16:creationId xmlns:a16="http://schemas.microsoft.com/office/drawing/2014/main" id="{803010D7-A590-E710-C1C0-1BB78189F05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F46434B-614B-DE65-2682-5E1EE821225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8748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5A6E3-6AE1-3237-2783-75D3DC53C2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27385FD-D817-9BB1-FFFA-7494704A60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FA52AEF-B516-B079-5E6B-146F72D163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11EEE4-4C13-741F-2A4F-80F180E86825}"/>
              </a:ext>
            </a:extLst>
          </p:cNvPr>
          <p:cNvSpPr>
            <a:spLocks noGrp="1"/>
          </p:cNvSpPr>
          <p:nvPr>
            <p:ph type="dt" sz="half" idx="10"/>
          </p:nvPr>
        </p:nvSpPr>
        <p:spPr/>
        <p:txBody>
          <a:bodyPr/>
          <a:lstStyle/>
          <a:p>
            <a:fld id="{92BEA474-078D-4E9B-9B14-09A87B19DC46}" type="datetime1">
              <a:rPr lang="en-US" smtClean="0"/>
              <a:t>11/18/2022</a:t>
            </a:fld>
            <a:endParaRPr lang="en-US" dirty="0"/>
          </a:p>
        </p:txBody>
      </p:sp>
      <p:sp>
        <p:nvSpPr>
          <p:cNvPr id="6" name="Footer Placeholder 5">
            <a:extLst>
              <a:ext uri="{FF2B5EF4-FFF2-40B4-BE49-F238E27FC236}">
                <a16:creationId xmlns:a16="http://schemas.microsoft.com/office/drawing/2014/main" id="{8E69A1F5-C50D-3AD5-1A09-A1700731829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3CB05-89E6-6879-9C29-2216FF7773E4}"/>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9557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3BB44-29D9-3F41-EAFC-EDDE55804C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61A09A2-A8F1-6D6C-5594-6F7F30D027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2BB3721-AAA7-C6FE-AB79-3221AD9F80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B2FEF1-A09D-9A28-9A35-511C32F7B1B0}"/>
              </a:ext>
            </a:extLst>
          </p:cNvPr>
          <p:cNvSpPr>
            <a:spLocks noGrp="1"/>
          </p:cNvSpPr>
          <p:nvPr>
            <p:ph type="dt" sz="half" idx="10"/>
          </p:nvPr>
        </p:nvSpPr>
        <p:spPr/>
        <p:txBody>
          <a:bodyPr/>
          <a:lstStyle/>
          <a:p>
            <a:fld id="{4907D986-8816-4272-A432-0437A28A9828}" type="datetime1">
              <a:rPr lang="en-US" smtClean="0"/>
              <a:t>11/18/2022</a:t>
            </a:fld>
            <a:endParaRPr lang="en-US" dirty="0"/>
          </a:p>
        </p:txBody>
      </p:sp>
      <p:sp>
        <p:nvSpPr>
          <p:cNvPr id="6" name="Footer Placeholder 5">
            <a:extLst>
              <a:ext uri="{FF2B5EF4-FFF2-40B4-BE49-F238E27FC236}">
                <a16:creationId xmlns:a16="http://schemas.microsoft.com/office/drawing/2014/main" id="{62C44F24-BF3D-3238-E3BF-2330178C1AC2}"/>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C787D4C4-7229-DCC9-4B42-3CE15BA630A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83368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42C22B-7A9A-8F26-72CD-ED54B741AC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98EA8D-6789-5798-5A8D-47B07D5AF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B52DC4-0C0B-EC54-8E30-5C988745B8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11/18/2022</a:t>
            </a:fld>
            <a:endParaRPr lang="en-US" dirty="0"/>
          </a:p>
        </p:txBody>
      </p:sp>
      <p:sp>
        <p:nvSpPr>
          <p:cNvPr id="5" name="Footer Placeholder 4">
            <a:extLst>
              <a:ext uri="{FF2B5EF4-FFF2-40B4-BE49-F238E27FC236}">
                <a16:creationId xmlns:a16="http://schemas.microsoft.com/office/drawing/2014/main" id="{4B6AECE8-A27E-F3D2-FB59-FDBD583431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195C3A5-7E2E-E58C-1987-34A9E368BC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982350409"/>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investopedia.com/terms/r/randomwalktheory.asp" TargetMode="External"/><Relationship Id="rId2" Type="http://schemas.openxmlformats.org/officeDocument/2006/relationships/hyperlink" Target="https://www.investopedia.com/ask/answers/072815/what-does-futures-contract-cost.asp" TargetMode="External"/><Relationship Id="rId1" Type="http://schemas.openxmlformats.org/officeDocument/2006/relationships/slideLayout" Target="../slideLayouts/slideLayout7.xml"/><Relationship Id="rId6" Type="http://schemas.openxmlformats.org/officeDocument/2006/relationships/hyperlink" Target="https://www.investopedia.com/ask/answers/06/excerciseonexpiration.asp" TargetMode="External"/><Relationship Id="rId5" Type="http://schemas.openxmlformats.org/officeDocument/2006/relationships/hyperlink" Target="https://www.investopedia.com/terms/e/europeanoption.asp" TargetMode="External"/><Relationship Id="rId4" Type="http://schemas.openxmlformats.org/officeDocument/2006/relationships/hyperlink" Target="https://www.investopedia.com/terms/r/risk-freerate.asp"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investopedia.com/terms/s/skewness.asp" TargetMode="External"/><Relationship Id="rId2" Type="http://schemas.openxmlformats.org/officeDocument/2006/relationships/hyperlink" Target="https://www.investopedia.com/articles/investing/102014/lognormal-and-normal-distribution.asp" TargetMode="External"/><Relationship Id="rId1" Type="http://schemas.openxmlformats.org/officeDocument/2006/relationships/slideLayout" Target="../slideLayouts/slideLayout7.xml"/><Relationship Id="rId4" Type="http://schemas.openxmlformats.org/officeDocument/2006/relationships/hyperlink" Target="https://www.investopedia.com/terms/k/kurtosis.asp"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757466" cy="4961603"/>
          </a:xfrm>
        </p:spPr>
        <p:txBody>
          <a:bodyPr>
            <a:normAutofit/>
          </a:bodyPr>
          <a:lstStyle/>
          <a:p>
            <a:r>
              <a:rPr lang="en-US" b="1" i="0" dirty="0">
                <a:effectLst/>
                <a:latin typeface="-apple-system"/>
              </a:rPr>
              <a:t>Black-Scholes model</a:t>
            </a:r>
            <a:br>
              <a:rPr lang="en-US" b="1" i="0" dirty="0">
                <a:effectLst/>
                <a:latin typeface="-apple-system"/>
              </a:rPr>
            </a:b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PRESENTED BY SHARATH</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82149-648E-8DA5-D2FA-8DFDC9E43B5D}"/>
              </a:ext>
            </a:extLst>
          </p:cNvPr>
          <p:cNvSpPr>
            <a:spLocks noGrp="1"/>
          </p:cNvSpPr>
          <p:nvPr>
            <p:ph type="title"/>
          </p:nvPr>
        </p:nvSpPr>
        <p:spPr>
          <a:xfrm>
            <a:off x="-114300" y="-123824"/>
            <a:ext cx="12306300" cy="2095500"/>
          </a:xfrm>
          <a:gradFill>
            <a:gsLst>
              <a:gs pos="0">
                <a:schemeClr val="bg2">
                  <a:tint val="94000"/>
                  <a:satMod val="80000"/>
                  <a:lumMod val="106000"/>
                </a:schemeClr>
              </a:gs>
              <a:gs pos="100000">
                <a:schemeClr val="bg2">
                  <a:shade val="80000"/>
                </a:schemeClr>
              </a:gs>
            </a:gsLst>
            <a:path path="circle">
              <a:fillToRect l="43000" r="43000" b="100000"/>
            </a:path>
          </a:gradFill>
        </p:spPr>
        <p:txBody>
          <a:bodyPr>
            <a:normAutofit fontScale="90000"/>
          </a:bodyPr>
          <a:lstStyle/>
          <a:p>
            <a:pPr algn="ctr"/>
            <a:br>
              <a:rPr lang="en-US" sz="2700" b="1" i="0" dirty="0">
                <a:effectLst/>
                <a:latin typeface="-apple-system"/>
              </a:rPr>
            </a:br>
            <a:br>
              <a:rPr lang="en-US" sz="2700" b="1" i="0" dirty="0">
                <a:effectLst/>
                <a:latin typeface="-apple-system"/>
              </a:rPr>
            </a:br>
            <a:r>
              <a:rPr lang="en-US" sz="4900" b="1" i="0" dirty="0">
                <a:effectLst/>
                <a:latin typeface="-apple-system"/>
              </a:rPr>
              <a:t>Introduction</a:t>
            </a:r>
            <a:br>
              <a:rPr lang="en-US" sz="4900" b="1" i="0" dirty="0">
                <a:effectLst/>
                <a:latin typeface="-apple-system"/>
              </a:rPr>
            </a:br>
            <a:br>
              <a:rPr lang="en-US" sz="2700" b="1" i="0" dirty="0">
                <a:effectLst/>
                <a:latin typeface="-apple-system"/>
              </a:rPr>
            </a:br>
            <a:endParaRPr lang="en-IN" dirty="0"/>
          </a:p>
        </p:txBody>
      </p:sp>
      <p:sp>
        <p:nvSpPr>
          <p:cNvPr id="3" name="Content Placeholder 2">
            <a:extLst>
              <a:ext uri="{FF2B5EF4-FFF2-40B4-BE49-F238E27FC236}">
                <a16:creationId xmlns:a16="http://schemas.microsoft.com/office/drawing/2014/main" id="{93050A7A-9308-0ECE-8D19-295A97A08294}"/>
              </a:ext>
            </a:extLst>
          </p:cNvPr>
          <p:cNvSpPr>
            <a:spLocks noGrp="1"/>
          </p:cNvSpPr>
          <p:nvPr>
            <p:ph idx="1"/>
          </p:nvPr>
        </p:nvSpPr>
        <p:spPr>
          <a:xfrm>
            <a:off x="0" y="1971675"/>
            <a:ext cx="12192000" cy="4981575"/>
          </a:xfrm>
          <a:gradFill>
            <a:gsLst>
              <a:gs pos="0">
                <a:schemeClr val="bg2">
                  <a:tint val="94000"/>
                  <a:satMod val="80000"/>
                  <a:lumMod val="106000"/>
                </a:schemeClr>
              </a:gs>
              <a:gs pos="100000">
                <a:schemeClr val="bg2">
                  <a:shade val="80000"/>
                </a:schemeClr>
              </a:gs>
            </a:gsLst>
            <a:path path="circle">
              <a:fillToRect l="43000" r="43000" b="100000"/>
            </a:path>
          </a:gradFill>
        </p:spPr>
        <p:txBody>
          <a:bodyPr/>
          <a:lstStyle/>
          <a:p>
            <a:pPr lvl="1">
              <a:buFont typeface="Arial" panose="020B0604020202020204" pitchFamily="34" charset="0"/>
              <a:buChar char="•"/>
            </a:pPr>
            <a:r>
              <a:rPr lang="en-US" b="0" i="0" dirty="0">
                <a:solidFill>
                  <a:srgbClr val="111111"/>
                </a:solidFill>
                <a:effectLst/>
                <a:latin typeface="SourceSansPro"/>
              </a:rPr>
              <a:t>The Black-Scholes model, also known as the Black-Scholes-Merton (BSM) model, is one of the most important concepts in modern financial theory. This mathematical equation estimates the theoretical value of derivatives based on other investment instruments, taking into account the impact of time and other risk factors. Developed in 1973, it is still regarded as one of the best ways for pricing an options contract.</a:t>
            </a:r>
          </a:p>
          <a:p>
            <a:pPr lvl="1">
              <a:buFont typeface="Arial" panose="020B0604020202020204" pitchFamily="34" charset="0"/>
              <a:buChar char="•"/>
            </a:pPr>
            <a:endParaRPr lang="en-US" b="0" i="0" dirty="0">
              <a:solidFill>
                <a:srgbClr val="111111"/>
              </a:solidFill>
              <a:effectLst/>
              <a:latin typeface="SourceSansPro"/>
            </a:endParaRPr>
          </a:p>
          <a:p>
            <a:pPr lvl="1"/>
            <a:r>
              <a:rPr lang="en-US" b="0" i="0" dirty="0">
                <a:solidFill>
                  <a:srgbClr val="111111"/>
                </a:solidFill>
                <a:effectLst/>
                <a:latin typeface="SourceSansPro"/>
              </a:rPr>
              <a:t>The Black-Scholes model requires five input variables: the strike price of an option, the current stock price, the time to expiration, the risk-free rate, and the volatility.</a:t>
            </a:r>
          </a:p>
          <a:p>
            <a:pPr lvl="1">
              <a:buFont typeface="Arial" panose="020B0604020202020204" pitchFamily="34" charset="0"/>
              <a:buChar char="•"/>
            </a:pPr>
            <a:endParaRPr lang="en-US" b="0" i="0" dirty="0">
              <a:solidFill>
                <a:srgbClr val="111111"/>
              </a:solidFill>
              <a:effectLst/>
              <a:latin typeface="SourceSansPro"/>
            </a:endParaRPr>
          </a:p>
          <a:p>
            <a:pPr lvl="1">
              <a:buFont typeface="Arial" panose="020B0604020202020204" pitchFamily="34" charset="0"/>
              <a:buChar char="•"/>
            </a:pPr>
            <a:endParaRPr lang="en-IN" dirty="0"/>
          </a:p>
        </p:txBody>
      </p:sp>
    </p:spTree>
    <p:extLst>
      <p:ext uri="{BB962C8B-B14F-4D97-AF65-F5344CB8AC3E}">
        <p14:creationId xmlns:p14="http://schemas.microsoft.com/office/powerpoint/2010/main" val="1389480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460975-F8DA-DC9B-4E95-6AD4194FD714}"/>
              </a:ext>
            </a:extLst>
          </p:cNvPr>
          <p:cNvSpPr txBox="1"/>
          <p:nvPr/>
        </p:nvSpPr>
        <p:spPr>
          <a:xfrm>
            <a:off x="1" y="0"/>
            <a:ext cx="12258674" cy="8586966"/>
          </a:xfrm>
          <a:prstGeom prst="rect">
            <a:avLst/>
          </a:prstGeom>
          <a:gradFill>
            <a:gsLst>
              <a:gs pos="0">
                <a:schemeClr val="bg2">
                  <a:tint val="94000"/>
                  <a:satMod val="80000"/>
                  <a:lumMod val="106000"/>
                </a:schemeClr>
              </a:gs>
              <a:gs pos="100000">
                <a:schemeClr val="bg2">
                  <a:shade val="80000"/>
                </a:schemeClr>
              </a:gs>
            </a:gsLst>
            <a:path path="circle">
              <a:fillToRect l="43000" r="43000" b="100000"/>
            </a:path>
          </a:gradFill>
        </p:spPr>
        <p:txBody>
          <a:bodyPr wrap="square">
            <a:spAutoFit/>
          </a:bodyPr>
          <a:lstStyle/>
          <a:p>
            <a:pPr algn="just"/>
            <a:r>
              <a:rPr lang="en-US" sz="3600" dirty="0">
                <a:solidFill>
                  <a:srgbClr val="111111"/>
                </a:solidFill>
                <a:latin typeface="SourceSansPro"/>
              </a:rPr>
              <a:t>How does it work</a:t>
            </a:r>
          </a:p>
          <a:p>
            <a:pPr marL="285750" indent="-285750" algn="just">
              <a:buFont typeface="Arial" panose="020B0604020202020204" pitchFamily="34" charset="0"/>
              <a:buChar char="•"/>
            </a:pPr>
            <a:endParaRPr lang="en-US" b="0" i="0" dirty="0">
              <a:solidFill>
                <a:srgbClr val="111111"/>
              </a:solidFill>
              <a:effectLst/>
              <a:latin typeface="SourceSansPro"/>
            </a:endParaRPr>
          </a:p>
          <a:p>
            <a:pPr marL="285750" indent="-285750" algn="just">
              <a:buFont typeface="Arial" panose="020B0604020202020204" pitchFamily="34" charset="0"/>
              <a:buChar char="•"/>
            </a:pPr>
            <a:r>
              <a:rPr lang="en-US" sz="2400" b="0" i="0" dirty="0">
                <a:solidFill>
                  <a:srgbClr val="111111"/>
                </a:solidFill>
                <a:effectLst/>
                <a:latin typeface="SourceSansPro"/>
              </a:rPr>
              <a:t>Black-Scholes posits that instruments, such as stock shares or </a:t>
            </a:r>
            <a:r>
              <a:rPr lang="en-US" sz="2400" b="0" i="0" u="sng" dirty="0">
                <a:solidFill>
                  <a:srgbClr val="2C40D0"/>
                </a:solidFill>
                <a:effectLst/>
                <a:latin typeface="SourceSansPro"/>
                <a:hlinkClick r:id="rId2"/>
              </a:rPr>
              <a:t>futures contracts</a:t>
            </a:r>
            <a:r>
              <a:rPr lang="en-US" sz="2400" b="0" i="0" dirty="0">
                <a:solidFill>
                  <a:srgbClr val="111111"/>
                </a:solidFill>
                <a:effectLst/>
                <a:latin typeface="SourceSansPro"/>
              </a:rPr>
              <a:t>, will have a lognormal distribution of prices following a </a:t>
            </a:r>
            <a:r>
              <a:rPr lang="en-US" sz="2400" b="0" i="0" u="sng" dirty="0">
                <a:solidFill>
                  <a:srgbClr val="2C40D0"/>
                </a:solidFill>
                <a:effectLst/>
                <a:latin typeface="SourceSansPro"/>
                <a:hlinkClick r:id="rId3"/>
              </a:rPr>
              <a:t>random walk</a:t>
            </a:r>
            <a:r>
              <a:rPr lang="en-US" sz="2400" b="0" i="0" dirty="0">
                <a:solidFill>
                  <a:srgbClr val="111111"/>
                </a:solidFill>
                <a:effectLst/>
                <a:latin typeface="SourceSansPro"/>
              </a:rPr>
              <a:t> with constant drift and volatility. Using this assumption and factoring in other important variables, the equation derives the price</a:t>
            </a:r>
          </a:p>
          <a:p>
            <a:pPr marL="285750" indent="-285750" algn="just">
              <a:buFont typeface="Arial" panose="020B0604020202020204" pitchFamily="34" charset="0"/>
              <a:buChar char="•"/>
            </a:pPr>
            <a:endParaRPr lang="en-US" b="0" i="0" dirty="0">
              <a:solidFill>
                <a:srgbClr val="111111"/>
              </a:solidFill>
              <a:effectLst/>
              <a:latin typeface="SourceSansPro"/>
            </a:endParaRPr>
          </a:p>
          <a:p>
            <a:pPr marL="285750" indent="-285750" algn="just">
              <a:buFont typeface="Arial" panose="020B0604020202020204" pitchFamily="34" charset="0"/>
              <a:buChar char="•"/>
            </a:pPr>
            <a:r>
              <a:rPr lang="en-US" sz="2400" b="0" i="0" dirty="0">
                <a:solidFill>
                  <a:srgbClr val="111111"/>
                </a:solidFill>
                <a:effectLst/>
                <a:latin typeface="SourceSansPro"/>
              </a:rPr>
              <a:t>the model predicts that the price of heavily traded assets follows a geometric Brownian motion with constant drift and volatility</a:t>
            </a:r>
          </a:p>
          <a:p>
            <a:pPr marL="285750" indent="-285750" algn="just">
              <a:buFont typeface="Arial" panose="020B0604020202020204" pitchFamily="34" charset="0"/>
              <a:buChar char="•"/>
            </a:pPr>
            <a:endParaRPr lang="en-US" b="0" i="0" dirty="0">
              <a:solidFill>
                <a:srgbClr val="111111"/>
              </a:solidFill>
              <a:effectLst/>
              <a:latin typeface="SourceSansPro"/>
            </a:endParaRPr>
          </a:p>
          <a:p>
            <a:pPr marL="285750" indent="-285750" algn="just">
              <a:buFont typeface="Arial" panose="020B0604020202020204" pitchFamily="34" charset="0"/>
              <a:buChar char="•"/>
            </a:pPr>
            <a:r>
              <a:rPr lang="en-US" sz="2400" b="0" i="0" dirty="0">
                <a:solidFill>
                  <a:srgbClr val="111111"/>
                </a:solidFill>
                <a:effectLst/>
                <a:latin typeface="SourceSansPro"/>
              </a:rPr>
              <a:t>the model predicts that the price of heavily traded assets follows a geometric Brownian motion with constant drift and volatility</a:t>
            </a:r>
          </a:p>
          <a:p>
            <a:pPr lvl="1">
              <a:buFont typeface="Arial" panose="020B0604020202020204" pitchFamily="34" charset="0"/>
              <a:buChar char="•"/>
            </a:pPr>
            <a:r>
              <a:rPr lang="en-US" sz="2400" b="0" i="0" dirty="0">
                <a:solidFill>
                  <a:srgbClr val="111111"/>
                </a:solidFill>
                <a:effectLst/>
                <a:latin typeface="SourceSansPro"/>
              </a:rPr>
              <a:t>No dividends are paid out during the life of the option.</a:t>
            </a:r>
          </a:p>
          <a:p>
            <a:pPr lvl="1">
              <a:buFont typeface="Arial" panose="020B0604020202020204" pitchFamily="34" charset="0"/>
              <a:buChar char="•"/>
            </a:pPr>
            <a:r>
              <a:rPr lang="en-US" sz="2400" b="0" i="0" dirty="0">
                <a:solidFill>
                  <a:srgbClr val="111111"/>
                </a:solidFill>
                <a:effectLst/>
                <a:latin typeface="SourceSansPro"/>
              </a:rPr>
              <a:t>Markets are random (i.e., market movements cannot be predicted).</a:t>
            </a:r>
          </a:p>
          <a:p>
            <a:pPr lvl="1">
              <a:buFont typeface="Arial" panose="020B0604020202020204" pitchFamily="34" charset="0"/>
              <a:buChar char="•"/>
            </a:pPr>
            <a:r>
              <a:rPr lang="en-US" sz="2400" b="0" i="0" dirty="0">
                <a:solidFill>
                  <a:srgbClr val="111111"/>
                </a:solidFill>
                <a:effectLst/>
                <a:latin typeface="SourceSansPro"/>
              </a:rPr>
              <a:t>There are no transaction costs in buying the option.</a:t>
            </a:r>
          </a:p>
          <a:p>
            <a:pPr lvl="1">
              <a:buFont typeface="Arial" panose="020B0604020202020204" pitchFamily="34" charset="0"/>
              <a:buChar char="•"/>
            </a:pPr>
            <a:r>
              <a:rPr lang="en-US" sz="2400" b="0" i="0" dirty="0">
                <a:solidFill>
                  <a:srgbClr val="111111"/>
                </a:solidFill>
                <a:effectLst/>
                <a:latin typeface="SourceSansPro"/>
              </a:rPr>
              <a:t>The </a:t>
            </a:r>
            <a:r>
              <a:rPr lang="en-US" sz="2400" b="0" i="0" u="sng" dirty="0">
                <a:solidFill>
                  <a:srgbClr val="2C40D0"/>
                </a:solidFill>
                <a:effectLst/>
                <a:latin typeface="SourceSansPro"/>
                <a:hlinkClick r:id="rId4"/>
              </a:rPr>
              <a:t>risk-free rate</a:t>
            </a:r>
            <a:r>
              <a:rPr lang="en-US" sz="2400" b="0" i="0" dirty="0">
                <a:solidFill>
                  <a:srgbClr val="111111"/>
                </a:solidFill>
                <a:effectLst/>
                <a:latin typeface="SourceSansPro"/>
              </a:rPr>
              <a:t> and volatility of the underlying asset are known and constant.</a:t>
            </a:r>
          </a:p>
          <a:p>
            <a:pPr lvl="1">
              <a:buFont typeface="Arial" panose="020B0604020202020204" pitchFamily="34" charset="0"/>
              <a:buChar char="•"/>
            </a:pPr>
            <a:r>
              <a:rPr lang="en-US" sz="2400" b="0" i="0" dirty="0">
                <a:solidFill>
                  <a:srgbClr val="111111"/>
                </a:solidFill>
                <a:effectLst/>
                <a:latin typeface="SourceSansPro"/>
              </a:rPr>
              <a:t>The returns of the underlying asset are normally distributed.</a:t>
            </a:r>
          </a:p>
          <a:p>
            <a:pPr lvl="1">
              <a:buFont typeface="Arial" panose="020B0604020202020204" pitchFamily="34" charset="0"/>
              <a:buChar char="•"/>
            </a:pPr>
            <a:r>
              <a:rPr lang="en-US" sz="2400" b="0" i="0" dirty="0">
                <a:solidFill>
                  <a:srgbClr val="111111"/>
                </a:solidFill>
                <a:effectLst/>
                <a:latin typeface="SourceSansPro"/>
              </a:rPr>
              <a:t>The option is </a:t>
            </a:r>
            <a:r>
              <a:rPr lang="en-US" sz="2400" b="0" i="0" u="sng" dirty="0">
                <a:solidFill>
                  <a:srgbClr val="2C40D0"/>
                </a:solidFill>
                <a:effectLst/>
                <a:latin typeface="SourceSansPro"/>
                <a:hlinkClick r:id="rId5"/>
              </a:rPr>
              <a:t>European</a:t>
            </a:r>
            <a:r>
              <a:rPr lang="en-US" sz="2400" b="0" i="0" dirty="0">
                <a:solidFill>
                  <a:srgbClr val="111111"/>
                </a:solidFill>
                <a:effectLst/>
                <a:latin typeface="SourceSansPro"/>
              </a:rPr>
              <a:t> and can only be </a:t>
            </a:r>
            <a:r>
              <a:rPr lang="en-US" sz="2400" b="0" i="0" u="sng" dirty="0">
                <a:solidFill>
                  <a:srgbClr val="2C40D0"/>
                </a:solidFill>
                <a:effectLst/>
                <a:latin typeface="SourceSansPro"/>
                <a:hlinkClick r:id="rId6"/>
              </a:rPr>
              <a:t>exercised</a:t>
            </a:r>
            <a:r>
              <a:rPr lang="en-US" sz="2400" b="0" i="0" dirty="0">
                <a:solidFill>
                  <a:srgbClr val="111111"/>
                </a:solidFill>
                <a:effectLst/>
                <a:latin typeface="SourceSansPro"/>
              </a:rPr>
              <a:t> at expiration</a:t>
            </a:r>
            <a:r>
              <a:rPr lang="en-US" b="0" i="0" dirty="0">
                <a:solidFill>
                  <a:srgbClr val="111111"/>
                </a:solidFill>
                <a:effectLst/>
                <a:latin typeface="SourceSansPro"/>
              </a:rPr>
              <a:t>.</a:t>
            </a:r>
          </a:p>
          <a:p>
            <a:pPr lvl="1">
              <a:buFont typeface="Arial" panose="020B0604020202020204" pitchFamily="34" charset="0"/>
              <a:buChar char="•"/>
            </a:pPr>
            <a:endParaRPr lang="en-US" dirty="0">
              <a:solidFill>
                <a:srgbClr val="111111"/>
              </a:solidFill>
              <a:latin typeface="SourceSansPro"/>
            </a:endParaRPr>
          </a:p>
          <a:p>
            <a:pPr lvl="1">
              <a:buFont typeface="Arial" panose="020B0604020202020204" pitchFamily="34" charset="0"/>
              <a:buChar char="•"/>
            </a:pPr>
            <a:endParaRPr lang="en-US" b="0" i="0" dirty="0">
              <a:solidFill>
                <a:srgbClr val="111111"/>
              </a:solidFill>
              <a:effectLst/>
              <a:latin typeface="SourceSansPro"/>
            </a:endParaRPr>
          </a:p>
          <a:p>
            <a:pPr lvl="1">
              <a:buFont typeface="Arial" panose="020B0604020202020204" pitchFamily="34" charset="0"/>
              <a:buChar char="•"/>
            </a:pPr>
            <a:endParaRPr lang="en-US" dirty="0">
              <a:solidFill>
                <a:srgbClr val="111111"/>
              </a:solidFill>
              <a:latin typeface="SourceSansPro"/>
            </a:endParaRPr>
          </a:p>
          <a:p>
            <a:pPr lvl="1">
              <a:buFont typeface="Arial" panose="020B0604020202020204" pitchFamily="34" charset="0"/>
              <a:buChar char="•"/>
            </a:pPr>
            <a:endParaRPr lang="en-US" b="0" i="0" dirty="0">
              <a:solidFill>
                <a:srgbClr val="111111"/>
              </a:solidFill>
              <a:effectLst/>
              <a:latin typeface="SourceSansPro"/>
            </a:endParaRPr>
          </a:p>
          <a:p>
            <a:pPr lvl="1"/>
            <a:endParaRPr lang="en-US" b="0" i="0" dirty="0">
              <a:solidFill>
                <a:srgbClr val="111111"/>
              </a:solidFill>
              <a:effectLst/>
              <a:latin typeface="SourceSansPro"/>
            </a:endParaRPr>
          </a:p>
          <a:p>
            <a:pPr lvl="1"/>
            <a:endParaRPr lang="en-US" b="0" i="0" dirty="0">
              <a:solidFill>
                <a:srgbClr val="111111"/>
              </a:solidFill>
              <a:effectLst/>
              <a:latin typeface="SourceSansPro"/>
            </a:endParaRPr>
          </a:p>
          <a:p>
            <a:pPr algn="just"/>
            <a:endParaRPr lang="en-IN" dirty="0"/>
          </a:p>
        </p:txBody>
      </p:sp>
    </p:spTree>
    <p:extLst>
      <p:ext uri="{BB962C8B-B14F-4D97-AF65-F5344CB8AC3E}">
        <p14:creationId xmlns:p14="http://schemas.microsoft.com/office/powerpoint/2010/main" val="1234504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8A893B-23A5-6258-C1BB-F0E32BDC18D5}"/>
              </a:ext>
            </a:extLst>
          </p:cNvPr>
          <p:cNvPicPr>
            <a:picLocks noChangeAspect="1"/>
          </p:cNvPicPr>
          <p:nvPr/>
        </p:nvPicPr>
        <p:blipFill>
          <a:blip r:embed="rId2"/>
          <a:stretch>
            <a:fillRect/>
          </a:stretch>
        </p:blipFill>
        <p:spPr>
          <a:xfrm>
            <a:off x="3152776" y="1476375"/>
            <a:ext cx="5229224" cy="4854840"/>
          </a:xfrm>
          <a:prstGeom prst="rect">
            <a:avLst/>
          </a:prstGeom>
        </p:spPr>
      </p:pic>
      <p:sp>
        <p:nvSpPr>
          <p:cNvPr id="5" name="TextBox 4">
            <a:extLst>
              <a:ext uri="{FF2B5EF4-FFF2-40B4-BE49-F238E27FC236}">
                <a16:creationId xmlns:a16="http://schemas.microsoft.com/office/drawing/2014/main" id="{925B8E1B-408A-22AA-C2B0-F418808B7872}"/>
              </a:ext>
            </a:extLst>
          </p:cNvPr>
          <p:cNvSpPr txBox="1"/>
          <p:nvPr/>
        </p:nvSpPr>
        <p:spPr>
          <a:xfrm>
            <a:off x="0" y="526785"/>
            <a:ext cx="12325350" cy="646331"/>
          </a:xfrm>
          <a:prstGeom prst="rect">
            <a:avLst/>
          </a:prstGeom>
          <a:gradFill>
            <a:gsLst>
              <a:gs pos="0">
                <a:schemeClr val="bg2">
                  <a:tint val="94000"/>
                  <a:satMod val="80000"/>
                  <a:lumMod val="106000"/>
                </a:schemeClr>
              </a:gs>
              <a:gs pos="100000">
                <a:schemeClr val="bg2">
                  <a:shade val="80000"/>
                </a:schemeClr>
              </a:gs>
            </a:gsLst>
            <a:path path="circle">
              <a:fillToRect l="43000" r="43000" b="100000"/>
            </a:path>
          </a:gradFill>
        </p:spPr>
        <p:txBody>
          <a:bodyPr wrap="square">
            <a:spAutoFit/>
          </a:bodyPr>
          <a:lstStyle/>
          <a:p>
            <a:pPr algn="ctr"/>
            <a:r>
              <a:rPr lang="en-US" sz="3600" dirty="0">
                <a:solidFill>
                  <a:srgbClr val="111111"/>
                </a:solidFill>
                <a:latin typeface="SourceSansPro"/>
              </a:rPr>
              <a:t>Black scholes Formula</a:t>
            </a:r>
            <a:endParaRPr lang="en-IN" sz="3600" dirty="0"/>
          </a:p>
        </p:txBody>
      </p:sp>
    </p:spTree>
    <p:extLst>
      <p:ext uri="{BB962C8B-B14F-4D97-AF65-F5344CB8AC3E}">
        <p14:creationId xmlns:p14="http://schemas.microsoft.com/office/powerpoint/2010/main" val="1438046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63F5C9-229A-91E4-D941-80BC95C3AB33}"/>
              </a:ext>
            </a:extLst>
          </p:cNvPr>
          <p:cNvSpPr txBox="1"/>
          <p:nvPr/>
        </p:nvSpPr>
        <p:spPr>
          <a:xfrm>
            <a:off x="0" y="0"/>
            <a:ext cx="12192000" cy="12372618"/>
          </a:xfrm>
          <a:prstGeom prst="rect">
            <a:avLst/>
          </a:prstGeom>
          <a:gradFill>
            <a:gsLst>
              <a:gs pos="0">
                <a:schemeClr val="bg2">
                  <a:tint val="94000"/>
                  <a:satMod val="80000"/>
                  <a:lumMod val="106000"/>
                </a:schemeClr>
              </a:gs>
              <a:gs pos="100000">
                <a:schemeClr val="bg2">
                  <a:shade val="80000"/>
                </a:schemeClr>
              </a:gs>
            </a:gsLst>
            <a:path path="circle">
              <a:fillToRect l="43000" r="43000" b="100000"/>
            </a:path>
          </a:gradFill>
        </p:spPr>
        <p:txBody>
          <a:bodyPr wrap="square">
            <a:spAutoFit/>
          </a:bodyPr>
          <a:lstStyle/>
          <a:p>
            <a:pPr algn="ctr"/>
            <a:r>
              <a:rPr lang="en-US" sz="3600" b="1" i="0" dirty="0">
                <a:solidFill>
                  <a:srgbClr val="111111"/>
                </a:solidFill>
                <a:effectLst/>
                <a:latin typeface="Cabin-semi-bold"/>
              </a:rPr>
              <a:t>Volatility Skew</a:t>
            </a:r>
          </a:p>
          <a:p>
            <a:pPr algn="ctr"/>
            <a:endParaRPr lang="en-US" sz="3600" b="1" i="0" dirty="0">
              <a:solidFill>
                <a:srgbClr val="111111"/>
              </a:solidFill>
              <a:effectLst/>
              <a:latin typeface="Cabin-semi-bold"/>
            </a:endParaRPr>
          </a:p>
          <a:p>
            <a:pPr marL="285750" indent="-285750" algn="l">
              <a:buFont typeface="Arial" panose="020B0604020202020204" pitchFamily="34" charset="0"/>
              <a:buChar char="•"/>
            </a:pPr>
            <a:r>
              <a:rPr lang="en-US" sz="2800" b="0" i="0" dirty="0">
                <a:solidFill>
                  <a:srgbClr val="111111"/>
                </a:solidFill>
                <a:effectLst/>
                <a:latin typeface="SourceSansPro"/>
              </a:rPr>
              <a:t>Black-Scholes assumes stock prices follow a </a:t>
            </a:r>
            <a:r>
              <a:rPr lang="en-US" sz="2800" b="0" i="0" u="sng" dirty="0">
                <a:solidFill>
                  <a:srgbClr val="2C40D0"/>
                </a:solidFill>
                <a:effectLst/>
                <a:latin typeface="SourceSansPro"/>
                <a:hlinkClick r:id="rId2"/>
              </a:rPr>
              <a:t>lognormal</a:t>
            </a:r>
            <a:r>
              <a:rPr lang="en-US" sz="2800" b="0" i="0" dirty="0">
                <a:solidFill>
                  <a:srgbClr val="111111"/>
                </a:solidFill>
                <a:effectLst/>
                <a:latin typeface="SourceSansPro"/>
              </a:rPr>
              <a:t> distribution because asset prices cannot be negative (they are bounded by zero).</a:t>
            </a:r>
          </a:p>
          <a:p>
            <a:pPr marL="285750" indent="-285750" algn="l">
              <a:buFont typeface="Arial" panose="020B0604020202020204" pitchFamily="34" charset="0"/>
              <a:buChar char="•"/>
            </a:pPr>
            <a:endParaRPr lang="en-US" sz="2800" b="0" i="0" dirty="0">
              <a:solidFill>
                <a:srgbClr val="111111"/>
              </a:solidFill>
              <a:effectLst/>
              <a:latin typeface="SourceSansPro"/>
            </a:endParaRPr>
          </a:p>
          <a:p>
            <a:pPr marL="285750" indent="-285750" algn="l">
              <a:buFont typeface="Arial" panose="020B0604020202020204" pitchFamily="34" charset="0"/>
              <a:buChar char="•"/>
            </a:pPr>
            <a:r>
              <a:rPr lang="en-US" sz="2800" b="0" i="0" dirty="0">
                <a:solidFill>
                  <a:srgbClr val="111111"/>
                </a:solidFill>
                <a:effectLst/>
                <a:latin typeface="SourceSansPro"/>
              </a:rPr>
              <a:t>Often, asset prices are observed to have significant right </a:t>
            </a:r>
            <a:r>
              <a:rPr lang="en-US" sz="2800" b="0" i="0" u="sng" dirty="0">
                <a:solidFill>
                  <a:srgbClr val="2C40D0"/>
                </a:solidFill>
                <a:effectLst/>
                <a:latin typeface="SourceSansPro"/>
                <a:hlinkClick r:id="rId3"/>
              </a:rPr>
              <a:t>skewness</a:t>
            </a:r>
            <a:r>
              <a:rPr lang="en-US" sz="2800" b="0" i="0" dirty="0">
                <a:solidFill>
                  <a:srgbClr val="111111"/>
                </a:solidFill>
                <a:effectLst/>
                <a:latin typeface="SourceSansPro"/>
              </a:rPr>
              <a:t> and some degree of </a:t>
            </a:r>
            <a:r>
              <a:rPr lang="en-US" sz="2800" b="0" i="0" u="sng" dirty="0">
                <a:solidFill>
                  <a:srgbClr val="2C40D0"/>
                </a:solidFill>
                <a:effectLst/>
                <a:latin typeface="SourceSansPro"/>
                <a:hlinkClick r:id="rId4"/>
              </a:rPr>
              <a:t>kurtosis</a:t>
            </a:r>
            <a:r>
              <a:rPr lang="en-US" sz="2800" b="0" i="0" dirty="0">
                <a:solidFill>
                  <a:srgbClr val="111111"/>
                </a:solidFill>
                <a:effectLst/>
                <a:latin typeface="SourceSansPro"/>
              </a:rPr>
              <a:t> (fat tails). This means high-risk downward moves often happen more often in the market than a normal distribution predicts</a:t>
            </a:r>
          </a:p>
          <a:p>
            <a:pPr marL="285750" indent="-285750" algn="l">
              <a:buFont typeface="Arial" panose="020B0604020202020204" pitchFamily="34" charset="0"/>
              <a:buChar char="•"/>
            </a:pPr>
            <a:endParaRPr lang="en-US" sz="2800" b="0" i="0" dirty="0">
              <a:solidFill>
                <a:srgbClr val="111111"/>
              </a:solidFill>
              <a:effectLst/>
              <a:latin typeface="SourceSansPro"/>
            </a:endParaRPr>
          </a:p>
          <a:p>
            <a:pPr marL="285750" indent="-285750" algn="l">
              <a:buFont typeface="Arial" panose="020B0604020202020204" pitchFamily="34" charset="0"/>
              <a:buChar char="•"/>
            </a:pPr>
            <a:r>
              <a:rPr lang="en-US" sz="2800" b="0" i="0" dirty="0">
                <a:solidFill>
                  <a:srgbClr val="111111"/>
                </a:solidFill>
                <a:effectLst/>
                <a:latin typeface="SourceSansPro"/>
              </a:rPr>
              <a:t>The assumption of lognormal underlying asset prices should show that implied volatilities are similar for each strike price according to the Black-Scholes model. However, since the market crash of 1987, implied volatilities for at-the-money options have been lower than those further out of the money or far in the money. The reason for this phenomenon is the market is pricing in a greater likelihood of a high volatility move to the downside in the markets.</a:t>
            </a:r>
          </a:p>
          <a:p>
            <a:pPr marL="285750" indent="-285750" algn="l">
              <a:buFont typeface="Arial" panose="020B0604020202020204" pitchFamily="34" charset="0"/>
              <a:buChar char="•"/>
            </a:pPr>
            <a:endParaRPr lang="en-US" sz="2800" dirty="0">
              <a:solidFill>
                <a:srgbClr val="111111"/>
              </a:solidFill>
              <a:latin typeface="SourceSansPro"/>
            </a:endParaRPr>
          </a:p>
          <a:p>
            <a:pPr algn="l"/>
            <a:endParaRPr lang="en-US" sz="2800" b="0" i="0" dirty="0">
              <a:solidFill>
                <a:srgbClr val="111111"/>
              </a:solidFill>
              <a:effectLst/>
              <a:latin typeface="SourceSansPro"/>
            </a:endParaRPr>
          </a:p>
          <a:p>
            <a:pPr algn="l"/>
            <a:endParaRPr lang="en-US" dirty="0">
              <a:solidFill>
                <a:srgbClr val="111111"/>
              </a:solidFill>
              <a:latin typeface="SourceSansPro"/>
            </a:endParaRPr>
          </a:p>
          <a:p>
            <a:pPr algn="l"/>
            <a:endParaRPr lang="en-US" b="0" i="0" dirty="0">
              <a:solidFill>
                <a:srgbClr val="111111"/>
              </a:solidFill>
              <a:effectLst/>
              <a:latin typeface="SourceSansPro"/>
            </a:endParaRPr>
          </a:p>
          <a:p>
            <a:pPr algn="l"/>
            <a:endParaRPr lang="en-US" dirty="0">
              <a:solidFill>
                <a:srgbClr val="111111"/>
              </a:solidFill>
              <a:latin typeface="SourceSansPro"/>
            </a:endParaRPr>
          </a:p>
          <a:p>
            <a:pPr algn="l"/>
            <a:endParaRPr lang="en-US" b="0" i="0" dirty="0">
              <a:solidFill>
                <a:srgbClr val="111111"/>
              </a:solidFill>
              <a:effectLst/>
              <a:latin typeface="SourceSansPro"/>
            </a:endParaRPr>
          </a:p>
          <a:p>
            <a:pPr algn="l"/>
            <a:endParaRPr lang="en-US" dirty="0">
              <a:solidFill>
                <a:srgbClr val="111111"/>
              </a:solidFill>
              <a:latin typeface="SourceSansPro"/>
            </a:endParaRPr>
          </a:p>
          <a:p>
            <a:pPr algn="l"/>
            <a:endParaRPr lang="en-US" b="0" i="0" dirty="0">
              <a:solidFill>
                <a:srgbClr val="111111"/>
              </a:solidFill>
              <a:effectLst/>
              <a:latin typeface="SourceSansPro"/>
            </a:endParaRPr>
          </a:p>
          <a:p>
            <a:pPr algn="l"/>
            <a:endParaRPr lang="en-US" dirty="0">
              <a:solidFill>
                <a:srgbClr val="111111"/>
              </a:solidFill>
              <a:latin typeface="SourceSansPro"/>
            </a:endParaRPr>
          </a:p>
          <a:p>
            <a:pPr algn="l"/>
            <a:endParaRPr lang="en-US" b="0" i="0" dirty="0">
              <a:solidFill>
                <a:srgbClr val="111111"/>
              </a:solidFill>
              <a:effectLst/>
              <a:latin typeface="SourceSansPro"/>
            </a:endParaRPr>
          </a:p>
          <a:p>
            <a:pPr algn="l"/>
            <a:endParaRPr lang="en-US" dirty="0">
              <a:solidFill>
                <a:srgbClr val="111111"/>
              </a:solidFill>
              <a:latin typeface="SourceSansPro"/>
            </a:endParaRPr>
          </a:p>
          <a:p>
            <a:pPr algn="l"/>
            <a:endParaRPr lang="en-US" b="0" i="0" dirty="0">
              <a:solidFill>
                <a:srgbClr val="111111"/>
              </a:solidFill>
              <a:effectLst/>
              <a:latin typeface="SourceSansPro"/>
            </a:endParaRPr>
          </a:p>
          <a:p>
            <a:pPr algn="l"/>
            <a:endParaRPr lang="en-US" dirty="0">
              <a:solidFill>
                <a:srgbClr val="111111"/>
              </a:solidFill>
              <a:latin typeface="SourceSansPro"/>
            </a:endParaRPr>
          </a:p>
          <a:p>
            <a:pPr algn="l"/>
            <a:endParaRPr lang="en-US" b="0" i="0" dirty="0">
              <a:solidFill>
                <a:srgbClr val="111111"/>
              </a:solidFill>
              <a:effectLst/>
              <a:latin typeface="SourceSansPro"/>
            </a:endParaRPr>
          </a:p>
          <a:p>
            <a:pPr algn="l"/>
            <a:endParaRPr lang="en-US" dirty="0">
              <a:solidFill>
                <a:srgbClr val="111111"/>
              </a:solidFill>
              <a:latin typeface="SourceSansPro"/>
            </a:endParaRPr>
          </a:p>
          <a:p>
            <a:pPr algn="l"/>
            <a:endParaRPr lang="en-US" b="0" i="0" dirty="0">
              <a:solidFill>
                <a:srgbClr val="111111"/>
              </a:solidFill>
              <a:effectLst/>
              <a:latin typeface="SourceSansPro"/>
            </a:endParaRPr>
          </a:p>
          <a:p>
            <a:pPr algn="l"/>
            <a:endParaRPr lang="en-US" dirty="0">
              <a:solidFill>
                <a:srgbClr val="111111"/>
              </a:solidFill>
              <a:latin typeface="SourceSansPro"/>
            </a:endParaRPr>
          </a:p>
          <a:p>
            <a:pPr algn="l"/>
            <a:endParaRPr lang="en-US" b="0" i="0" dirty="0">
              <a:solidFill>
                <a:srgbClr val="111111"/>
              </a:solidFill>
              <a:effectLst/>
              <a:latin typeface="SourceSansPro"/>
            </a:endParaRPr>
          </a:p>
          <a:p>
            <a:pPr algn="l"/>
            <a:endParaRPr lang="en-US" dirty="0">
              <a:solidFill>
                <a:srgbClr val="111111"/>
              </a:solidFill>
              <a:latin typeface="SourceSansPro"/>
            </a:endParaRPr>
          </a:p>
        </p:txBody>
      </p:sp>
    </p:spTree>
    <p:extLst>
      <p:ext uri="{BB962C8B-B14F-4D97-AF65-F5344CB8AC3E}">
        <p14:creationId xmlns:p14="http://schemas.microsoft.com/office/powerpoint/2010/main" val="3088847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05C82F-D38A-D792-5E7D-2EFCD0196328}"/>
              </a:ext>
            </a:extLst>
          </p:cNvPr>
          <p:cNvSpPr txBox="1"/>
          <p:nvPr/>
        </p:nvSpPr>
        <p:spPr>
          <a:xfrm>
            <a:off x="190500" y="342900"/>
            <a:ext cx="12001500" cy="5909310"/>
          </a:xfrm>
          <a:prstGeom prst="rect">
            <a:avLst/>
          </a:prstGeom>
          <a:noFill/>
        </p:spPr>
        <p:txBody>
          <a:bodyPr wrap="square">
            <a:spAutoFit/>
          </a:bodyPr>
          <a:lstStyle/>
          <a:p>
            <a:pPr algn="ctr"/>
            <a:r>
              <a:rPr lang="en-US" sz="3600" b="0" i="0" dirty="0">
                <a:effectLst/>
                <a:latin typeface="-apple-system"/>
              </a:rPr>
              <a:t>Limitation's of Black scholes</a:t>
            </a:r>
            <a:r>
              <a:rPr lang="en-US" sz="3600" dirty="0">
                <a:latin typeface="-apple-system"/>
              </a:rPr>
              <a:t> model</a:t>
            </a:r>
            <a:endParaRPr lang="en-US" sz="3600" b="0" i="0" dirty="0">
              <a:effectLst/>
              <a:latin typeface="-apple-system"/>
            </a:endParaRPr>
          </a:p>
          <a:p>
            <a:endParaRPr lang="en-US" dirty="0">
              <a:latin typeface="-apple-system"/>
            </a:endParaRPr>
          </a:p>
          <a:p>
            <a:pPr marL="285750" indent="-285750">
              <a:buFont typeface="Arial" panose="020B0604020202020204" pitchFamily="34" charset="0"/>
              <a:buChar char="•"/>
            </a:pPr>
            <a:r>
              <a:rPr lang="en-US" b="0" i="0" dirty="0">
                <a:effectLst/>
                <a:latin typeface="-apple-system"/>
              </a:rPr>
              <a:t>This model was built on the assumption that stock prices are log-normally distributed. Log-normal distributions of prices implies normal distributions of returns. However, empirically this is not the case. There occur large price spikes in markets due to unprecedented events, creating a fat-tailed distribution for returns which differs from normal</a:t>
            </a:r>
          </a:p>
          <a:p>
            <a:pPr marL="285750" indent="-285750" algn="l">
              <a:buFont typeface="Arial" panose="020B0604020202020204" pitchFamily="34" charset="0"/>
              <a:buChar char="•"/>
            </a:pPr>
            <a:r>
              <a:rPr lang="en-US" b="0" i="0" dirty="0">
                <a:solidFill>
                  <a:srgbClr val="111111"/>
                </a:solidFill>
                <a:effectLst/>
                <a:latin typeface="SourceSansPro"/>
              </a:rPr>
              <a:t>Black-Scholes model is only used to price European options and does not take into account that American options could be exercised before the expiration date. Moreover, the model assumes dividends, volatility, and risk-free rates remain constant over the option's life.</a:t>
            </a:r>
          </a:p>
          <a:p>
            <a:pPr marL="285750" indent="-285750" algn="l">
              <a:buFont typeface="Arial" panose="020B0604020202020204" pitchFamily="34" charset="0"/>
              <a:buChar char="•"/>
            </a:pPr>
            <a:r>
              <a:rPr lang="en-US" b="0" i="0" dirty="0">
                <a:solidFill>
                  <a:srgbClr val="111111"/>
                </a:solidFill>
                <a:effectLst/>
                <a:latin typeface="SourceSansPro"/>
              </a:rPr>
              <a:t>Not taking into account taxes, commissions or trading costs or taxes can also lead to valuations that deviate from real-world results.</a:t>
            </a:r>
          </a:p>
          <a:p>
            <a:pPr marL="285750" indent="-285750">
              <a:buFont typeface="Arial" panose="020B0604020202020204" pitchFamily="34" charset="0"/>
              <a:buChar char="•"/>
            </a:pPr>
            <a:endParaRPr lang="en-US" b="0" i="0" dirty="0">
              <a:effectLst/>
              <a:latin typeface="-apple-system"/>
            </a:endParaRPr>
          </a:p>
          <a:p>
            <a:endParaRPr lang="en-US" b="0" i="0" dirty="0">
              <a:effectLst/>
              <a:latin typeface="-apple-system"/>
            </a:endParaRPr>
          </a:p>
          <a:p>
            <a:endParaRPr lang="en-US" dirty="0">
              <a:latin typeface="-apple-system"/>
            </a:endParaRPr>
          </a:p>
          <a:p>
            <a:endParaRPr lang="en-US" b="0" i="0" dirty="0">
              <a:effectLst/>
              <a:latin typeface="-apple-system"/>
            </a:endParaRPr>
          </a:p>
          <a:p>
            <a:endParaRPr lang="en-US" dirty="0">
              <a:latin typeface="-apple-system"/>
            </a:endParaRPr>
          </a:p>
          <a:p>
            <a:endParaRPr lang="en-US" b="0" i="0" dirty="0">
              <a:effectLst/>
              <a:latin typeface="-apple-system"/>
            </a:endParaRPr>
          </a:p>
          <a:p>
            <a:endParaRPr lang="en-US" dirty="0">
              <a:latin typeface="-apple-system"/>
            </a:endParaRPr>
          </a:p>
          <a:p>
            <a:endParaRPr lang="en-US" b="0" i="0" dirty="0">
              <a:effectLst/>
              <a:latin typeface="-apple-system"/>
            </a:endParaRPr>
          </a:p>
          <a:p>
            <a:endParaRPr lang="en-US" b="0" i="0" dirty="0">
              <a:effectLst/>
              <a:latin typeface="-apple-system"/>
            </a:endParaRPr>
          </a:p>
          <a:p>
            <a:endParaRPr lang="en-IN" dirty="0"/>
          </a:p>
        </p:txBody>
      </p:sp>
      <p:pic>
        <p:nvPicPr>
          <p:cNvPr id="5" name="Picture 4">
            <a:extLst>
              <a:ext uri="{FF2B5EF4-FFF2-40B4-BE49-F238E27FC236}">
                <a16:creationId xmlns:a16="http://schemas.microsoft.com/office/drawing/2014/main" id="{9CE71B3A-4890-5B0A-6595-A798CB9E84AE}"/>
              </a:ext>
            </a:extLst>
          </p:cNvPr>
          <p:cNvPicPr>
            <a:picLocks noChangeAspect="1"/>
          </p:cNvPicPr>
          <p:nvPr/>
        </p:nvPicPr>
        <p:blipFill>
          <a:blip r:embed="rId2"/>
          <a:stretch>
            <a:fillRect/>
          </a:stretch>
        </p:blipFill>
        <p:spPr>
          <a:xfrm>
            <a:off x="1676176" y="3585359"/>
            <a:ext cx="7906198" cy="3104131"/>
          </a:xfrm>
          <a:prstGeom prst="rect">
            <a:avLst/>
          </a:prstGeom>
        </p:spPr>
      </p:pic>
    </p:spTree>
    <p:extLst>
      <p:ext uri="{BB962C8B-B14F-4D97-AF65-F5344CB8AC3E}">
        <p14:creationId xmlns:p14="http://schemas.microsoft.com/office/powerpoint/2010/main" val="2784791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5B8C7A-E0BB-4329-D972-62198860C6C7}"/>
              </a:ext>
            </a:extLst>
          </p:cNvPr>
          <p:cNvSpPr txBox="1"/>
          <p:nvPr/>
        </p:nvSpPr>
        <p:spPr>
          <a:xfrm>
            <a:off x="0" y="0"/>
            <a:ext cx="12525375" cy="7940635"/>
          </a:xfrm>
          <a:prstGeom prst="rect">
            <a:avLst/>
          </a:prstGeom>
          <a:gradFill>
            <a:gsLst>
              <a:gs pos="0">
                <a:schemeClr val="bg2">
                  <a:tint val="94000"/>
                  <a:satMod val="80000"/>
                  <a:lumMod val="106000"/>
                </a:schemeClr>
              </a:gs>
              <a:gs pos="100000">
                <a:schemeClr val="bg2">
                  <a:shade val="80000"/>
                </a:schemeClr>
              </a:gs>
            </a:gsLst>
            <a:path path="circle">
              <a:fillToRect l="43000" r="43000" b="100000"/>
            </a:path>
          </a:gradFill>
        </p:spPr>
        <p:txBody>
          <a:bodyPr wrap="square">
            <a:spAutoFit/>
          </a:bodyPr>
          <a:lstStyle/>
          <a:p>
            <a:pPr algn="ctr"/>
            <a:r>
              <a:rPr lang="en-US" sz="3600" b="1" i="0" dirty="0">
                <a:solidFill>
                  <a:srgbClr val="494949"/>
                </a:solidFill>
                <a:effectLst/>
                <a:latin typeface="Lato" panose="020B0604020202020204" pitchFamily="34" charset="0"/>
              </a:rPr>
              <a:t>Conclusion</a:t>
            </a:r>
          </a:p>
          <a:p>
            <a:endParaRPr lang="en-US" dirty="0">
              <a:solidFill>
                <a:srgbClr val="494949"/>
              </a:solidFill>
              <a:latin typeface="Lato" panose="020B0604020202020204" pitchFamily="34" charset="0"/>
            </a:endParaRPr>
          </a:p>
          <a:p>
            <a:pPr marL="342900" indent="-342900">
              <a:buFont typeface="Arial" panose="020B0604020202020204" pitchFamily="34" charset="0"/>
              <a:buChar char="•"/>
            </a:pPr>
            <a:r>
              <a:rPr lang="en-US" sz="2400" b="0" i="0" dirty="0">
                <a:solidFill>
                  <a:srgbClr val="494949"/>
                </a:solidFill>
                <a:effectLst/>
                <a:latin typeface="Lato" panose="020B0604020202020204" pitchFamily="34" charset="0"/>
              </a:rPr>
              <a:t>The Black Scholes model was a turning point for the options world who finally had a mathematical foundation to build their options portfolios. </a:t>
            </a:r>
          </a:p>
          <a:p>
            <a:pPr marL="342900" indent="-342900">
              <a:buFont typeface="Arial" panose="020B0604020202020204" pitchFamily="34" charset="0"/>
              <a:buChar char="•"/>
            </a:pPr>
            <a:r>
              <a:rPr lang="en-US" sz="2400" b="0" i="0" dirty="0">
                <a:solidFill>
                  <a:srgbClr val="494949"/>
                </a:solidFill>
                <a:effectLst/>
                <a:latin typeface="Lato" panose="020B0604020202020204" pitchFamily="34" charset="0"/>
              </a:rPr>
              <a:t>The Black Scholes model also gave rise to a number of option hedging strategies which are still being implemented today</a:t>
            </a:r>
          </a:p>
          <a:p>
            <a:endParaRPr lang="en-US" sz="2400" dirty="0">
              <a:solidFill>
                <a:srgbClr val="494949"/>
              </a:solidFill>
              <a:latin typeface="Lato" panose="020B0604020202020204" pitchFamily="34" charset="0"/>
            </a:endParaRPr>
          </a:p>
          <a:p>
            <a:endParaRPr lang="en-US" sz="2400" b="0" i="0" dirty="0">
              <a:solidFill>
                <a:srgbClr val="494949"/>
              </a:solidFill>
              <a:effectLst/>
              <a:latin typeface="Lato" panose="020B0604020202020204" pitchFamily="34" charset="0"/>
            </a:endParaRPr>
          </a:p>
          <a:p>
            <a:endParaRPr lang="en-US" sz="2400" dirty="0">
              <a:solidFill>
                <a:srgbClr val="494949"/>
              </a:solidFill>
              <a:latin typeface="Lato" panose="020B0604020202020204" pitchFamily="34" charset="0"/>
            </a:endParaRPr>
          </a:p>
          <a:p>
            <a:endParaRPr lang="en-US" sz="2400" b="0" i="0" dirty="0">
              <a:solidFill>
                <a:srgbClr val="494949"/>
              </a:solidFill>
              <a:effectLst/>
              <a:latin typeface="Lato" panose="020B0604020202020204" pitchFamily="34" charset="0"/>
            </a:endParaRPr>
          </a:p>
          <a:p>
            <a:endParaRPr lang="en-US" sz="2400" dirty="0">
              <a:solidFill>
                <a:srgbClr val="494949"/>
              </a:solidFill>
              <a:latin typeface="Lato" panose="020B0604020202020204" pitchFamily="34" charset="0"/>
            </a:endParaRPr>
          </a:p>
          <a:p>
            <a:endParaRPr lang="en-US" sz="2400" b="0" i="0" dirty="0">
              <a:solidFill>
                <a:srgbClr val="494949"/>
              </a:solidFill>
              <a:effectLst/>
              <a:latin typeface="Lato" panose="020B0604020202020204" pitchFamily="34" charset="0"/>
            </a:endParaRPr>
          </a:p>
          <a:p>
            <a:endParaRPr lang="en-US" sz="2400" dirty="0">
              <a:solidFill>
                <a:srgbClr val="494949"/>
              </a:solidFill>
              <a:latin typeface="Lato" panose="020B0604020202020204" pitchFamily="34" charset="0"/>
            </a:endParaRPr>
          </a:p>
          <a:p>
            <a:endParaRPr lang="en-US" sz="2400" b="0" i="0" dirty="0">
              <a:solidFill>
                <a:srgbClr val="494949"/>
              </a:solidFill>
              <a:effectLst/>
              <a:latin typeface="Lato" panose="020B0604020202020204" pitchFamily="34" charset="0"/>
            </a:endParaRPr>
          </a:p>
          <a:p>
            <a:endParaRPr lang="en-US" sz="2400" dirty="0">
              <a:solidFill>
                <a:srgbClr val="494949"/>
              </a:solidFill>
              <a:latin typeface="Lato" panose="020B0604020202020204" pitchFamily="34" charset="0"/>
            </a:endParaRPr>
          </a:p>
          <a:p>
            <a:endParaRPr lang="en-US" sz="2400" b="0" i="0" dirty="0">
              <a:solidFill>
                <a:srgbClr val="494949"/>
              </a:solidFill>
              <a:effectLst/>
              <a:latin typeface="Lato" panose="020B0604020202020204" pitchFamily="34" charset="0"/>
            </a:endParaRPr>
          </a:p>
          <a:p>
            <a:endParaRPr lang="en-US" sz="2400" dirty="0">
              <a:solidFill>
                <a:srgbClr val="494949"/>
              </a:solidFill>
              <a:latin typeface="Lato" panose="020B0604020202020204" pitchFamily="34" charset="0"/>
            </a:endParaRPr>
          </a:p>
          <a:p>
            <a:endParaRPr lang="en-US" sz="2400" b="0" i="0" dirty="0">
              <a:solidFill>
                <a:srgbClr val="494949"/>
              </a:solidFill>
              <a:effectLst/>
              <a:latin typeface="Lato" panose="020B0604020202020204" pitchFamily="34" charset="0"/>
            </a:endParaRPr>
          </a:p>
          <a:p>
            <a:endParaRPr lang="en-US" sz="2400" dirty="0">
              <a:solidFill>
                <a:srgbClr val="494949"/>
              </a:solidFill>
              <a:latin typeface="Lato" panose="020B0604020202020204" pitchFamily="34" charset="0"/>
            </a:endParaRPr>
          </a:p>
          <a:p>
            <a:endParaRPr lang="en-US" sz="2400" b="0" i="0" dirty="0">
              <a:solidFill>
                <a:srgbClr val="494949"/>
              </a:solidFill>
              <a:effectLst/>
              <a:latin typeface="Lato" panose="020B0604020202020204" pitchFamily="34" charset="0"/>
            </a:endParaRPr>
          </a:p>
          <a:p>
            <a:r>
              <a:rPr lang="en-US" sz="2400" b="0" i="0" dirty="0">
                <a:solidFill>
                  <a:srgbClr val="494949"/>
                </a:solidFill>
                <a:effectLst/>
                <a:latin typeface="Lato" panose="020B0604020202020204" pitchFamily="34" charset="0"/>
              </a:rPr>
              <a:t>.</a:t>
            </a:r>
            <a:endParaRPr lang="en-IN" sz="2400" dirty="0"/>
          </a:p>
        </p:txBody>
      </p:sp>
    </p:spTree>
    <p:extLst>
      <p:ext uri="{BB962C8B-B14F-4D97-AF65-F5344CB8AC3E}">
        <p14:creationId xmlns:p14="http://schemas.microsoft.com/office/powerpoint/2010/main" val="2064331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TotalTime>
  <Words>595</Words>
  <Application>Microsoft Office PowerPoint</Application>
  <PresentationFormat>Widescreen</PresentationFormat>
  <Paragraphs>81</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-apple-system</vt:lpstr>
      <vt:lpstr>Arial</vt:lpstr>
      <vt:lpstr>Cabin-semi-bold</vt:lpstr>
      <vt:lpstr>Calibri</vt:lpstr>
      <vt:lpstr>Calibri Light</vt:lpstr>
      <vt:lpstr>Lato</vt:lpstr>
      <vt:lpstr>SourceSansPro</vt:lpstr>
      <vt:lpstr>Office Theme</vt:lpstr>
      <vt:lpstr>Black-Scholes model </vt:lpstr>
      <vt:lpstr>  Introduction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Black-Scholes model </dc:title>
  <dc:creator>Sharath Kumar S</dc:creator>
  <cp:lastModifiedBy>Sharath Kumar S</cp:lastModifiedBy>
  <cp:revision>2</cp:revision>
  <dcterms:created xsi:type="dcterms:W3CDTF">2022-11-18T01:56:51Z</dcterms:created>
  <dcterms:modified xsi:type="dcterms:W3CDTF">2022-11-18T03:14:56Z</dcterms:modified>
</cp:coreProperties>
</file>