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6" r:id="rId8"/>
    <p:sldId id="267" r:id="rId9"/>
    <p:sldId id="261" r:id="rId10"/>
    <p:sldId id="263" r:id="rId11"/>
    <p:sldId id="264" r:id="rId12"/>
    <p:sldId id="262" r:id="rId13"/>
    <p:sldId id="272" r:id="rId14"/>
    <p:sldId id="269" r:id="rId15"/>
    <p:sldId id="270" r:id="rId16"/>
    <p:sldId id="271"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0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3DFAF0C-6807-BF4F-A558-DDE7D93C20A6}"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55BC2FC-F133-9F47-BF11-0A9E62F53B73}"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3DFAF0C-6807-BF4F-A558-DDE7D93C20A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BC2FC-F133-9F47-BF11-0A9E62F53B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DFAF0C-6807-BF4F-A558-DDE7D93C20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BC2FC-F133-9F47-BF11-0A9E62F53B73}"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DFAF0C-6807-BF4F-A558-DDE7D93C20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BC2FC-F133-9F47-BF11-0A9E62F53B73}"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DFAF0C-6807-BF4F-A558-DDE7D93C20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BC2FC-F133-9F47-BF11-0A9E62F53B7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DFAF0C-6807-BF4F-A558-DDE7D93C20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BC2FC-F133-9F47-BF11-0A9E62F53B73}"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DFAF0C-6807-BF4F-A558-DDE7D93C20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BC2FC-F133-9F47-BF11-0A9E62F53B73}"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3DFAF0C-6807-BF4F-A558-DDE7D93C20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BC2FC-F133-9F47-BF11-0A9E62F53B73}"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3DFAF0C-6807-BF4F-A558-DDE7D93C20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BC2FC-F133-9F47-BF11-0A9E62F53B73}"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3DFAF0C-6807-BF4F-A558-DDE7D93C20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BC2FC-F133-9F47-BF11-0A9E62F53B7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DFAF0C-6807-BF4F-A558-DDE7D93C20A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BC2FC-F133-9F47-BF11-0A9E62F53B73}"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3DFAF0C-6807-BF4F-A558-DDE7D93C20A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BC2FC-F133-9F47-BF11-0A9E62F53B7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3DFAF0C-6807-BF4F-A558-DDE7D93C20A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BC2FC-F133-9F47-BF11-0A9E62F53B73}"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FAF0C-6807-BF4F-A558-DDE7D93C20A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BC2FC-F133-9F47-BF11-0A9E62F53B73}"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FAF0C-6807-BF4F-A558-DDE7D93C20A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5BC2FC-F133-9F47-BF11-0A9E62F53B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3DFAF0C-6807-BF4F-A558-DDE7D93C20A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BC2FC-F133-9F47-BF11-0A9E62F53B73}"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3DFAF0C-6807-BF4F-A558-DDE7D93C20A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BC2FC-F133-9F47-BF11-0A9E62F53B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DFAF0C-6807-BF4F-A558-DDE7D93C20A6}"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5BC2FC-F133-9F47-BF11-0A9E62F53B7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shshdbvd" TargetMode="External"/><Relationship Id="rId3" Type="http://schemas.openxmlformats.org/officeDocument/2006/relationships/hyperlink" Target="https://ieeexplore.ieee.org/document/9411531" TargetMode="External"/><Relationship Id="rId2" Type="http://schemas.openxmlformats.org/officeDocument/2006/relationships/hyperlink" Target="https://www.researchgate.net/publication/51385666_Parental_Compliance_After_Screening_Social_Development_in_Toddlers" TargetMode="External"/><Relationship Id="rId1" Type="http://schemas.openxmlformats.org/officeDocument/2006/relationships/hyperlink" Target="https://link.springer.com/article/10.1007/s10803-012-1546-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solidFill>
                  <a:schemeClr val="bg2">
                    <a:lumMod val="10000"/>
                  </a:schemeClr>
                </a:solidFill>
              </a:rPr>
              <a:t>SpecialMinds</a:t>
            </a:r>
            <a:endParaRPr lang="en-US" dirty="0">
              <a:solidFill>
                <a:schemeClr val="bg2">
                  <a:lumMod val="10000"/>
                </a:schemeClr>
              </a:solidFill>
            </a:endParaRPr>
          </a:p>
        </p:txBody>
      </p:sp>
      <p:sp>
        <p:nvSpPr>
          <p:cNvPr id="3" name="Subtitle 2"/>
          <p:cNvSpPr>
            <a:spLocks noGrp="1"/>
          </p:cNvSpPr>
          <p:nvPr>
            <p:ph type="subTitle" idx="1"/>
          </p:nvPr>
        </p:nvSpPr>
        <p:spPr/>
        <p:txBody>
          <a:bodyPr/>
          <a:lstStyle/>
          <a:p>
            <a:r>
              <a:rPr lang="en-IN" dirty="0"/>
              <a:t>See beyond disability, See ability</a:t>
            </a:r>
            <a:endParaRPr lang="en-US" dirty="0"/>
          </a:p>
        </p:txBody>
      </p:sp>
      <p:sp>
        <p:nvSpPr>
          <p:cNvPr id="4" name="TextBox 3"/>
          <p:cNvSpPr txBox="1"/>
          <p:nvPr/>
        </p:nvSpPr>
        <p:spPr>
          <a:xfrm>
            <a:off x="2180635" y="336469"/>
            <a:ext cx="12215906" cy="954107"/>
          </a:xfrm>
          <a:prstGeom prst="rect">
            <a:avLst/>
          </a:prstGeom>
          <a:noFill/>
        </p:spPr>
        <p:txBody>
          <a:bodyPr wrap="square" rtlCol="0">
            <a:spAutoFit/>
          </a:bodyPr>
          <a:lstStyle/>
          <a:p>
            <a:pPr algn="l"/>
            <a:r>
              <a:rPr lang="en-IN" sz="2800" b="1" dirty="0"/>
              <a:t>G. NARAYANAMMA INSTITUTE OF TECHNOLOGY AND </a:t>
            </a:r>
            <a:endParaRPr lang="en-IN" sz="2800" b="1" dirty="0"/>
          </a:p>
          <a:p>
            <a:pPr algn="l"/>
            <a:r>
              <a:rPr lang="en-IN" sz="2800" b="1" dirty="0"/>
              <a:t>SCIENCE</a:t>
            </a:r>
            <a:endParaRPr lang="en-US" sz="2800" b="1" dirty="0"/>
          </a:p>
        </p:txBody>
      </p:sp>
      <p:sp>
        <p:nvSpPr>
          <p:cNvPr id="5" name="TextBox 4"/>
          <p:cNvSpPr txBox="1"/>
          <p:nvPr/>
        </p:nvSpPr>
        <p:spPr>
          <a:xfrm>
            <a:off x="2917624" y="1202463"/>
            <a:ext cx="3932517" cy="461665"/>
          </a:xfrm>
          <a:prstGeom prst="rect">
            <a:avLst/>
          </a:prstGeom>
          <a:noFill/>
        </p:spPr>
        <p:txBody>
          <a:bodyPr wrap="square" rtlCol="0">
            <a:spAutoFit/>
          </a:bodyPr>
          <a:lstStyle/>
          <a:p>
            <a:pPr algn="l"/>
            <a:r>
              <a:rPr lang="en-IN" sz="2400" b="1" dirty="0"/>
              <a:t>(AUTONOMOUS) </a:t>
            </a:r>
            <a:endParaRPr lang="en-US" sz="2400" b="1" dirty="0"/>
          </a:p>
        </p:txBody>
      </p:sp>
      <p:sp>
        <p:nvSpPr>
          <p:cNvPr id="6" name="TextBox 5"/>
          <p:cNvSpPr txBox="1"/>
          <p:nvPr/>
        </p:nvSpPr>
        <p:spPr>
          <a:xfrm>
            <a:off x="8990980" y="1131010"/>
            <a:ext cx="3759200" cy="461665"/>
          </a:xfrm>
          <a:prstGeom prst="rect">
            <a:avLst/>
          </a:prstGeom>
          <a:noFill/>
        </p:spPr>
        <p:txBody>
          <a:bodyPr wrap="square" rtlCol="0">
            <a:spAutoFit/>
          </a:bodyPr>
          <a:lstStyle/>
          <a:p>
            <a:pPr algn="l"/>
            <a:r>
              <a:rPr lang="en-IN" sz="2400" b="1" dirty="0"/>
              <a:t>(FOR WOMEN)</a:t>
            </a:r>
            <a:endParaRPr lang="en-US" sz="2400" b="1"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796" y="34028"/>
            <a:ext cx="2140839" cy="19577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84609" y="205225"/>
            <a:ext cx="3925227" cy="6447550"/>
          </a:xfrm>
        </p:spPr>
      </p:pic>
      <p:sp>
        <p:nvSpPr>
          <p:cNvPr id="11" name="Title 10"/>
          <p:cNvSpPr>
            <a:spLocks noGrp="1"/>
          </p:cNvSpPr>
          <p:nvPr>
            <p:ph type="title"/>
          </p:nvPr>
        </p:nvSpPr>
        <p:spPr>
          <a:xfrm>
            <a:off x="-1011516" y="1233143"/>
            <a:ext cx="8589680" cy="3834903"/>
          </a:xfrm>
        </p:spPr>
        <p:txBody>
          <a:bodyPr/>
          <a:lstStyle/>
          <a:p>
            <a:r>
              <a:rPr lang="en-IN" b="1" dirty="0"/>
              <a:t>METHODOLOGY</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SOFTWARE AND HARDWARE REQUIREMENTS </a:t>
            </a:r>
            <a:endParaRPr lang="en-US" b="1" dirty="0"/>
          </a:p>
        </p:txBody>
      </p:sp>
      <p:sp>
        <p:nvSpPr>
          <p:cNvPr id="5" name="Content Placeholder 4"/>
          <p:cNvSpPr>
            <a:spLocks noGrp="1"/>
          </p:cNvSpPr>
          <p:nvPr>
            <p:ph idx="1"/>
          </p:nvPr>
        </p:nvSpPr>
        <p:spPr/>
        <p:txBody>
          <a:bodyPr/>
          <a:lstStyle/>
          <a:p>
            <a:r>
              <a:rPr lang="en-IN" b="1" dirty="0"/>
              <a:t>Mobile Development Framework:</a:t>
            </a:r>
            <a:r>
              <a:rPr lang="en-IN" dirty="0"/>
              <a:t> Android SDK
</a:t>
            </a:r>
            <a:r>
              <a:rPr lang="en-IN" b="1" dirty="0"/>
              <a:t>Database</a:t>
            </a:r>
            <a:r>
              <a:rPr lang="en-IN" dirty="0"/>
              <a:t>: Firebase </a:t>
            </a:r>
            <a:r>
              <a:rPr lang="en-IN" dirty="0" err="1"/>
              <a:t>Firestore</a:t>
            </a:r>
            <a:r>
              <a:rPr lang="en-IN" dirty="0"/>
              <a:t>
</a:t>
            </a:r>
            <a:r>
              <a:rPr lang="en-IN" b="1" dirty="0"/>
              <a:t>Cloud Services: </a:t>
            </a:r>
            <a:r>
              <a:rPr lang="en-IN" dirty="0"/>
              <a:t>Firebase Suite (</a:t>
            </a:r>
            <a:r>
              <a:rPr lang="en-IN" dirty="0" err="1"/>
              <a:t>Firestore</a:t>
            </a:r>
            <a:r>
              <a:rPr lang="en-IN" dirty="0"/>
              <a:t>, Analytics, Cloud Functions)
</a:t>
            </a:r>
            <a:r>
              <a:rPr lang="en-IN" b="1" dirty="0"/>
              <a:t>Architecture Components:</a:t>
            </a:r>
            <a:r>
              <a:rPr lang="en-IN" dirty="0"/>
              <a:t> Android Jetpack Components (</a:t>
            </a:r>
            <a:r>
              <a:rPr lang="en-IN" dirty="0" err="1"/>
              <a:t>ViewModel</a:t>
            </a:r>
            <a:r>
              <a:rPr lang="en-IN" dirty="0"/>
              <a:t>, </a:t>
            </a:r>
            <a:r>
              <a:rPr lang="en-IN" dirty="0" err="1"/>
              <a:t>LiveData</a:t>
            </a:r>
            <a:r>
              <a:rPr lang="en-IN" dirty="0"/>
              <a:t>, Navigation Component)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3019610" cy="4229350"/>
          </a:xfrm>
        </p:spPr>
        <p:txBody>
          <a:bodyPr/>
          <a:lstStyle/>
          <a:p>
            <a:r>
              <a:rPr lang="en-IN" dirty="0"/>
              <a:t>RESULTS</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096437" y="481423"/>
            <a:ext cx="2796140" cy="5641473"/>
          </a:xfr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3130" y="982132"/>
            <a:ext cx="2796140" cy="54186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94903" y="2113399"/>
            <a:ext cx="2279073" cy="4477958"/>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605" y="2005585"/>
            <a:ext cx="2387693" cy="4693586"/>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2" y="2005585"/>
            <a:ext cx="2387693" cy="467368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Conclusions</a:t>
            </a:r>
            <a:endParaRPr lang="en-US" dirty="0"/>
          </a:p>
        </p:txBody>
      </p:sp>
      <p:sp>
        <p:nvSpPr>
          <p:cNvPr id="3" name="Content Placeholder 2"/>
          <p:cNvSpPr>
            <a:spLocks noGrp="1"/>
          </p:cNvSpPr>
          <p:nvPr>
            <p:ph idx="1"/>
          </p:nvPr>
        </p:nvSpPr>
        <p:spPr/>
        <p:txBody>
          <a:bodyPr/>
          <a:lstStyle/>
          <a:p>
            <a:r>
              <a:rPr lang="en-IN" dirty="0"/>
              <a:t>In conclusion, Special Minds provides an accessible, efficient, and secure tool for early detection of learning disabilities in children. By collecting answers, </a:t>
            </a:r>
            <a:r>
              <a:rPr lang="en-IN" dirty="0" err="1"/>
              <a:t>analyzing</a:t>
            </a:r>
            <a:r>
              <a:rPr lang="en-IN" dirty="0"/>
              <a:t> scores, and delivering clear results, the app empowers parents and educators to take timely action, ensuring better support and care for children’s developmental needs.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a:t>
            </a:r>
            <a:endParaRPr lang="en-US" dirty="0"/>
          </a:p>
        </p:txBody>
      </p:sp>
      <p:sp>
        <p:nvSpPr>
          <p:cNvPr id="3" name="Content Placeholder 2"/>
          <p:cNvSpPr>
            <a:spLocks noGrp="1"/>
          </p:cNvSpPr>
          <p:nvPr>
            <p:ph idx="1"/>
          </p:nvPr>
        </p:nvSpPr>
        <p:spPr/>
        <p:txBody>
          <a:bodyPr/>
          <a:lstStyle/>
          <a:p>
            <a:r>
              <a:rPr lang="en-IN" dirty="0"/>
              <a:t>Expert consultancy</a:t>
            </a:r>
            <a:endParaRPr lang="en-IN" dirty="0"/>
          </a:p>
          <a:p>
            <a:r>
              <a:rPr lang="en-IN" dirty="0"/>
              <a:t>Diversification of question bank</a:t>
            </a:r>
            <a:endParaRPr lang="en-IN" dirty="0"/>
          </a:p>
          <a:p>
            <a:r>
              <a:rPr lang="en-IN" dirty="0"/>
              <a:t>Multilingual support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r>
              <a:rPr lang="en-IN" dirty="0"/>
              <a:t> </a:t>
            </a:r>
            <a:endParaRPr lang="en-US" dirty="0"/>
          </a:p>
        </p:txBody>
      </p:sp>
      <p:sp>
        <p:nvSpPr>
          <p:cNvPr id="13" name="Content Placeholder 12"/>
          <p:cNvSpPr>
            <a:spLocks noGrp="1"/>
          </p:cNvSpPr>
          <p:nvPr>
            <p:ph idx="1"/>
          </p:nvPr>
        </p:nvSpPr>
        <p:spPr/>
        <p:txBody>
          <a:bodyPr/>
          <a:lstStyle/>
          <a:p>
            <a:pPr marL="457200" indent="-457200">
              <a:buFont typeface="+mj-lt"/>
              <a:buAutoNum type="arabicPeriod"/>
            </a:pPr>
            <a:r>
              <a:rPr lang="en-IN" dirty="0">
                <a:hlinkClick r:id="rId1"/>
              </a:rPr>
              <a:t>https://link.springer.com/article/10.1007/s10803-012-1546-4</a:t>
            </a:r>
            <a:endParaRPr lang="en-IN" dirty="0"/>
          </a:p>
          <a:p>
            <a:pPr marL="457200" indent="-457200">
              <a:buFont typeface="+mj-lt"/>
              <a:buAutoNum type="arabicPeriod"/>
            </a:pPr>
            <a:r>
              <a:rPr lang="en-IN" dirty="0">
                <a:hlinkClick r:id="rId2"/>
              </a:rPr>
              <a:t>https://www.researchgate.net/publication/51385666_Parental_Compliance_After_Screening_Social_Development_in_Toddlers</a:t>
            </a:r>
            <a:endParaRPr lang="en-IN" dirty="0"/>
          </a:p>
          <a:p>
            <a:pPr marL="457200" indent="-457200">
              <a:buFont typeface="+mj-lt"/>
              <a:buAutoNum type="arabicPeriod"/>
            </a:pPr>
            <a:r>
              <a:rPr lang="en-IN" dirty="0">
                <a:hlinkClick r:id="rId3"/>
              </a:rPr>
              <a:t>https://ieeexplore.ieee.org/document/9411531</a:t>
            </a:r>
            <a:endParaRPr lang="en-IN" dirty="0"/>
          </a:p>
          <a:p>
            <a:pPr marL="457200" indent="-457200">
              <a:buFont typeface="+mj-lt"/>
              <a:buAutoNum type="arabicPeriod"/>
            </a:pPr>
            <a:r>
              <a:rPr lang="en-IN" dirty="0">
                <a:hlinkClick r:id="rId4"/>
              </a:rPr>
              <a:t>https://www.researchgate.net/publication/378919988_Intelligent_approaches_for_early_prediction_of_learning_disabilities_in_children_using_learning_patterns_A_survey_and_discussion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BATCH MEMBERS:</a:t>
            </a:r>
            <a:endParaRPr lang="en-US" dirty="0"/>
          </a:p>
        </p:txBody>
      </p:sp>
      <p:sp>
        <p:nvSpPr>
          <p:cNvPr id="3" name="Content Placeholder 2"/>
          <p:cNvSpPr>
            <a:spLocks noGrp="1"/>
          </p:cNvSpPr>
          <p:nvPr>
            <p:ph idx="1"/>
          </p:nvPr>
        </p:nvSpPr>
        <p:spPr/>
        <p:txBody>
          <a:bodyPr>
            <a:normAutofit fontScale="92500" lnSpcReduction="20000"/>
          </a:bodyPr>
          <a:lstStyle/>
          <a:p>
            <a:r>
              <a:rPr lang="en-IN" dirty="0"/>
              <a:t>22251A05G9 :     HAFSA KHAJA</a:t>
            </a:r>
            <a:endParaRPr lang="en-IN" dirty="0"/>
          </a:p>
          <a:p>
            <a:r>
              <a:rPr lang="en-IN" dirty="0"/>
              <a:t>22251A05H0 :     HANIAH FATIMA</a:t>
            </a:r>
            <a:endParaRPr lang="en-IN" dirty="0"/>
          </a:p>
          <a:p>
            <a:r>
              <a:rPr lang="en-IN" dirty="0"/>
              <a:t>22251A05H7 :     M. MOUNIKA</a:t>
            </a:r>
            <a:endParaRPr lang="en-IN" dirty="0"/>
          </a:p>
          <a:p>
            <a:r>
              <a:rPr lang="en-IN" dirty="0"/>
              <a:t>22251A05J6   :     SUMAYYA KALEEM</a:t>
            </a:r>
            <a:endParaRPr lang="en-IN" dirty="0"/>
          </a:p>
          <a:p>
            <a:pPr marL="0" indent="0">
              <a:buNone/>
            </a:pPr>
            <a:endParaRPr lang="en-IN" dirty="0"/>
          </a:p>
          <a:p>
            <a:pPr marL="0" indent="0">
              <a:buNone/>
            </a:pPr>
            <a:endParaRPr lang="en-IN" dirty="0"/>
          </a:p>
          <a:p>
            <a:pPr marL="0" indent="0">
              <a:buNone/>
            </a:pPr>
            <a:r>
              <a:rPr lang="en-IN" b="1" dirty="0"/>
              <a:t>INTERNAL GUIDE:  </a:t>
            </a:r>
            <a:endParaRPr lang="en-IN" dirty="0"/>
          </a:p>
          <a:p>
            <a:pPr marL="0" indent="0">
              <a:buNone/>
            </a:pPr>
            <a:r>
              <a:rPr lang="en-IN" b="1" dirty="0"/>
              <a:t>DR. P. SUNITHA DEVI , </a:t>
            </a:r>
            <a:r>
              <a:rPr lang="en-IN" dirty="0"/>
              <a:t>Assistant </a:t>
            </a:r>
            <a:r>
              <a:rPr lang="en-IN" dirty="0" err="1"/>
              <a:t>Professor,CSE</a:t>
            </a:r>
            <a:r>
              <a:rPr lang="en-IN" dirty="0"/>
              <a:t> </a:t>
            </a:r>
            <a:r>
              <a:rPr lang="en-IN" dirty="0" err="1"/>
              <a:t>dept</a:t>
            </a:r>
            <a:r>
              <a:rPr lang="en-IN" dirty="0"/>
              <a:t>, GNITS</a:t>
            </a:r>
            <a:endParaRPr lang="en-IN" b="1" dirty="0"/>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US" b="1" dirty="0"/>
          </a:p>
        </p:txBody>
      </p:sp>
      <p:sp>
        <p:nvSpPr>
          <p:cNvPr id="3" name="Content Placeholder 2"/>
          <p:cNvSpPr>
            <a:spLocks noGrp="1"/>
          </p:cNvSpPr>
          <p:nvPr>
            <p:ph idx="1"/>
          </p:nvPr>
        </p:nvSpPr>
        <p:spPr>
          <a:xfrm>
            <a:off x="1960283" y="1888565"/>
            <a:ext cx="8936315" cy="2127623"/>
          </a:xfrm>
        </p:spPr>
        <p:txBody>
          <a:bodyPr>
            <a:normAutofit fontScale="85000" lnSpcReduction="20000"/>
          </a:bodyPr>
          <a:lstStyle/>
          <a:p>
            <a:pPr marL="0" indent="0">
              <a:buNone/>
            </a:pPr>
            <a:endParaRPr lang="en-IN" dirty="0"/>
          </a:p>
          <a:p>
            <a:pPr marL="0" indent="0">
              <a:buNone/>
            </a:pPr>
            <a:r>
              <a:rPr lang="en-IN" dirty="0"/>
              <a:t>
Special Minds is a transformative tool that helps parents and teachers recognize early symptoms of learning disabilities, enabling timely intervention and support. By fostering understanding and acceptance, it promotes an inclusive environment where children are valued for their unique qualities. This app empowers parents to better address their child's needs, driving inclusivity and normalizing learning disabilities.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522507" y="848659"/>
            <a:ext cx="9601196" cy="705224"/>
          </a:xfrm>
        </p:spPr>
        <p:txBody>
          <a:bodyPr>
            <a:normAutofit fontScale="90000"/>
          </a:bodyPr>
          <a:lstStyle/>
          <a:p>
            <a:r>
              <a:rPr lang="en-IN" b="1" dirty="0"/>
              <a:t>LITERATURE SURVEY</a:t>
            </a:r>
            <a:endParaRPr lang="en-US" b="1" dirty="0"/>
          </a:p>
        </p:txBody>
      </p:sp>
      <p:graphicFrame>
        <p:nvGraphicFramePr>
          <p:cNvPr id="6" name="Table 5"/>
          <p:cNvGraphicFramePr>
            <a:graphicFrameLocks noGrp="1"/>
          </p:cNvGraphicFramePr>
          <p:nvPr/>
        </p:nvGraphicFramePr>
        <p:xfrm>
          <a:off x="1792941" y="2154020"/>
          <a:ext cx="8128000" cy="4008120"/>
        </p:xfrm>
        <a:graphic>
          <a:graphicData uri="http://schemas.openxmlformats.org/drawingml/2006/table">
            <a:tbl>
              <a:tblPr firstRow="1" bandRow="1">
                <a:tableStyleId>{BC89EF96-8CEA-46FF-86C4-4CE0E7609802}</a:tableStyleId>
              </a:tblPr>
              <a:tblGrid>
                <a:gridCol w="2032000"/>
                <a:gridCol w="2032000"/>
                <a:gridCol w="2032000"/>
                <a:gridCol w="2032000"/>
              </a:tblGrid>
              <a:tr h="624840">
                <a:tc>
                  <a:txBody>
                    <a:bodyPr/>
                    <a:lstStyle/>
                    <a:p>
                      <a:r>
                        <a:rPr lang="en-IN" dirty="0"/>
                        <a:t>Sl. No</a:t>
                      </a:r>
                      <a:endParaRPr lang="en-US" dirty="0"/>
                    </a:p>
                  </a:txBody>
                  <a:tcPr/>
                </a:tc>
                <a:tc>
                  <a:txBody>
                    <a:bodyPr/>
                    <a:lstStyle/>
                    <a:p>
                      <a:r>
                        <a:rPr lang="en-IN" dirty="0"/>
                        <a:t>Author</a:t>
                      </a:r>
                      <a:endParaRPr lang="en-US" dirty="0"/>
                    </a:p>
                  </a:txBody>
                  <a:tcPr/>
                </a:tc>
                <a:tc>
                  <a:txBody>
                    <a:bodyPr/>
                    <a:lstStyle/>
                    <a:p>
                      <a:r>
                        <a:rPr lang="en-IN" dirty="0"/>
                        <a:t>Purpose</a:t>
                      </a:r>
                      <a:endParaRPr lang="en-US" dirty="0"/>
                    </a:p>
                  </a:txBody>
                  <a:tcPr/>
                </a:tc>
                <a:tc>
                  <a:txBody>
                    <a:bodyPr/>
                    <a:lstStyle/>
                    <a:p>
                      <a:r>
                        <a:rPr lang="en-IN" dirty="0"/>
                        <a:t>Limitation</a:t>
                      </a:r>
                      <a:endParaRPr lang="en-US" dirty="0"/>
                    </a:p>
                  </a:txBody>
                  <a:tcPr/>
                </a:tc>
              </a:tr>
              <a:tr h="624840">
                <a:tc>
                  <a:txBody>
                    <a:bodyPr/>
                    <a:lstStyle/>
                    <a:p>
                      <a:r>
                        <a:rPr lang="en-IN" dirty="0"/>
                        <a:t>1</a:t>
                      </a:r>
                      <a:endParaRPr lang="en-US" dirty="0"/>
                    </a:p>
                  </a:txBody>
                  <a:tcPr/>
                </a:tc>
                <a:tc>
                  <a:txBody>
                    <a:bodyPr/>
                    <a:lstStyle/>
                    <a:p>
                      <a:r>
                        <a:rPr lang="en-IN" dirty="0"/>
                        <a:t>C. </a:t>
                      </a:r>
                      <a:r>
                        <a:rPr lang="en-IN" dirty="0" err="1"/>
                        <a:t>Daetz</a:t>
                      </a:r>
                      <a:r>
                        <a:rPr lang="en-IN" dirty="0"/>
                        <a:t> et al</a:t>
                      </a:r>
                      <a:endParaRPr lang="en-IN" dirty="0"/>
                    </a:p>
                    <a:p>
                      <a:r>
                        <a:rPr lang="en-IN" dirty="0"/>
                        <a:t>(2007)</a:t>
                      </a:r>
                      <a:endParaRPr lang="en-IN" dirty="0"/>
                    </a:p>
                  </a:txBody>
                  <a:tcPr/>
                </a:tc>
                <a:tc>
                  <a:txBody>
                    <a:bodyPr/>
                    <a:lstStyle/>
                    <a:p>
                      <a:r>
                        <a:rPr lang="en-IN" sz="1600" dirty="0"/>
                        <a:t>Understanding parental involvement, timely interventions</a:t>
                      </a:r>
                      <a:endParaRPr lang="en-US" sz="1600" dirty="0"/>
                    </a:p>
                  </a:txBody>
                  <a:tcPr/>
                </a:tc>
                <a:tc>
                  <a:txBody>
                    <a:bodyPr/>
                    <a:lstStyle/>
                    <a:p>
                      <a:r>
                        <a:rPr lang="en-IN" dirty="0"/>
                        <a:t>Parents understanding and acceptances</a:t>
                      </a:r>
                      <a:endParaRPr lang="en-US" dirty="0"/>
                    </a:p>
                  </a:txBody>
                  <a:tcPr/>
                </a:tc>
              </a:tr>
              <a:tr h="624840">
                <a:tc>
                  <a:txBody>
                    <a:bodyPr/>
                    <a:lstStyle/>
                    <a:p>
                      <a:r>
                        <a:rPr lang="en-IN" dirty="0"/>
                        <a:t>2</a:t>
                      </a:r>
                      <a:endParaRPr lang="en-US" dirty="0"/>
                    </a:p>
                  </a:txBody>
                  <a:tcPr/>
                </a:tc>
                <a:tc>
                  <a:txBody>
                    <a:bodyPr/>
                    <a:lstStyle/>
                    <a:p>
                      <a:r>
                        <a:rPr lang="en-IN" dirty="0"/>
                        <a:t>J. R. </a:t>
                      </a:r>
                      <a:r>
                        <a:rPr lang="en-IN" dirty="0" err="1"/>
                        <a:t>Murph</a:t>
                      </a:r>
                      <a:r>
                        <a:rPr lang="en-IN" dirty="0"/>
                        <a:t> et al</a:t>
                      </a:r>
                      <a:endParaRPr lang="en-IN" dirty="0"/>
                    </a:p>
                    <a:p>
                      <a:r>
                        <a:rPr lang="en-IN" dirty="0"/>
                        <a:t>(2015)</a:t>
                      </a:r>
                      <a:endParaRPr lang="en-IN" dirty="0"/>
                    </a:p>
                    <a:p>
                      <a:endParaRPr lang="en-US" dirty="0"/>
                    </a:p>
                  </a:txBody>
                  <a:tcPr/>
                </a:tc>
                <a:tc>
                  <a:txBody>
                    <a:bodyPr/>
                    <a:lstStyle/>
                    <a:p>
                      <a:r>
                        <a:rPr lang="en-IN" dirty="0"/>
                        <a:t>Difference between autism risks and diagnosis</a:t>
                      </a:r>
                      <a:endParaRPr lang="en-US" dirty="0"/>
                    </a:p>
                  </a:txBody>
                  <a:tcPr/>
                </a:tc>
                <a:tc>
                  <a:txBody>
                    <a:bodyPr/>
                    <a:lstStyle/>
                    <a:p>
                      <a:r>
                        <a:rPr lang="en-IN" dirty="0"/>
                        <a:t>Conveying risks to students and parents</a:t>
                      </a:r>
                      <a:endParaRPr lang="en-US" dirty="0"/>
                    </a:p>
                  </a:txBody>
                  <a:tcPr/>
                </a:tc>
              </a:tr>
              <a:tr h="624840">
                <a:tc>
                  <a:txBody>
                    <a:bodyPr/>
                    <a:lstStyle/>
                    <a:p>
                      <a:r>
                        <a:rPr lang="en-IN" dirty="0"/>
                        <a:t>3</a:t>
                      </a:r>
                      <a:endParaRPr lang="en-US" dirty="0"/>
                    </a:p>
                  </a:txBody>
                  <a:tcPr/>
                </a:tc>
                <a:tc>
                  <a:txBody>
                    <a:bodyPr/>
                    <a:lstStyle/>
                    <a:p>
                      <a:r>
                        <a:rPr lang="en-IN" dirty="0"/>
                        <a:t>H. Singh et al</a:t>
                      </a:r>
                      <a:endParaRPr lang="en-IN" dirty="0"/>
                    </a:p>
                    <a:p>
                      <a:r>
                        <a:rPr lang="en-IN" dirty="0"/>
                        <a:t>(2019)</a:t>
                      </a:r>
                      <a:endParaRPr lang="en-IN" dirty="0"/>
                    </a:p>
                  </a:txBody>
                  <a:tcPr/>
                </a:tc>
                <a:tc>
                  <a:txBody>
                    <a:bodyPr/>
                    <a:lstStyle/>
                    <a:p>
                      <a:r>
                        <a:rPr lang="en-IN" dirty="0"/>
                        <a:t>AI and ML for detecting disabilities</a:t>
                      </a:r>
                      <a:endParaRPr lang="en-US" dirty="0"/>
                    </a:p>
                  </a:txBody>
                  <a:tcPr/>
                </a:tc>
                <a:tc>
                  <a:txBody>
                    <a:bodyPr/>
                    <a:lstStyle/>
                    <a:p>
                      <a:r>
                        <a:rPr lang="en-IN" dirty="0"/>
                        <a:t>Technology integration</a:t>
                      </a:r>
                      <a:endParaRPr lang="en-US" dirty="0"/>
                    </a:p>
                  </a:txBody>
                  <a:tcPr/>
                </a:tc>
              </a:tr>
              <a:tr h="624840">
                <a:tc>
                  <a:txBody>
                    <a:bodyPr/>
                    <a:lstStyle/>
                    <a:p>
                      <a:r>
                        <a:rPr lang="en-IN" dirty="0"/>
                        <a:t>4</a:t>
                      </a:r>
                      <a:endParaRPr lang="en-US" dirty="0"/>
                    </a:p>
                  </a:txBody>
                  <a:tcPr/>
                </a:tc>
                <a:tc>
                  <a:txBody>
                    <a:bodyPr/>
                    <a:lstStyle/>
                    <a:p>
                      <a:r>
                        <a:rPr lang="en-IN" dirty="0" err="1"/>
                        <a:t>Kasturi</a:t>
                      </a:r>
                      <a:r>
                        <a:rPr lang="en-IN" dirty="0"/>
                        <a:t> Baarik et al</a:t>
                      </a:r>
                      <a:endParaRPr lang="en-IN" dirty="0"/>
                    </a:p>
                    <a:p>
                      <a:r>
                        <a:rPr lang="en-IN" dirty="0"/>
                        <a:t>(2023)</a:t>
                      </a:r>
                      <a:endParaRPr lang="en-US" dirty="0"/>
                    </a:p>
                  </a:txBody>
                  <a:tcPr/>
                </a:tc>
                <a:tc>
                  <a:txBody>
                    <a:bodyPr/>
                    <a:lstStyle/>
                    <a:p>
                      <a:r>
                        <a:rPr lang="en-IN" dirty="0"/>
                        <a:t>Tailoring educational approaches</a:t>
                      </a:r>
                      <a:endParaRPr lang="en-US" dirty="0"/>
                    </a:p>
                  </a:txBody>
                  <a:tcPr/>
                </a:tc>
                <a:tc>
                  <a:txBody>
                    <a:bodyPr/>
                    <a:lstStyle/>
                    <a:p>
                      <a:r>
                        <a:rPr lang="en-IN" dirty="0"/>
                        <a:t>Finding skilled practitioners</a:t>
                      </a:r>
                      <a:endParaRPr 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a:t>
            </a:r>
            <a:endParaRPr lang="en-US" b="1" dirty="0"/>
          </a:p>
        </p:txBody>
      </p:sp>
      <p:sp>
        <p:nvSpPr>
          <p:cNvPr id="3" name="Content Placeholder 2"/>
          <p:cNvSpPr>
            <a:spLocks noGrp="1"/>
          </p:cNvSpPr>
          <p:nvPr>
            <p:ph idx="1"/>
          </p:nvPr>
        </p:nvSpPr>
        <p:spPr/>
        <p:txBody>
          <a:bodyPr/>
          <a:lstStyle/>
          <a:p>
            <a:pPr marL="0" indent="0" algn="ctr">
              <a:buNone/>
            </a:pPr>
            <a:r>
              <a:rPr lang="en-IN" dirty="0"/>
              <a:t>
The absence of a standardized Disability Screening Checklist for Schools impedes the identification of students with disabilities, hindering inclusive education efforts as per NEP 2020 and the </a:t>
            </a:r>
            <a:r>
              <a:rPr lang="en-IN" dirty="0" err="1"/>
              <a:t>RPwD</a:t>
            </a:r>
            <a:r>
              <a:rPr lang="en-IN" dirty="0"/>
              <a:t> Act 2016. To address this, NCERT has developed the PRASHAST app for school-based screening, aiming to generate school-level reports for certification. However, effective implementation and integration into existing school systems remain a challenge.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EXISTING SYSTEMS</a:t>
            </a:r>
            <a:endParaRPr lang="en-US" b="1" dirty="0"/>
          </a:p>
        </p:txBody>
      </p:sp>
      <p:sp>
        <p:nvSpPr>
          <p:cNvPr id="3" name="Content Placeholder 2"/>
          <p:cNvSpPr>
            <a:spLocks noGrp="1"/>
          </p:cNvSpPr>
          <p:nvPr>
            <p:ph idx="1"/>
          </p:nvPr>
        </p:nvSpPr>
        <p:spPr/>
        <p:txBody>
          <a:bodyPr>
            <a:normAutofit fontScale="92500"/>
          </a:bodyPr>
          <a:lstStyle/>
          <a:p>
            <a:pPr marL="0" indent="0">
              <a:buNone/>
            </a:pPr>
            <a:r>
              <a:rPr lang="en-IN" dirty="0"/>
              <a:t> “PRASHAST” (Proficiency Rationalisation and Analysis through State-of-the-art Software Tools), an app developed by the Indian education board. PRASHAST aims to identify and </a:t>
            </a:r>
            <a:r>
              <a:rPr lang="en-IN" dirty="0" err="1"/>
              <a:t>analyze</a:t>
            </a:r>
            <a:r>
              <a:rPr lang="en-IN" dirty="0"/>
              <a:t> the mental abilities of students. It’s likely designed to assist educators in understanding students’ strengths and weaknesses to better tailor educational approaches. It has questionnaire and surveys that students can answer, assessing which along with response time the student’s mental thinking levels, cognitive thinking, and his ability to grasp and understand things etc. Can be determined. The app creates a dashboard of </a:t>
            </a:r>
            <a:r>
              <a:rPr lang="en-IN" dirty="0" err="1"/>
              <a:t>student,s</a:t>
            </a:r>
            <a:r>
              <a:rPr lang="en-IN" dirty="0"/>
              <a:t> performance and presents it to his/her guardian and grants a score for different </a:t>
            </a:r>
            <a:r>
              <a:rPr lang="en-IN" dirty="0" err="1"/>
              <a:t>criterias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a:t>
            </a:r>
            <a:endParaRPr lang="en-US" b="1" dirty="0"/>
          </a:p>
        </p:txBody>
      </p:sp>
      <p:sp>
        <p:nvSpPr>
          <p:cNvPr id="3" name="Content Placeholder 2"/>
          <p:cNvSpPr>
            <a:spLocks noGrp="1"/>
          </p:cNvSpPr>
          <p:nvPr>
            <p:ph idx="1"/>
          </p:nvPr>
        </p:nvSpPr>
        <p:spPr/>
        <p:txBody>
          <a:bodyPr>
            <a:normAutofit lnSpcReduction="10000"/>
          </a:bodyPr>
          <a:lstStyle/>
          <a:p>
            <a:r>
              <a:rPr lang="en-IN" dirty="0"/>
              <a:t>The proposed system, Special Minds, is a user-friendly mobile app designed to detect learning disabilities in children early. It is accessible to everyone, allowing parents, teachers, and caregivers to log in and select from various quiz topics related to disabilities like autism, low vision, and cerebral palsy. The app presents a timed questionnaire (10 minutes) and provides immediate scoring with feedback indicating if the child’s abilities are fine, average, or need care. Developed using Android Studio with Java and </a:t>
            </a:r>
            <a:r>
              <a:rPr lang="en-IN" dirty="0" err="1"/>
              <a:t>Kotlin</a:t>
            </a:r>
            <a:r>
              <a:rPr lang="en-IN" dirty="0"/>
              <a:t>, Special Minds securely stores data and results, facilitating early intervention with timely support and tailored educational strategies.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OBJECTIVES</a:t>
            </a:r>
            <a:endParaRPr lang="en-US" b="1" dirty="0"/>
          </a:p>
        </p:txBody>
      </p:sp>
      <p:sp>
        <p:nvSpPr>
          <p:cNvPr id="3" name="Content Placeholder 2"/>
          <p:cNvSpPr>
            <a:spLocks noGrp="1"/>
          </p:cNvSpPr>
          <p:nvPr>
            <p:ph idx="1"/>
          </p:nvPr>
        </p:nvSpPr>
        <p:spPr>
          <a:xfrm>
            <a:off x="1123577" y="2844800"/>
            <a:ext cx="9601196" cy="3031068"/>
          </a:xfrm>
        </p:spPr>
        <p:txBody>
          <a:bodyPr>
            <a:normAutofit/>
          </a:bodyPr>
          <a:lstStyle/>
          <a:p>
            <a:pPr marL="0" indent="0">
              <a:buNone/>
            </a:pPr>
            <a:r>
              <a:rPr lang="en-IN" dirty="0"/>
              <a:t>The objectives of Special Minds are to </a:t>
            </a:r>
            <a:r>
              <a:rPr lang="en-IN" b="1" dirty="0"/>
              <a:t>collect relevant questions </a:t>
            </a:r>
            <a:r>
              <a:rPr lang="en-IN" dirty="0"/>
              <a:t>on various learning disabilities, </a:t>
            </a:r>
            <a:r>
              <a:rPr lang="en-IN" b="1" dirty="0"/>
              <a:t>gather answers</a:t>
            </a:r>
            <a:r>
              <a:rPr lang="en-IN" dirty="0"/>
              <a:t> from users through a structured questionnaire, </a:t>
            </a:r>
            <a:r>
              <a:rPr lang="en-IN" b="1" dirty="0" err="1"/>
              <a:t>analyze</a:t>
            </a:r>
            <a:r>
              <a:rPr lang="en-IN" b="1" dirty="0"/>
              <a:t> the responses</a:t>
            </a:r>
            <a:r>
              <a:rPr lang="en-IN" dirty="0"/>
              <a:t> to generate a score, and display the </a:t>
            </a:r>
            <a:r>
              <a:rPr lang="en-IN" b="1" dirty="0"/>
              <a:t>result</a:t>
            </a:r>
            <a:r>
              <a:rPr lang="en-IN" dirty="0"/>
              <a:t> to indicate whether the child’s abilities are fine, average, or need special care.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18711"/>
            <a:ext cx="9601196" cy="818203"/>
          </a:xfrm>
        </p:spPr>
        <p:txBody>
          <a:bodyPr/>
          <a:lstStyle/>
          <a:p>
            <a:r>
              <a:rPr lang="en-IN" dirty="0" err="1"/>
              <a:t>SpecialMinds</a:t>
            </a:r>
            <a:r>
              <a:rPr lang="en-IN" dirty="0"/>
              <a:t> can detect:</a:t>
            </a:r>
            <a:endParaRPr lang="en-US" dirty="0"/>
          </a:p>
        </p:txBody>
      </p:sp>
      <p:sp>
        <p:nvSpPr>
          <p:cNvPr id="5" name="Content Placeholder 4"/>
          <p:cNvSpPr>
            <a:spLocks noGrp="1"/>
          </p:cNvSpPr>
          <p:nvPr>
            <p:ph idx="1"/>
          </p:nvPr>
        </p:nvSpPr>
        <p:spPr/>
        <p:txBody>
          <a:bodyPr/>
          <a:lstStyle/>
          <a:p>
            <a:r>
              <a:rPr lang="en-IN" dirty="0"/>
              <a:t>Loco Motor Disability</a:t>
            </a:r>
            <a:endParaRPr lang="en-IN" dirty="0"/>
          </a:p>
          <a:p>
            <a:r>
              <a:rPr lang="en-IN" dirty="0"/>
              <a:t>Low Vision</a:t>
            </a:r>
            <a:endParaRPr lang="en-IN" dirty="0"/>
          </a:p>
          <a:p>
            <a:r>
              <a:rPr lang="en-IN" dirty="0"/>
              <a:t>Cerebral Palsy</a:t>
            </a:r>
            <a:endParaRPr lang="en-IN" dirty="0"/>
          </a:p>
          <a:p>
            <a:r>
              <a:rPr lang="en-IN" dirty="0"/>
              <a:t>Autism</a:t>
            </a:r>
            <a:endParaRPr lang="en-IN" dirty="0"/>
          </a:p>
          <a:p>
            <a:r>
              <a:rPr lang="en-IN" dirty="0"/>
              <a:t>Mental Illness</a:t>
            </a:r>
            <a:endParaRPr lang="en-IN"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4619</Words>
  <Application>WPS Presentation</Application>
  <PresentationFormat>Widescreen</PresentationFormat>
  <Paragraphs>126</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Garamond</vt:lpstr>
      <vt:lpstr>Microsoft YaHei</vt:lpstr>
      <vt:lpstr>Arial Unicode MS</vt:lpstr>
      <vt:lpstr>Calibri</vt:lpstr>
      <vt:lpstr>Organic</vt:lpstr>
      <vt:lpstr>SpecialMinds</vt:lpstr>
      <vt:lpstr>BATCH MEMBERS:</vt:lpstr>
      <vt:lpstr>INTRODUCTION</vt:lpstr>
      <vt:lpstr>LITERATURE SURVEY</vt:lpstr>
      <vt:lpstr>PROBLEM STATEMENT</vt:lpstr>
      <vt:lpstr>EXISTING SYSTEMS</vt:lpstr>
      <vt:lpstr>PROPOSED SYSTEM</vt:lpstr>
      <vt:lpstr>OBJECTIVES</vt:lpstr>
      <vt:lpstr>SpecialMinds can detect:</vt:lpstr>
      <vt:lpstr>METHODOLOGY</vt:lpstr>
      <vt:lpstr>SOFTWARE AND HARDWARE REQUIREMENTS </vt:lpstr>
      <vt:lpstr>RESULTS</vt:lpstr>
      <vt:lpstr>RESULTS</vt:lpstr>
      <vt:lpstr>Conclusions</vt:lpstr>
      <vt:lpstr>FUTURE SCOPE</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SpecialMinds</dc:title>
  <dc:creator>22251A05J6::SUMAYYA KALEEM</dc:creator>
  <cp:lastModifiedBy>Mulukuntla Mounika</cp:lastModifiedBy>
  <cp:revision>8</cp:revision>
  <dcterms:created xsi:type="dcterms:W3CDTF">2024-05-03T09:12:00Z</dcterms:created>
  <dcterms:modified xsi:type="dcterms:W3CDTF">2024-11-09T08:43:36Z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C479ECEA64DD490FB157CA892F0F03A7_13</vt:lpwstr>
  </property>
  <property fmtid="{D5CDD505-2E9C-101B-9397-08002B2CF9AE}" pid="3" name="KSOProductBuildVer">
    <vt:lpwstr>2057-12.2.0.18607</vt:lpwstr>
  </property>
</Properties>
</file>