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edricka23/Bank-Marketing-Campagain---Week-7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Bank Marketing Campaign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47141" y="4328725"/>
            <a:ext cx="8144134" cy="1117687"/>
          </a:xfrm>
        </p:spPr>
        <p:txBody>
          <a:bodyPr>
            <a:normAutofit/>
          </a:bodyPr>
          <a:lstStyle/>
          <a:p>
            <a:r>
              <a:rPr lang="en-GB" sz="4400" dirty="0" err="1" smtClean="0"/>
              <a:t>Fredricka</a:t>
            </a:r>
            <a:r>
              <a:rPr lang="en-GB" sz="4400" dirty="0" smtClean="0"/>
              <a:t> David </a:t>
            </a:r>
            <a:endParaRPr lang="en-US" sz="4400" dirty="0"/>
          </a:p>
        </p:txBody>
      </p:sp>
      <p:pic>
        <p:nvPicPr>
          <p:cNvPr id="1026" name="Picture 2" descr="Data Glaci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25" y="373196"/>
            <a:ext cx="2833586" cy="166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582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       ANALYZING THE DATA - 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40930"/>
            <a:ext cx="9613861" cy="3599316"/>
          </a:xfrm>
        </p:spPr>
        <p:txBody>
          <a:bodyPr/>
          <a:lstStyle/>
          <a:p>
            <a:r>
              <a:rPr lang="en-GB" dirty="0" smtClean="0"/>
              <a:t> </a:t>
            </a:r>
            <a:r>
              <a:rPr lang="en-GB" dirty="0"/>
              <a:t>It </a:t>
            </a:r>
            <a:r>
              <a:rPr lang="en-GB" dirty="0" smtClean="0"/>
              <a:t>shows </a:t>
            </a:r>
            <a:r>
              <a:rPr lang="en-GB" dirty="0"/>
              <a:t>some jobs have higher probability of getting accepted. </a:t>
            </a:r>
            <a:r>
              <a:rPr lang="en-GB" dirty="0" smtClean="0"/>
              <a:t>It must be taken into consideration.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933" y="3061824"/>
            <a:ext cx="4747397" cy="3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27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         ANALYZING THE DATA - 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03" y="2140930"/>
            <a:ext cx="9613861" cy="3599316"/>
          </a:xfrm>
        </p:spPr>
        <p:txBody>
          <a:bodyPr/>
          <a:lstStyle/>
          <a:p>
            <a:r>
              <a:rPr lang="en-GB" dirty="0" smtClean="0"/>
              <a:t>It </a:t>
            </a:r>
            <a:r>
              <a:rPr lang="en-GB" dirty="0"/>
              <a:t>can be seen education influences the probability of getting accepted. </a:t>
            </a:r>
            <a:r>
              <a:rPr lang="en-GB" dirty="0" smtClean="0"/>
              <a:t>It must be taken </a:t>
            </a:r>
            <a:r>
              <a:rPr lang="en-GB" dirty="0"/>
              <a:t>into consideration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562" y="3131489"/>
            <a:ext cx="5199969" cy="343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4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        ANALYZING THE DATA - 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</a:t>
            </a:r>
            <a:r>
              <a:rPr lang="en-GB" dirty="0" smtClean="0"/>
              <a:t>shows that </a:t>
            </a:r>
            <a:r>
              <a:rPr lang="en-GB" dirty="0"/>
              <a:t>the month of application does not influences the probability of getting accepted</a:t>
            </a:r>
            <a:r>
              <a:rPr lang="en-GB" dirty="0" smtClean="0"/>
              <a:t>. It must be taken into consideration.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473631"/>
            <a:ext cx="86010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77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           FINAL RECOMMENDATIONS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There is a direct relation between the loan and the acceptance of the </a:t>
            </a:r>
            <a:r>
              <a:rPr lang="en-GB" dirty="0" smtClean="0"/>
              <a:t>application.</a:t>
            </a:r>
          </a:p>
          <a:p>
            <a:r>
              <a:rPr lang="en-GB" dirty="0" smtClean="0"/>
              <a:t>Some </a:t>
            </a:r>
            <a:r>
              <a:rPr lang="en-GB" dirty="0"/>
              <a:t>jobs have higher priority for </a:t>
            </a:r>
            <a:r>
              <a:rPr lang="en-GB" dirty="0" smtClean="0"/>
              <a:t>acceptance.</a:t>
            </a:r>
          </a:p>
          <a:p>
            <a:r>
              <a:rPr lang="en-GB" dirty="0" smtClean="0"/>
              <a:t>Some </a:t>
            </a:r>
            <a:r>
              <a:rPr lang="en-GB" dirty="0"/>
              <a:t>features do not have effect on the output as day and month.</a:t>
            </a:r>
            <a:r>
              <a:rPr lang="en-GB" dirty="0"/>
              <a:t/>
            </a:r>
            <a:br>
              <a:rPr lang="en-GB" dirty="0"/>
            </a:br>
            <a:endParaRPr lang="en-GB" dirty="0" smtClean="0"/>
          </a:p>
          <a:p>
            <a:r>
              <a:rPr lang="en-GB" dirty="0" smtClean="0"/>
              <a:t>In </a:t>
            </a:r>
            <a:r>
              <a:rPr lang="en-GB" dirty="0"/>
              <a:t>the </a:t>
            </a:r>
            <a:r>
              <a:rPr lang="en-GB" dirty="0" err="1"/>
              <a:t>heatmap</a:t>
            </a:r>
            <a:r>
              <a:rPr lang="en-GB" dirty="0"/>
              <a:t> we can see that the columns 'euribor3m', '</a:t>
            </a:r>
            <a:r>
              <a:rPr lang="en-GB" dirty="0" err="1"/>
              <a:t>nr.employed</a:t>
            </a:r>
            <a:r>
              <a:rPr lang="en-GB" dirty="0"/>
              <a:t>' and '</a:t>
            </a:r>
            <a:r>
              <a:rPr lang="en-GB" dirty="0" err="1"/>
              <a:t>emp.var.rate</a:t>
            </a:r>
            <a:r>
              <a:rPr lang="en-GB" dirty="0"/>
              <a:t>'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are highly correlated.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contact by phone seems to be more effective, what makes sense because it's easier to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convince someone of something when you talk personally to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86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Logistic Regression: </a:t>
            </a:r>
          </a:p>
          <a:p>
            <a:r>
              <a:rPr lang="en-GB" dirty="0"/>
              <a:t>Logistic regression is easier to implement, interpret, and very efficient to train</a:t>
            </a:r>
            <a:r>
              <a:rPr lang="en-GB" dirty="0" smtClean="0"/>
              <a:t>.</a:t>
            </a:r>
          </a:p>
          <a:p>
            <a:r>
              <a:rPr lang="en-GB" dirty="0"/>
              <a:t>It makes no assumptions about distributions of classes in feature </a:t>
            </a:r>
            <a:r>
              <a:rPr lang="en-GB" dirty="0" smtClean="0"/>
              <a:t>space.</a:t>
            </a:r>
          </a:p>
          <a:p>
            <a:r>
              <a:rPr lang="en-GB" dirty="0"/>
              <a:t>It is very fast at classifying unknown records</a:t>
            </a:r>
            <a:r>
              <a:rPr lang="en-GB" dirty="0" smtClean="0"/>
              <a:t>.</a:t>
            </a:r>
          </a:p>
          <a:p>
            <a:r>
              <a:rPr lang="en-GB" dirty="0"/>
              <a:t>Logistic regression is less inclined to over-fitting but it can </a:t>
            </a:r>
            <a:r>
              <a:rPr lang="en-GB" dirty="0" err="1"/>
              <a:t>overfit</a:t>
            </a:r>
            <a:r>
              <a:rPr lang="en-GB" dirty="0"/>
              <a:t> in high dimensional </a:t>
            </a:r>
            <a:r>
              <a:rPr lang="en-GB" dirty="0" err="1"/>
              <a:t>datasets.One</a:t>
            </a:r>
            <a:r>
              <a:rPr lang="en-GB" dirty="0"/>
              <a:t> may consider Regularization (L1 and L2) techniques to avoid over-</a:t>
            </a:r>
            <a:r>
              <a:rPr lang="en-GB" dirty="0" err="1"/>
              <a:t>fittingin</a:t>
            </a:r>
            <a:r>
              <a:rPr lang="en-GB" dirty="0"/>
              <a:t> these scenarios.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741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F1 </a:t>
            </a:r>
            <a:r>
              <a:rPr lang="en-GB" dirty="0"/>
              <a:t>Score: The F-score is a way of combining the precision and recall of the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model</a:t>
            </a:r>
            <a:r>
              <a:rPr lang="en-GB" dirty="0" smtClean="0"/>
              <a:t>.</a:t>
            </a:r>
          </a:p>
          <a:p>
            <a:r>
              <a:rPr lang="en-GB" dirty="0" smtClean="0"/>
              <a:t>Accuracy: </a:t>
            </a:r>
            <a:r>
              <a:rPr lang="en-US" dirty="0" smtClean="0"/>
              <a:t>0.8959370643298148</a:t>
            </a:r>
          </a:p>
          <a:p>
            <a:r>
              <a:rPr lang="en-GB" dirty="0" smtClean="0"/>
              <a:t>Confusion Matrix: </a:t>
            </a:r>
            <a:r>
              <a:rPr lang="en-GB" dirty="0"/>
              <a:t>array([[</a:t>
            </a:r>
            <a:r>
              <a:rPr lang="en-GB" dirty="0" smtClean="0"/>
              <a:t>8997</a:t>
            </a:r>
            <a:r>
              <a:rPr lang="en-GB" dirty="0"/>
              <a:t>, 0], [1045, 0</a:t>
            </a:r>
            <a:r>
              <a:rPr lang="en-GB" dirty="0" smtClean="0"/>
              <a:t>]])</a:t>
            </a:r>
          </a:p>
          <a:p>
            <a:r>
              <a:rPr lang="en-GB" dirty="0" smtClean="0"/>
              <a:t>F1 Score: </a:t>
            </a:r>
            <a:r>
              <a:rPr lang="en-US" dirty="0" smtClean="0"/>
              <a:t>0.0</a:t>
            </a:r>
          </a:p>
          <a:p>
            <a:r>
              <a:rPr lang="en-GB" dirty="0" smtClean="0"/>
              <a:t>Recall Value: 0.0</a:t>
            </a:r>
          </a:p>
          <a:p>
            <a:r>
              <a:rPr lang="en-GB" dirty="0" smtClean="0"/>
              <a:t>Prediction: 3.0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363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              GITHUB REPO LINK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Fredricka23/Bank-Marketing-</a:t>
            </a:r>
            <a:r>
              <a:rPr lang="en-GB" dirty="0" err="1">
                <a:hlinkClick r:id="rId2"/>
              </a:rPr>
              <a:t>Campagain</a:t>
            </a:r>
            <a:r>
              <a:rPr lang="en-GB" dirty="0">
                <a:hlinkClick r:id="rId2"/>
              </a:rPr>
              <a:t>---Week-7: Specialization Project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17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                      THANK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4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800" dirty="0" smtClean="0"/>
              <a:t>                            TABLE OF CONTENTS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</a:rPr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</a:rPr>
              <a:t>EDA &amp; Recommendations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</a:rPr>
              <a:t>Model Recommendations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</a:rPr>
              <a:t>Evaluation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</a:rPr>
              <a:t>GitHub Repo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55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Background: </a:t>
            </a:r>
            <a:r>
              <a:rPr lang="en-GB" sz="1800" dirty="0" smtClean="0"/>
              <a:t>ABC </a:t>
            </a:r>
            <a:r>
              <a:rPr lang="en-GB" sz="1800" dirty="0"/>
              <a:t>Bank wants to sell it’s term deposit product to customers and before launching the product to customers they want to develop a model which help them in understanding whether a particular customer will buy their product or not (based on customer’s past interaction with bank or other Financial Institution</a:t>
            </a:r>
            <a:r>
              <a:rPr lang="en-GB" sz="1800" dirty="0" smtClean="0"/>
              <a:t>).</a:t>
            </a:r>
          </a:p>
          <a:p>
            <a:pPr marL="0" indent="0">
              <a:buNone/>
            </a:pPr>
            <a:endParaRPr lang="en-GB" sz="1800" dirty="0"/>
          </a:p>
          <a:p>
            <a:r>
              <a:rPr lang="en-GB" dirty="0" smtClean="0"/>
              <a:t>Objective: </a:t>
            </a:r>
            <a:r>
              <a:rPr lang="en-GB" sz="1800" dirty="0" smtClean="0"/>
              <a:t>It </a:t>
            </a:r>
            <a:r>
              <a:rPr lang="en-GB" sz="1800" dirty="0"/>
              <a:t>aims to develop a model with Duration and without duration feature and report the performance of the model.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9754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Business Understanding</a:t>
            </a:r>
            <a:r>
              <a:rPr lang="en-GB" sz="1800" dirty="0"/>
              <a:t>: ABC Bank wants to use a prediction model to shortlist customer who has better chances of buying the product so that their marketing channel (tele marketing, SMS/email marketing) can focus only to those customers whose chances of buying the product is more. It will save the bank resources and time (resource billing) It aims to develop a model with Duration and without duration feature and report the performance of the </a:t>
            </a:r>
            <a:r>
              <a:rPr lang="en-GB" sz="1800" dirty="0" smtClean="0"/>
              <a:t>model.</a:t>
            </a:r>
          </a:p>
          <a:p>
            <a:pPr marL="0" indent="0">
              <a:buNone/>
            </a:pPr>
            <a:endParaRPr lang="en-GB" sz="1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Lifecycle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Week 7</a:t>
            </a:r>
            <a:r>
              <a:rPr lang="en-US" dirty="0"/>
              <a:t>. 1. Problem Description 2.Business Understanding 3. Data Intake Report 19/Dec/2022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Week 8</a:t>
            </a:r>
            <a:r>
              <a:rPr lang="en-US" dirty="0"/>
              <a:t>. 1. Problem Description 2.Data Understanding 3.Data Types 4.Data Problems 5.Approaches to data problems 26/Dec/2022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Week 9</a:t>
            </a:r>
            <a:r>
              <a:rPr lang="en-US" dirty="0"/>
              <a:t>. 1. Data Cleaning and Transformation 02/Jan/2023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Week 10</a:t>
            </a:r>
            <a:r>
              <a:rPr lang="en-US" dirty="0"/>
              <a:t>. 1.Problem Description 2.EDA Performed on the data </a:t>
            </a:r>
            <a:r>
              <a:rPr lang="en-US" dirty="0" smtClean="0"/>
              <a:t>09/Jan/202</a:t>
            </a:r>
          </a:p>
          <a:p>
            <a:pPr marL="0" indent="0">
              <a:buNone/>
            </a:pPr>
            <a:r>
              <a:rPr lang="en-US" dirty="0"/>
              <a:t>3.Final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81054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Week 11</a:t>
            </a:r>
            <a:r>
              <a:rPr lang="en-GB" dirty="0"/>
              <a:t>. 1.Problem description 2.EDA presentation for business users 3. 16/Jan/2023 </a:t>
            </a:r>
            <a:endParaRPr lang="en-GB" dirty="0" smtClean="0"/>
          </a:p>
          <a:p>
            <a:r>
              <a:rPr lang="en-GB" dirty="0" smtClean="0"/>
              <a:t>Week 12</a:t>
            </a:r>
            <a:r>
              <a:rPr lang="en-GB" dirty="0"/>
              <a:t>. 1.Model Selection </a:t>
            </a:r>
            <a:r>
              <a:rPr lang="en-GB" dirty="0" smtClean="0"/>
              <a:t>23/Jan/2023</a:t>
            </a:r>
          </a:p>
          <a:p>
            <a:r>
              <a:rPr lang="en-GB" dirty="0" smtClean="0"/>
              <a:t>Week 13</a:t>
            </a:r>
            <a:r>
              <a:rPr lang="en-GB" dirty="0"/>
              <a:t>. 1.Final Project Report 2.Link of your code and report 3.PowerPoint Presentation </a:t>
            </a:r>
            <a:r>
              <a:rPr lang="en-GB" dirty="0" smtClean="0"/>
              <a:t>30/Jan/2023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1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dirty="0" smtClean="0"/>
              <a:t>                 ANALYZING THE DATA - EDA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graph shows the relation between the total number of applications the bank received and the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age of the applicant. It can be seen that most applicants age varies from 25-60 </a:t>
            </a:r>
            <a:r>
              <a:rPr lang="en-GB"/>
              <a:t>years </a:t>
            </a:r>
            <a:r>
              <a:rPr lang="en-GB" smtClean="0"/>
              <a:t>old.</a:t>
            </a:r>
          </a:p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418" y="3924296"/>
            <a:ext cx="3657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8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            ANALYZING THE DATA - EDA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09155"/>
            <a:ext cx="9613861" cy="3599316"/>
          </a:xfrm>
        </p:spPr>
        <p:txBody>
          <a:bodyPr/>
          <a:lstStyle/>
          <a:p>
            <a:r>
              <a:rPr lang="en-GB" dirty="0" smtClean="0"/>
              <a:t>It </a:t>
            </a:r>
            <a:r>
              <a:rPr lang="en-GB" dirty="0"/>
              <a:t>can be seen that most of the accepted applications didn’t have a </a:t>
            </a:r>
            <a:r>
              <a:rPr lang="en-GB" dirty="0" smtClean="0"/>
              <a:t>previous </a:t>
            </a:r>
            <a:r>
              <a:rPr lang="en-GB" dirty="0"/>
              <a:t>loan. Meaning that it </a:t>
            </a:r>
            <a:r>
              <a:rPr lang="en-GB" dirty="0" smtClean="0"/>
              <a:t>can be taken into consideration in decision making.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3505744"/>
            <a:ext cx="8601075" cy="311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10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       ANALYZING THE DATA - 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</a:t>
            </a:r>
            <a:r>
              <a:rPr lang="en-GB" dirty="0"/>
              <a:t>can be seen that most of the accepted applications have house. The relation is not that high </a:t>
            </a:r>
            <a:r>
              <a:rPr lang="en-GB" dirty="0" smtClean="0"/>
              <a:t>but it must be considered in decision making.</a:t>
            </a:r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00" y="3352796"/>
            <a:ext cx="86010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2223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135</TotalTime>
  <Words>585</Words>
  <Application>Microsoft Office PowerPoint</Application>
  <PresentationFormat>Widescreen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</vt:lpstr>
      <vt:lpstr>Berlin</vt:lpstr>
      <vt:lpstr>Bank Marketing Campaign</vt:lpstr>
      <vt:lpstr>                            TABLE OF CONTENTS</vt:lpstr>
      <vt:lpstr>Introduction</vt:lpstr>
      <vt:lpstr>Introduction</vt:lpstr>
      <vt:lpstr>Project Lifecycle </vt:lpstr>
      <vt:lpstr>Project Lifecycle</vt:lpstr>
      <vt:lpstr>                 ANALYZING THE DATA - EDA</vt:lpstr>
      <vt:lpstr>            ANALYZING THE DATA - EDA</vt:lpstr>
      <vt:lpstr>            ANALYZING THE DATA - EDA</vt:lpstr>
      <vt:lpstr>            ANALYZING THE DATA - EDA</vt:lpstr>
      <vt:lpstr>              ANALYZING THE DATA - EDA</vt:lpstr>
      <vt:lpstr>             ANALYZING THE DATA - EDA</vt:lpstr>
      <vt:lpstr>                FINAL RECOMMENDATIONS </vt:lpstr>
      <vt:lpstr>MODEL RECOMMENDATION</vt:lpstr>
      <vt:lpstr>MODEL EVALUATION</vt:lpstr>
      <vt:lpstr>                   GITHUB REPO LINK </vt:lpstr>
      <vt:lpstr>                           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 Campaign</dc:title>
  <dc:creator>Microsoft account</dc:creator>
  <cp:lastModifiedBy>Microsoft account</cp:lastModifiedBy>
  <cp:revision>12</cp:revision>
  <dcterms:created xsi:type="dcterms:W3CDTF">2023-01-31T17:03:19Z</dcterms:created>
  <dcterms:modified xsi:type="dcterms:W3CDTF">2023-01-31T19:19:14Z</dcterms:modified>
</cp:coreProperties>
</file>