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72" r:id="rId5"/>
    <p:sldId id="296" r:id="rId6"/>
    <p:sldId id="287" r:id="rId7"/>
    <p:sldId id="297" r:id="rId8"/>
    <p:sldId id="298" r:id="rId9"/>
    <p:sldId id="300" r:id="rId10"/>
    <p:sldId id="274" r:id="rId11"/>
    <p:sldId id="299" r:id="rId12"/>
    <p:sldId id="28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4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FCA17-A67B-4DC6-B677-0C7C50603A1C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E01C125-CAA4-4F77-BAEA-1795315D304F}">
      <dgm:prSet phldrT="[Текст]"/>
      <dgm:spPr/>
      <dgm:t>
        <a:bodyPr/>
        <a:lstStyle/>
        <a:p>
          <a:r>
            <a:rPr lang="en-US" dirty="0"/>
            <a:t>Impute missing-like values</a:t>
          </a:r>
          <a:endParaRPr lang="ru-RU" dirty="0"/>
        </a:p>
      </dgm:t>
    </dgm:pt>
    <dgm:pt modelId="{6AAF16A6-FB83-477A-9DB3-1EDD73BAFBDE}" type="parTrans" cxnId="{660B5091-52A2-4018-A73F-E0041AE859AA}">
      <dgm:prSet/>
      <dgm:spPr/>
      <dgm:t>
        <a:bodyPr/>
        <a:lstStyle/>
        <a:p>
          <a:endParaRPr lang="ru-RU"/>
        </a:p>
      </dgm:t>
    </dgm:pt>
    <dgm:pt modelId="{29181F35-52E0-4415-B9A5-B5BBC75DC7C7}" type="sibTrans" cxnId="{660B5091-52A2-4018-A73F-E0041AE859AA}">
      <dgm:prSet/>
      <dgm:spPr/>
      <dgm:t>
        <a:bodyPr/>
        <a:lstStyle/>
        <a:p>
          <a:endParaRPr lang="ru-RU"/>
        </a:p>
      </dgm:t>
    </dgm:pt>
    <dgm:pt modelId="{6051795D-3CC0-48D0-AC90-209FA4128F1F}">
      <dgm:prSet phldrT="[Текст]" custT="1"/>
      <dgm:spPr/>
      <dgm:t>
        <a:bodyPr/>
        <a:lstStyle/>
        <a:p>
          <a:r>
            <a:rPr lang="en-US" sz="1400" dirty="0"/>
            <a:t>Common most frequent value strategy</a:t>
          </a:r>
          <a:endParaRPr lang="ru-RU" sz="1400" dirty="0"/>
        </a:p>
      </dgm:t>
    </dgm:pt>
    <dgm:pt modelId="{784216F0-86F0-4568-9435-AC4EFAA99172}" type="parTrans" cxnId="{2407C4DF-4965-4E86-B5E3-00D244C17815}">
      <dgm:prSet/>
      <dgm:spPr/>
      <dgm:t>
        <a:bodyPr/>
        <a:lstStyle/>
        <a:p>
          <a:endParaRPr lang="ru-RU"/>
        </a:p>
      </dgm:t>
    </dgm:pt>
    <dgm:pt modelId="{5282F678-AA89-49E6-B953-F99B17C993FA}" type="sibTrans" cxnId="{2407C4DF-4965-4E86-B5E3-00D244C17815}">
      <dgm:prSet/>
      <dgm:spPr/>
      <dgm:t>
        <a:bodyPr/>
        <a:lstStyle/>
        <a:p>
          <a:endParaRPr lang="ru-RU"/>
        </a:p>
      </dgm:t>
    </dgm:pt>
    <dgm:pt modelId="{FC121D1F-C8EB-40ED-9978-119C7F88AAEB}">
      <dgm:prSet phldrT="[Текст]"/>
      <dgm:spPr/>
      <dgm:t>
        <a:bodyPr/>
        <a:lstStyle/>
        <a:p>
          <a:r>
            <a:rPr lang="en-US" dirty="0"/>
            <a:t>Bin / cutoff</a:t>
          </a:r>
          <a:endParaRPr lang="ru-RU" dirty="0"/>
        </a:p>
      </dgm:t>
    </dgm:pt>
    <dgm:pt modelId="{F850B9FD-C2ED-497B-9EB4-6D3E22E9C15C}" type="parTrans" cxnId="{B7C039FD-1163-47F0-9F0F-539A3B6052C3}">
      <dgm:prSet/>
      <dgm:spPr/>
      <dgm:t>
        <a:bodyPr/>
        <a:lstStyle/>
        <a:p>
          <a:endParaRPr lang="ru-RU"/>
        </a:p>
      </dgm:t>
    </dgm:pt>
    <dgm:pt modelId="{F67C839F-097F-4EF8-8936-4B585EDE5B05}" type="sibTrans" cxnId="{B7C039FD-1163-47F0-9F0F-539A3B6052C3}">
      <dgm:prSet/>
      <dgm:spPr/>
      <dgm:t>
        <a:bodyPr/>
        <a:lstStyle/>
        <a:p>
          <a:endParaRPr lang="ru-RU"/>
        </a:p>
      </dgm:t>
    </dgm:pt>
    <dgm:pt modelId="{6E65ED2B-4E8D-4A58-AADE-9766CC04A2C5}">
      <dgm:prSet phldrT="[Текст]" custT="1"/>
      <dgm:spPr/>
      <dgm:t>
        <a:bodyPr/>
        <a:lstStyle/>
        <a:p>
          <a:r>
            <a:rPr lang="en-US" sz="1400" dirty="0"/>
            <a:t>Cutoffs were made for highly skewed features with few observations</a:t>
          </a:r>
          <a:endParaRPr lang="ru-RU" sz="1400" dirty="0"/>
        </a:p>
      </dgm:t>
    </dgm:pt>
    <dgm:pt modelId="{16806052-695D-4CD1-AA97-B85F00CC1F50}" type="parTrans" cxnId="{748C6B32-809D-461A-9686-AC70557F9809}">
      <dgm:prSet/>
      <dgm:spPr/>
      <dgm:t>
        <a:bodyPr/>
        <a:lstStyle/>
        <a:p>
          <a:endParaRPr lang="ru-RU"/>
        </a:p>
      </dgm:t>
    </dgm:pt>
    <dgm:pt modelId="{D5ED75F8-0B3C-49EE-90D5-D350548C97A6}" type="sibTrans" cxnId="{748C6B32-809D-461A-9686-AC70557F9809}">
      <dgm:prSet/>
      <dgm:spPr/>
      <dgm:t>
        <a:bodyPr/>
        <a:lstStyle/>
        <a:p>
          <a:endParaRPr lang="ru-RU"/>
        </a:p>
      </dgm:t>
    </dgm:pt>
    <dgm:pt modelId="{AF16D3FC-9F6C-4E73-88BF-90CA20F546B7}">
      <dgm:prSet phldrT="[Текст]"/>
      <dgm:spPr/>
      <dgm:t>
        <a:bodyPr/>
        <a:lstStyle/>
        <a:p>
          <a:r>
            <a:rPr lang="en-US" dirty="0"/>
            <a:t>Encoding</a:t>
          </a:r>
          <a:endParaRPr lang="ru-RU" dirty="0"/>
        </a:p>
      </dgm:t>
    </dgm:pt>
    <dgm:pt modelId="{C00229FB-98E7-4684-84E6-88D931752E24}" type="parTrans" cxnId="{545F6E3E-D917-4C78-9983-B42B21C2400D}">
      <dgm:prSet/>
      <dgm:spPr/>
      <dgm:t>
        <a:bodyPr/>
        <a:lstStyle/>
        <a:p>
          <a:endParaRPr lang="ru-RU"/>
        </a:p>
      </dgm:t>
    </dgm:pt>
    <dgm:pt modelId="{9A51E26F-F2E0-492B-A0C0-7ECCE262A0BB}" type="sibTrans" cxnId="{545F6E3E-D917-4C78-9983-B42B21C2400D}">
      <dgm:prSet/>
      <dgm:spPr/>
      <dgm:t>
        <a:bodyPr/>
        <a:lstStyle/>
        <a:p>
          <a:endParaRPr lang="ru-RU"/>
        </a:p>
      </dgm:t>
    </dgm:pt>
    <dgm:pt modelId="{BF5D74B6-CE25-4AC7-8E21-7D0FCC336491}">
      <dgm:prSet phldrT="[Текст]" custT="1"/>
      <dgm:spPr/>
      <dgm:t>
        <a:bodyPr/>
        <a:lstStyle/>
        <a:p>
          <a:r>
            <a:rPr lang="en-US" sz="1400" dirty="0"/>
            <a:t>Natural ordinal encoding (month No., day No., ‘yes’/’no’ </a:t>
          </a:r>
          <a:r>
            <a:rPr lang="en-US" sz="1400" dirty="0">
              <a:sym typeface="Wingdings" panose="05000000000000000000" pitchFamily="2" charset="2"/>
            </a:rPr>
            <a:t></a:t>
          </a:r>
          <a:r>
            <a:rPr lang="en-US" sz="1400" dirty="0"/>
            <a:t>1/0)</a:t>
          </a:r>
          <a:endParaRPr lang="ru-RU" sz="1400" dirty="0"/>
        </a:p>
      </dgm:t>
    </dgm:pt>
    <dgm:pt modelId="{5088C125-1BD4-41A7-B83B-39672947DFB6}" type="parTrans" cxnId="{79332785-DD15-4145-A696-8D0DB526A173}">
      <dgm:prSet/>
      <dgm:spPr/>
      <dgm:t>
        <a:bodyPr/>
        <a:lstStyle/>
        <a:p>
          <a:endParaRPr lang="ru-RU"/>
        </a:p>
      </dgm:t>
    </dgm:pt>
    <dgm:pt modelId="{3454BFE5-2127-408A-9B67-5D0F6E456B97}" type="sibTrans" cxnId="{79332785-DD15-4145-A696-8D0DB526A173}">
      <dgm:prSet/>
      <dgm:spPr/>
      <dgm:t>
        <a:bodyPr/>
        <a:lstStyle/>
        <a:p>
          <a:endParaRPr lang="ru-RU"/>
        </a:p>
      </dgm:t>
    </dgm:pt>
    <dgm:pt modelId="{B08EB8BB-43B4-4448-A126-9D4836227236}">
      <dgm:prSet phldrT="[Текст]" custT="1"/>
      <dgm:spPr/>
      <dgm:t>
        <a:bodyPr/>
        <a:lstStyle/>
        <a:p>
          <a:r>
            <a:rPr lang="en-US" sz="1400" dirty="0"/>
            <a:t>No imputing in some cases of </a:t>
          </a:r>
          <a:r>
            <a:rPr lang="en-US" sz="1400" dirty="0" err="1"/>
            <a:t>WoE</a:t>
          </a:r>
          <a:r>
            <a:rPr lang="en-US" sz="1400" dirty="0"/>
            <a:t> encoding</a:t>
          </a:r>
          <a:endParaRPr lang="ru-RU" sz="1400" dirty="0"/>
        </a:p>
      </dgm:t>
    </dgm:pt>
    <dgm:pt modelId="{0AD9A351-2727-4CCA-A92B-1756ECC4E016}" type="parTrans" cxnId="{D6457636-B882-4AF4-941A-174AEE75EB60}">
      <dgm:prSet/>
      <dgm:spPr/>
      <dgm:t>
        <a:bodyPr/>
        <a:lstStyle/>
        <a:p>
          <a:endParaRPr lang="ru-RU"/>
        </a:p>
      </dgm:t>
    </dgm:pt>
    <dgm:pt modelId="{B6EA86C9-6A83-48B8-9C15-BA1F0B75C020}" type="sibTrans" cxnId="{D6457636-B882-4AF4-941A-174AEE75EB60}">
      <dgm:prSet/>
      <dgm:spPr/>
      <dgm:t>
        <a:bodyPr/>
        <a:lstStyle/>
        <a:p>
          <a:endParaRPr lang="ru-RU"/>
        </a:p>
      </dgm:t>
    </dgm:pt>
    <dgm:pt modelId="{25B20C4F-BD87-4E6C-95B5-8F06EA3324DF}">
      <dgm:prSet phldrT="[Текст]" custT="1"/>
      <dgm:spPr/>
      <dgm:t>
        <a:bodyPr/>
        <a:lstStyle/>
        <a:p>
          <a:r>
            <a:rPr lang="en-US" sz="1400" dirty="0"/>
            <a:t>Cross-feature most-frequent values strategy</a:t>
          </a:r>
          <a:endParaRPr lang="ru-RU" sz="1400" dirty="0"/>
        </a:p>
      </dgm:t>
    </dgm:pt>
    <dgm:pt modelId="{0BC6F2BD-6757-4C1F-B7D9-F3151C4AF5D1}" type="parTrans" cxnId="{A3F61BD2-04B7-40B3-8A30-D4B152414176}">
      <dgm:prSet/>
      <dgm:spPr/>
      <dgm:t>
        <a:bodyPr/>
        <a:lstStyle/>
        <a:p>
          <a:endParaRPr lang="ru-RU"/>
        </a:p>
      </dgm:t>
    </dgm:pt>
    <dgm:pt modelId="{C6151D5C-E0D0-46F4-933D-CFD0D9C3574A}" type="sibTrans" cxnId="{A3F61BD2-04B7-40B3-8A30-D4B152414176}">
      <dgm:prSet/>
      <dgm:spPr/>
      <dgm:t>
        <a:bodyPr/>
        <a:lstStyle/>
        <a:p>
          <a:endParaRPr lang="ru-RU"/>
        </a:p>
      </dgm:t>
    </dgm:pt>
    <dgm:pt modelId="{964E3931-9D0D-48B7-9146-A21456F400E2}">
      <dgm:prSet phldrT="[Текст]" custT="1"/>
      <dgm:spPr/>
      <dgm:t>
        <a:bodyPr/>
        <a:lstStyle/>
        <a:p>
          <a:r>
            <a:rPr lang="en-US" sz="1400" dirty="0"/>
            <a:t>One-hot encoding</a:t>
          </a:r>
          <a:endParaRPr lang="ru-RU" sz="1400" dirty="0"/>
        </a:p>
      </dgm:t>
    </dgm:pt>
    <dgm:pt modelId="{43D63237-ECFF-4A72-BFF5-65464E4B59AB}" type="parTrans" cxnId="{6D1190B4-51C5-46E2-ACA0-C27B5DC252C3}">
      <dgm:prSet/>
      <dgm:spPr/>
      <dgm:t>
        <a:bodyPr/>
        <a:lstStyle/>
        <a:p>
          <a:endParaRPr lang="ru-RU"/>
        </a:p>
      </dgm:t>
    </dgm:pt>
    <dgm:pt modelId="{9DEB2DC2-93A6-4DD3-89B7-20C89E142503}" type="sibTrans" cxnId="{6D1190B4-51C5-46E2-ACA0-C27B5DC252C3}">
      <dgm:prSet/>
      <dgm:spPr/>
      <dgm:t>
        <a:bodyPr/>
        <a:lstStyle/>
        <a:p>
          <a:endParaRPr lang="ru-RU"/>
        </a:p>
      </dgm:t>
    </dgm:pt>
    <dgm:pt modelId="{7DD10CB0-E1D7-4D21-B028-3EC4C6B45728}">
      <dgm:prSet phldrT="[Текст]" custT="1"/>
      <dgm:spPr/>
      <dgm:t>
        <a:bodyPr/>
        <a:lstStyle/>
        <a:p>
          <a:r>
            <a:rPr lang="en-US" sz="1400" dirty="0" err="1"/>
            <a:t>WoE</a:t>
          </a:r>
          <a:r>
            <a:rPr lang="en-US" sz="1400" dirty="0"/>
            <a:t> encoding</a:t>
          </a:r>
          <a:endParaRPr lang="ru-RU" sz="1400" dirty="0"/>
        </a:p>
      </dgm:t>
    </dgm:pt>
    <dgm:pt modelId="{FF14F9FA-2E23-4E92-8726-EBFFD45C5305}" type="parTrans" cxnId="{22209EB6-5218-4D34-A3FA-B4BA38327F74}">
      <dgm:prSet/>
      <dgm:spPr/>
      <dgm:t>
        <a:bodyPr/>
        <a:lstStyle/>
        <a:p>
          <a:endParaRPr lang="ru-RU"/>
        </a:p>
      </dgm:t>
    </dgm:pt>
    <dgm:pt modelId="{6091E91E-5DA1-4C6E-96B1-1451E18C460A}" type="sibTrans" cxnId="{22209EB6-5218-4D34-A3FA-B4BA38327F74}">
      <dgm:prSet/>
      <dgm:spPr/>
      <dgm:t>
        <a:bodyPr/>
        <a:lstStyle/>
        <a:p>
          <a:endParaRPr lang="ru-RU"/>
        </a:p>
      </dgm:t>
    </dgm:pt>
    <dgm:pt modelId="{7EB33342-AC9F-4CE9-9A02-52807583B129}">
      <dgm:prSet phldrT="[Текст]" custT="1"/>
      <dgm:spPr/>
      <dgm:t>
        <a:bodyPr/>
        <a:lstStyle/>
        <a:p>
          <a:r>
            <a:rPr lang="en-US" sz="1400" dirty="0"/>
            <a:t>Binning for </a:t>
          </a:r>
          <a:r>
            <a:rPr lang="en-US" sz="1400" dirty="0" err="1"/>
            <a:t>WoE</a:t>
          </a:r>
          <a:r>
            <a:rPr lang="en-US" sz="1400" dirty="0"/>
            <a:t> encoding</a:t>
          </a:r>
          <a:endParaRPr lang="ru-RU" sz="1400" dirty="0"/>
        </a:p>
      </dgm:t>
    </dgm:pt>
    <dgm:pt modelId="{3A701486-56F6-43B2-A6B5-BE9802EB2EA0}" type="parTrans" cxnId="{D78A6AD2-968C-4CEB-A459-F69861874AE2}">
      <dgm:prSet/>
      <dgm:spPr/>
      <dgm:t>
        <a:bodyPr/>
        <a:lstStyle/>
        <a:p>
          <a:endParaRPr lang="ru-RU"/>
        </a:p>
      </dgm:t>
    </dgm:pt>
    <dgm:pt modelId="{EAEEFAF3-8516-43B7-9361-AEBF8F5B951D}" type="sibTrans" cxnId="{D78A6AD2-968C-4CEB-A459-F69861874AE2}">
      <dgm:prSet/>
      <dgm:spPr/>
      <dgm:t>
        <a:bodyPr/>
        <a:lstStyle/>
        <a:p>
          <a:endParaRPr lang="ru-RU"/>
        </a:p>
      </dgm:t>
    </dgm:pt>
    <dgm:pt modelId="{2E19E2F8-7CFA-4A44-9D98-07AC83675A79}" type="pres">
      <dgm:prSet presAssocID="{ADDFCA17-A67B-4DC6-B677-0C7C50603A1C}" presName="linearFlow" presStyleCnt="0">
        <dgm:presLayoutVars>
          <dgm:dir/>
          <dgm:animLvl val="lvl"/>
          <dgm:resizeHandles val="exact"/>
        </dgm:presLayoutVars>
      </dgm:prSet>
      <dgm:spPr/>
    </dgm:pt>
    <dgm:pt modelId="{9C37E39D-2F29-44AF-B14F-972544924B9C}" type="pres">
      <dgm:prSet presAssocID="{0E01C125-CAA4-4F77-BAEA-1795315D304F}" presName="composite" presStyleCnt="0"/>
      <dgm:spPr/>
    </dgm:pt>
    <dgm:pt modelId="{63FE25B3-9E19-4567-8701-0D44ECF251BE}" type="pres">
      <dgm:prSet presAssocID="{0E01C125-CAA4-4F77-BAEA-1795315D30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3C84F36-0173-480D-BE44-23C60459C809}" type="pres">
      <dgm:prSet presAssocID="{0E01C125-CAA4-4F77-BAEA-1795315D304F}" presName="parSh" presStyleLbl="node1" presStyleIdx="0" presStyleCnt="3"/>
      <dgm:spPr/>
    </dgm:pt>
    <dgm:pt modelId="{9D7188C9-B203-40B0-AE30-45D752E7DE2B}" type="pres">
      <dgm:prSet presAssocID="{0E01C125-CAA4-4F77-BAEA-1795315D304F}" presName="desTx" presStyleLbl="fgAcc1" presStyleIdx="0" presStyleCnt="3">
        <dgm:presLayoutVars>
          <dgm:bulletEnabled val="1"/>
        </dgm:presLayoutVars>
      </dgm:prSet>
      <dgm:spPr/>
    </dgm:pt>
    <dgm:pt modelId="{482DA228-2427-4158-AF52-A2770FE4CEE6}" type="pres">
      <dgm:prSet presAssocID="{29181F35-52E0-4415-B9A5-B5BBC75DC7C7}" presName="sibTrans" presStyleLbl="sibTrans2D1" presStyleIdx="0" presStyleCnt="2"/>
      <dgm:spPr/>
    </dgm:pt>
    <dgm:pt modelId="{5769E6CF-8C26-40E2-9DA3-5D3078CE7DC7}" type="pres">
      <dgm:prSet presAssocID="{29181F35-52E0-4415-B9A5-B5BBC75DC7C7}" presName="connTx" presStyleLbl="sibTrans2D1" presStyleIdx="0" presStyleCnt="2"/>
      <dgm:spPr/>
    </dgm:pt>
    <dgm:pt modelId="{8ADF3BF3-3AB6-4E46-AF4E-0BDED3688BE0}" type="pres">
      <dgm:prSet presAssocID="{FC121D1F-C8EB-40ED-9978-119C7F88AAEB}" presName="composite" presStyleCnt="0"/>
      <dgm:spPr/>
    </dgm:pt>
    <dgm:pt modelId="{72EC4AA4-A192-44AE-8A8F-A27A94D479A9}" type="pres">
      <dgm:prSet presAssocID="{FC121D1F-C8EB-40ED-9978-119C7F88AAE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4231AC-47BC-46C3-8D78-F1182DF9AE4D}" type="pres">
      <dgm:prSet presAssocID="{FC121D1F-C8EB-40ED-9978-119C7F88AAEB}" presName="parSh" presStyleLbl="node1" presStyleIdx="1" presStyleCnt="3"/>
      <dgm:spPr/>
    </dgm:pt>
    <dgm:pt modelId="{15C62C36-F854-4621-B439-7B82F9DCC4F0}" type="pres">
      <dgm:prSet presAssocID="{FC121D1F-C8EB-40ED-9978-119C7F88AAEB}" presName="desTx" presStyleLbl="fgAcc1" presStyleIdx="1" presStyleCnt="3">
        <dgm:presLayoutVars>
          <dgm:bulletEnabled val="1"/>
        </dgm:presLayoutVars>
      </dgm:prSet>
      <dgm:spPr/>
    </dgm:pt>
    <dgm:pt modelId="{FB71DEA4-0C3B-46DE-AC25-A733D96E629A}" type="pres">
      <dgm:prSet presAssocID="{F67C839F-097F-4EF8-8936-4B585EDE5B05}" presName="sibTrans" presStyleLbl="sibTrans2D1" presStyleIdx="1" presStyleCnt="2"/>
      <dgm:spPr/>
    </dgm:pt>
    <dgm:pt modelId="{6BE95F9B-7E79-466D-96C7-E36350C3224C}" type="pres">
      <dgm:prSet presAssocID="{F67C839F-097F-4EF8-8936-4B585EDE5B05}" presName="connTx" presStyleLbl="sibTrans2D1" presStyleIdx="1" presStyleCnt="2"/>
      <dgm:spPr/>
    </dgm:pt>
    <dgm:pt modelId="{22A09ECA-32A2-4912-98E0-EE09EBC4C813}" type="pres">
      <dgm:prSet presAssocID="{AF16D3FC-9F6C-4E73-88BF-90CA20F546B7}" presName="composite" presStyleCnt="0"/>
      <dgm:spPr/>
    </dgm:pt>
    <dgm:pt modelId="{0844D292-F0D8-4303-8A57-01FDD405E3E2}" type="pres">
      <dgm:prSet presAssocID="{AF16D3FC-9F6C-4E73-88BF-90CA20F546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092BF50-F55F-479E-8576-19FE2DC021A3}" type="pres">
      <dgm:prSet presAssocID="{AF16D3FC-9F6C-4E73-88BF-90CA20F546B7}" presName="parSh" presStyleLbl="node1" presStyleIdx="2" presStyleCnt="3"/>
      <dgm:spPr/>
    </dgm:pt>
    <dgm:pt modelId="{7F42C7CD-2CE5-48FD-A964-E78453602510}" type="pres">
      <dgm:prSet presAssocID="{AF16D3FC-9F6C-4E73-88BF-90CA20F546B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5FB1506-C1AD-4DF3-8F18-E7328504AA22}" type="presOf" srcId="{7DD10CB0-E1D7-4D21-B028-3EC4C6B45728}" destId="{7F42C7CD-2CE5-48FD-A964-E78453602510}" srcOrd="0" destOrd="2" presId="urn:microsoft.com/office/officeart/2005/8/layout/process3"/>
    <dgm:cxn modelId="{DE0F8513-74BB-49F9-8DF8-4961EA9105C8}" type="presOf" srcId="{6E65ED2B-4E8D-4A58-AADE-9766CC04A2C5}" destId="{15C62C36-F854-4621-B439-7B82F9DCC4F0}" srcOrd="0" destOrd="0" presId="urn:microsoft.com/office/officeart/2005/8/layout/process3"/>
    <dgm:cxn modelId="{3B9FA41D-8B34-412F-BF6B-46D3A0919330}" type="presOf" srcId="{FC121D1F-C8EB-40ED-9978-119C7F88AAEB}" destId="{72EC4AA4-A192-44AE-8A8F-A27A94D479A9}" srcOrd="0" destOrd="0" presId="urn:microsoft.com/office/officeart/2005/8/layout/process3"/>
    <dgm:cxn modelId="{9F288227-292D-42BE-BC98-BE55E730C1DB}" type="presOf" srcId="{964E3931-9D0D-48B7-9146-A21456F400E2}" destId="{7F42C7CD-2CE5-48FD-A964-E78453602510}" srcOrd="0" destOrd="1" presId="urn:microsoft.com/office/officeart/2005/8/layout/process3"/>
    <dgm:cxn modelId="{748C6B32-809D-461A-9686-AC70557F9809}" srcId="{FC121D1F-C8EB-40ED-9978-119C7F88AAEB}" destId="{6E65ED2B-4E8D-4A58-AADE-9766CC04A2C5}" srcOrd="0" destOrd="0" parTransId="{16806052-695D-4CD1-AA97-B85F00CC1F50}" sibTransId="{D5ED75F8-0B3C-49EE-90D5-D350548C97A6}"/>
    <dgm:cxn modelId="{D6457636-B882-4AF4-941A-174AEE75EB60}" srcId="{0E01C125-CAA4-4F77-BAEA-1795315D304F}" destId="{B08EB8BB-43B4-4448-A126-9D4836227236}" srcOrd="2" destOrd="0" parTransId="{0AD9A351-2727-4CCA-A92B-1756ECC4E016}" sibTransId="{B6EA86C9-6A83-48B8-9C15-BA1F0B75C020}"/>
    <dgm:cxn modelId="{D21B503B-7062-484C-B0C8-8B461C4FCB95}" type="presOf" srcId="{0E01C125-CAA4-4F77-BAEA-1795315D304F}" destId="{23C84F36-0173-480D-BE44-23C60459C809}" srcOrd="1" destOrd="0" presId="urn:microsoft.com/office/officeart/2005/8/layout/process3"/>
    <dgm:cxn modelId="{545F6E3E-D917-4C78-9983-B42B21C2400D}" srcId="{ADDFCA17-A67B-4DC6-B677-0C7C50603A1C}" destId="{AF16D3FC-9F6C-4E73-88BF-90CA20F546B7}" srcOrd="2" destOrd="0" parTransId="{C00229FB-98E7-4684-84E6-88D931752E24}" sibTransId="{9A51E26F-F2E0-492B-A0C0-7ECCE262A0BB}"/>
    <dgm:cxn modelId="{B8197C5D-A7B2-48E7-A9EA-17E855C1C3E1}" type="presOf" srcId="{ADDFCA17-A67B-4DC6-B677-0C7C50603A1C}" destId="{2E19E2F8-7CFA-4A44-9D98-07AC83675A79}" srcOrd="0" destOrd="0" presId="urn:microsoft.com/office/officeart/2005/8/layout/process3"/>
    <dgm:cxn modelId="{4392C65D-AABC-4D83-A972-5C283FF305ED}" type="presOf" srcId="{F67C839F-097F-4EF8-8936-4B585EDE5B05}" destId="{FB71DEA4-0C3B-46DE-AC25-A733D96E629A}" srcOrd="0" destOrd="0" presId="urn:microsoft.com/office/officeart/2005/8/layout/process3"/>
    <dgm:cxn modelId="{FDB97E46-75AB-4448-AF9B-2B3600144046}" type="presOf" srcId="{6051795D-3CC0-48D0-AC90-209FA4128F1F}" destId="{9D7188C9-B203-40B0-AE30-45D752E7DE2B}" srcOrd="0" destOrd="0" presId="urn:microsoft.com/office/officeart/2005/8/layout/process3"/>
    <dgm:cxn modelId="{B33FA648-9F14-4BC9-B5A1-C0F72E3F1F74}" type="presOf" srcId="{BF5D74B6-CE25-4AC7-8E21-7D0FCC336491}" destId="{7F42C7CD-2CE5-48FD-A964-E78453602510}" srcOrd="0" destOrd="0" presId="urn:microsoft.com/office/officeart/2005/8/layout/process3"/>
    <dgm:cxn modelId="{CD914671-39DF-42B3-8DEB-973F8068C886}" type="presOf" srcId="{29181F35-52E0-4415-B9A5-B5BBC75DC7C7}" destId="{5769E6CF-8C26-40E2-9DA3-5D3078CE7DC7}" srcOrd="1" destOrd="0" presId="urn:microsoft.com/office/officeart/2005/8/layout/process3"/>
    <dgm:cxn modelId="{1D331F58-CAB6-44E9-93F7-5591F09513B4}" type="presOf" srcId="{0E01C125-CAA4-4F77-BAEA-1795315D304F}" destId="{63FE25B3-9E19-4567-8701-0D44ECF251BE}" srcOrd="0" destOrd="0" presId="urn:microsoft.com/office/officeart/2005/8/layout/process3"/>
    <dgm:cxn modelId="{79332785-DD15-4145-A696-8D0DB526A173}" srcId="{AF16D3FC-9F6C-4E73-88BF-90CA20F546B7}" destId="{BF5D74B6-CE25-4AC7-8E21-7D0FCC336491}" srcOrd="0" destOrd="0" parTransId="{5088C125-1BD4-41A7-B83B-39672947DFB6}" sibTransId="{3454BFE5-2127-408A-9B67-5D0F6E456B97}"/>
    <dgm:cxn modelId="{AD879588-9960-4451-968A-F9D45040D783}" type="presOf" srcId="{AF16D3FC-9F6C-4E73-88BF-90CA20F546B7}" destId="{A092BF50-F55F-479E-8576-19FE2DC021A3}" srcOrd="1" destOrd="0" presId="urn:microsoft.com/office/officeart/2005/8/layout/process3"/>
    <dgm:cxn modelId="{660B5091-52A2-4018-A73F-E0041AE859AA}" srcId="{ADDFCA17-A67B-4DC6-B677-0C7C50603A1C}" destId="{0E01C125-CAA4-4F77-BAEA-1795315D304F}" srcOrd="0" destOrd="0" parTransId="{6AAF16A6-FB83-477A-9DB3-1EDD73BAFBDE}" sibTransId="{29181F35-52E0-4415-B9A5-B5BBC75DC7C7}"/>
    <dgm:cxn modelId="{6C9ED491-8BEA-43EF-9DEC-CC5256B4F4B8}" type="presOf" srcId="{B08EB8BB-43B4-4448-A126-9D4836227236}" destId="{9D7188C9-B203-40B0-AE30-45D752E7DE2B}" srcOrd="0" destOrd="2" presId="urn:microsoft.com/office/officeart/2005/8/layout/process3"/>
    <dgm:cxn modelId="{6D1190B4-51C5-46E2-ACA0-C27B5DC252C3}" srcId="{AF16D3FC-9F6C-4E73-88BF-90CA20F546B7}" destId="{964E3931-9D0D-48B7-9146-A21456F400E2}" srcOrd="1" destOrd="0" parTransId="{43D63237-ECFF-4A72-BFF5-65464E4B59AB}" sibTransId="{9DEB2DC2-93A6-4DD3-89B7-20C89E142503}"/>
    <dgm:cxn modelId="{AE1CEAB5-25D9-4D1C-A2BE-E70EAA427F1C}" type="presOf" srcId="{29181F35-52E0-4415-B9A5-B5BBC75DC7C7}" destId="{482DA228-2427-4158-AF52-A2770FE4CEE6}" srcOrd="0" destOrd="0" presId="urn:microsoft.com/office/officeart/2005/8/layout/process3"/>
    <dgm:cxn modelId="{22209EB6-5218-4D34-A3FA-B4BA38327F74}" srcId="{AF16D3FC-9F6C-4E73-88BF-90CA20F546B7}" destId="{7DD10CB0-E1D7-4D21-B028-3EC4C6B45728}" srcOrd="2" destOrd="0" parTransId="{FF14F9FA-2E23-4E92-8726-EBFFD45C5305}" sibTransId="{6091E91E-5DA1-4C6E-96B1-1451E18C460A}"/>
    <dgm:cxn modelId="{4C52BDB7-79F1-4503-B473-1280F6188244}" type="presOf" srcId="{AF16D3FC-9F6C-4E73-88BF-90CA20F546B7}" destId="{0844D292-F0D8-4303-8A57-01FDD405E3E2}" srcOrd="0" destOrd="0" presId="urn:microsoft.com/office/officeart/2005/8/layout/process3"/>
    <dgm:cxn modelId="{BEE21FB9-4408-438D-9504-3AC082FC5E87}" type="presOf" srcId="{F67C839F-097F-4EF8-8936-4B585EDE5B05}" destId="{6BE95F9B-7E79-466D-96C7-E36350C3224C}" srcOrd="1" destOrd="0" presId="urn:microsoft.com/office/officeart/2005/8/layout/process3"/>
    <dgm:cxn modelId="{7901ADCF-6946-454B-BD06-D1A0FF093AB3}" type="presOf" srcId="{FC121D1F-C8EB-40ED-9978-119C7F88AAEB}" destId="{EA4231AC-47BC-46C3-8D78-F1182DF9AE4D}" srcOrd="1" destOrd="0" presId="urn:microsoft.com/office/officeart/2005/8/layout/process3"/>
    <dgm:cxn modelId="{A3F61BD2-04B7-40B3-8A30-D4B152414176}" srcId="{0E01C125-CAA4-4F77-BAEA-1795315D304F}" destId="{25B20C4F-BD87-4E6C-95B5-8F06EA3324DF}" srcOrd="1" destOrd="0" parTransId="{0BC6F2BD-6757-4C1F-B7D9-F3151C4AF5D1}" sibTransId="{C6151D5C-E0D0-46F4-933D-CFD0D9C3574A}"/>
    <dgm:cxn modelId="{D78A6AD2-968C-4CEB-A459-F69861874AE2}" srcId="{FC121D1F-C8EB-40ED-9978-119C7F88AAEB}" destId="{7EB33342-AC9F-4CE9-9A02-52807583B129}" srcOrd="1" destOrd="0" parTransId="{3A701486-56F6-43B2-A6B5-BE9802EB2EA0}" sibTransId="{EAEEFAF3-8516-43B7-9361-AEBF8F5B951D}"/>
    <dgm:cxn modelId="{EB5648D8-C5C7-4BDB-A499-CCE6615D1A61}" type="presOf" srcId="{7EB33342-AC9F-4CE9-9A02-52807583B129}" destId="{15C62C36-F854-4621-B439-7B82F9DCC4F0}" srcOrd="0" destOrd="1" presId="urn:microsoft.com/office/officeart/2005/8/layout/process3"/>
    <dgm:cxn modelId="{2407C4DF-4965-4E86-B5E3-00D244C17815}" srcId="{0E01C125-CAA4-4F77-BAEA-1795315D304F}" destId="{6051795D-3CC0-48D0-AC90-209FA4128F1F}" srcOrd="0" destOrd="0" parTransId="{784216F0-86F0-4568-9435-AC4EFAA99172}" sibTransId="{5282F678-AA89-49E6-B953-F99B17C993FA}"/>
    <dgm:cxn modelId="{1FE883FC-1D9D-4BD3-AD89-9A07D9666766}" type="presOf" srcId="{25B20C4F-BD87-4E6C-95B5-8F06EA3324DF}" destId="{9D7188C9-B203-40B0-AE30-45D752E7DE2B}" srcOrd="0" destOrd="1" presId="urn:microsoft.com/office/officeart/2005/8/layout/process3"/>
    <dgm:cxn modelId="{B7C039FD-1163-47F0-9F0F-539A3B6052C3}" srcId="{ADDFCA17-A67B-4DC6-B677-0C7C50603A1C}" destId="{FC121D1F-C8EB-40ED-9978-119C7F88AAEB}" srcOrd="1" destOrd="0" parTransId="{F850B9FD-C2ED-497B-9EB4-6D3E22E9C15C}" sibTransId="{F67C839F-097F-4EF8-8936-4B585EDE5B05}"/>
    <dgm:cxn modelId="{86C772A3-EEB5-4DAA-B062-6915144B852C}" type="presParOf" srcId="{2E19E2F8-7CFA-4A44-9D98-07AC83675A79}" destId="{9C37E39D-2F29-44AF-B14F-972544924B9C}" srcOrd="0" destOrd="0" presId="urn:microsoft.com/office/officeart/2005/8/layout/process3"/>
    <dgm:cxn modelId="{D8DB7B0A-4602-45A1-B3FE-AD7A959BA9F6}" type="presParOf" srcId="{9C37E39D-2F29-44AF-B14F-972544924B9C}" destId="{63FE25B3-9E19-4567-8701-0D44ECF251BE}" srcOrd="0" destOrd="0" presId="urn:microsoft.com/office/officeart/2005/8/layout/process3"/>
    <dgm:cxn modelId="{E504B4FE-7DAC-4BE2-A991-B96B2C191DC4}" type="presParOf" srcId="{9C37E39D-2F29-44AF-B14F-972544924B9C}" destId="{23C84F36-0173-480D-BE44-23C60459C809}" srcOrd="1" destOrd="0" presId="urn:microsoft.com/office/officeart/2005/8/layout/process3"/>
    <dgm:cxn modelId="{3039DD9F-0AED-42EA-AD09-5CA415476692}" type="presParOf" srcId="{9C37E39D-2F29-44AF-B14F-972544924B9C}" destId="{9D7188C9-B203-40B0-AE30-45D752E7DE2B}" srcOrd="2" destOrd="0" presId="urn:microsoft.com/office/officeart/2005/8/layout/process3"/>
    <dgm:cxn modelId="{FC4507AB-91A5-4C52-9ECD-B3C5BA75559A}" type="presParOf" srcId="{2E19E2F8-7CFA-4A44-9D98-07AC83675A79}" destId="{482DA228-2427-4158-AF52-A2770FE4CEE6}" srcOrd="1" destOrd="0" presId="urn:microsoft.com/office/officeart/2005/8/layout/process3"/>
    <dgm:cxn modelId="{6E634530-BEEB-4744-9393-970741A98C4F}" type="presParOf" srcId="{482DA228-2427-4158-AF52-A2770FE4CEE6}" destId="{5769E6CF-8C26-40E2-9DA3-5D3078CE7DC7}" srcOrd="0" destOrd="0" presId="urn:microsoft.com/office/officeart/2005/8/layout/process3"/>
    <dgm:cxn modelId="{3D858C36-634D-4B41-BBB2-D4BB038B7900}" type="presParOf" srcId="{2E19E2F8-7CFA-4A44-9D98-07AC83675A79}" destId="{8ADF3BF3-3AB6-4E46-AF4E-0BDED3688BE0}" srcOrd="2" destOrd="0" presId="urn:microsoft.com/office/officeart/2005/8/layout/process3"/>
    <dgm:cxn modelId="{E2DF2DC9-7C07-426C-B5CF-56D16A2C8061}" type="presParOf" srcId="{8ADF3BF3-3AB6-4E46-AF4E-0BDED3688BE0}" destId="{72EC4AA4-A192-44AE-8A8F-A27A94D479A9}" srcOrd="0" destOrd="0" presId="urn:microsoft.com/office/officeart/2005/8/layout/process3"/>
    <dgm:cxn modelId="{EB72AB4C-FB53-4E29-81CF-A2B3F1D03C71}" type="presParOf" srcId="{8ADF3BF3-3AB6-4E46-AF4E-0BDED3688BE0}" destId="{EA4231AC-47BC-46C3-8D78-F1182DF9AE4D}" srcOrd="1" destOrd="0" presId="urn:microsoft.com/office/officeart/2005/8/layout/process3"/>
    <dgm:cxn modelId="{05B137BC-27A3-4B42-96DD-496EC437F81C}" type="presParOf" srcId="{8ADF3BF3-3AB6-4E46-AF4E-0BDED3688BE0}" destId="{15C62C36-F854-4621-B439-7B82F9DCC4F0}" srcOrd="2" destOrd="0" presId="urn:microsoft.com/office/officeart/2005/8/layout/process3"/>
    <dgm:cxn modelId="{E0537F74-7C82-4EDF-B921-FF6CD1EC3966}" type="presParOf" srcId="{2E19E2F8-7CFA-4A44-9D98-07AC83675A79}" destId="{FB71DEA4-0C3B-46DE-AC25-A733D96E629A}" srcOrd="3" destOrd="0" presId="urn:microsoft.com/office/officeart/2005/8/layout/process3"/>
    <dgm:cxn modelId="{5C821F93-8F8A-4742-9500-36F8B140440D}" type="presParOf" srcId="{FB71DEA4-0C3B-46DE-AC25-A733D96E629A}" destId="{6BE95F9B-7E79-466D-96C7-E36350C3224C}" srcOrd="0" destOrd="0" presId="urn:microsoft.com/office/officeart/2005/8/layout/process3"/>
    <dgm:cxn modelId="{06ABB879-2BFE-4802-B445-4CCE121C2D2D}" type="presParOf" srcId="{2E19E2F8-7CFA-4A44-9D98-07AC83675A79}" destId="{22A09ECA-32A2-4912-98E0-EE09EBC4C813}" srcOrd="4" destOrd="0" presId="urn:microsoft.com/office/officeart/2005/8/layout/process3"/>
    <dgm:cxn modelId="{D4C65C4A-4824-46EE-8237-5DAD18860705}" type="presParOf" srcId="{22A09ECA-32A2-4912-98E0-EE09EBC4C813}" destId="{0844D292-F0D8-4303-8A57-01FDD405E3E2}" srcOrd="0" destOrd="0" presId="urn:microsoft.com/office/officeart/2005/8/layout/process3"/>
    <dgm:cxn modelId="{900DB30B-8575-4291-A388-FE1671341F17}" type="presParOf" srcId="{22A09ECA-32A2-4912-98E0-EE09EBC4C813}" destId="{A092BF50-F55F-479E-8576-19FE2DC021A3}" srcOrd="1" destOrd="0" presId="urn:microsoft.com/office/officeart/2005/8/layout/process3"/>
    <dgm:cxn modelId="{102A79A2-EEB9-414C-845C-D7F320070C4B}" type="presParOf" srcId="{22A09ECA-32A2-4912-98E0-EE09EBC4C813}" destId="{7F42C7CD-2CE5-48FD-A964-E7845360251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4F36-0173-480D-BE44-23C60459C809}">
      <dsp:nvSpPr>
        <dsp:cNvPr id="0" name=""/>
        <dsp:cNvSpPr/>
      </dsp:nvSpPr>
      <dsp:spPr>
        <a:xfrm>
          <a:off x="3419" y="1332761"/>
          <a:ext cx="1554862" cy="9329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Impute missing-like values</a:t>
          </a:r>
          <a:endParaRPr lang="ru-RU" sz="1600" kern="1200" dirty="0"/>
        </a:p>
      </dsp:txBody>
      <dsp:txXfrm>
        <a:off x="3419" y="1332761"/>
        <a:ext cx="1554862" cy="621944"/>
      </dsp:txXfrm>
    </dsp:sp>
    <dsp:sp modelId="{9D7188C9-B203-40B0-AE30-45D752E7DE2B}">
      <dsp:nvSpPr>
        <dsp:cNvPr id="0" name=""/>
        <dsp:cNvSpPr/>
      </dsp:nvSpPr>
      <dsp:spPr>
        <a:xfrm>
          <a:off x="321885" y="1954705"/>
          <a:ext cx="1554862" cy="213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Common most frequent value strategy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Cross-feature most-frequent values strategy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imputing in some cases of </a:t>
          </a:r>
          <a:r>
            <a:rPr lang="en-US" sz="1400" kern="1200" dirty="0" err="1"/>
            <a:t>WoE</a:t>
          </a:r>
          <a:r>
            <a:rPr lang="en-US" sz="1400" kern="1200" dirty="0"/>
            <a:t> encoding</a:t>
          </a:r>
          <a:endParaRPr lang="ru-RU" sz="1400" kern="1200" dirty="0"/>
        </a:p>
      </dsp:txBody>
      <dsp:txXfrm>
        <a:off x="367425" y="2000245"/>
        <a:ext cx="1463782" cy="2040120"/>
      </dsp:txXfrm>
    </dsp:sp>
    <dsp:sp modelId="{482DA228-2427-4158-AF52-A2770FE4CEE6}">
      <dsp:nvSpPr>
        <dsp:cNvPr id="0" name=""/>
        <dsp:cNvSpPr/>
      </dsp:nvSpPr>
      <dsp:spPr>
        <a:xfrm>
          <a:off x="1793993" y="1450175"/>
          <a:ext cx="499708" cy="387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1793993" y="1527598"/>
        <a:ext cx="383574" cy="232269"/>
      </dsp:txXfrm>
    </dsp:sp>
    <dsp:sp modelId="{EA4231AC-47BC-46C3-8D78-F1182DF9AE4D}">
      <dsp:nvSpPr>
        <dsp:cNvPr id="0" name=""/>
        <dsp:cNvSpPr/>
      </dsp:nvSpPr>
      <dsp:spPr>
        <a:xfrm>
          <a:off x="2501127" y="1332761"/>
          <a:ext cx="1554862" cy="93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Bin / cutoff</a:t>
          </a:r>
          <a:endParaRPr lang="ru-RU" sz="1600" kern="1200" dirty="0"/>
        </a:p>
      </dsp:txBody>
      <dsp:txXfrm>
        <a:off x="2501127" y="1332761"/>
        <a:ext cx="1554862" cy="621944"/>
      </dsp:txXfrm>
    </dsp:sp>
    <dsp:sp modelId="{15C62C36-F854-4621-B439-7B82F9DCC4F0}">
      <dsp:nvSpPr>
        <dsp:cNvPr id="0" name=""/>
        <dsp:cNvSpPr/>
      </dsp:nvSpPr>
      <dsp:spPr>
        <a:xfrm>
          <a:off x="2819593" y="1954705"/>
          <a:ext cx="1554862" cy="213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Cutoffs were made for highly skewed features with few observations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Binning for </a:t>
          </a:r>
          <a:r>
            <a:rPr lang="en-US" sz="1400" kern="1200" dirty="0" err="1"/>
            <a:t>WoE</a:t>
          </a:r>
          <a:r>
            <a:rPr lang="en-US" sz="1400" kern="1200" dirty="0"/>
            <a:t> encoding</a:t>
          </a:r>
          <a:endParaRPr lang="ru-RU" sz="1400" kern="1200" dirty="0"/>
        </a:p>
      </dsp:txBody>
      <dsp:txXfrm>
        <a:off x="2865133" y="2000245"/>
        <a:ext cx="1463782" cy="2040120"/>
      </dsp:txXfrm>
    </dsp:sp>
    <dsp:sp modelId="{FB71DEA4-0C3B-46DE-AC25-A733D96E629A}">
      <dsp:nvSpPr>
        <dsp:cNvPr id="0" name=""/>
        <dsp:cNvSpPr/>
      </dsp:nvSpPr>
      <dsp:spPr>
        <a:xfrm>
          <a:off x="4291701" y="1450175"/>
          <a:ext cx="499708" cy="387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4291701" y="1527598"/>
        <a:ext cx="383574" cy="232269"/>
      </dsp:txXfrm>
    </dsp:sp>
    <dsp:sp modelId="{A092BF50-F55F-479E-8576-19FE2DC021A3}">
      <dsp:nvSpPr>
        <dsp:cNvPr id="0" name=""/>
        <dsp:cNvSpPr/>
      </dsp:nvSpPr>
      <dsp:spPr>
        <a:xfrm>
          <a:off x="4998836" y="1332761"/>
          <a:ext cx="1554862" cy="932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Encoding</a:t>
          </a:r>
          <a:endParaRPr lang="ru-RU" sz="1600" kern="1200" dirty="0"/>
        </a:p>
      </dsp:txBody>
      <dsp:txXfrm>
        <a:off x="4998836" y="1332761"/>
        <a:ext cx="1554862" cy="621944"/>
      </dsp:txXfrm>
    </dsp:sp>
    <dsp:sp modelId="{7F42C7CD-2CE5-48FD-A964-E78453602510}">
      <dsp:nvSpPr>
        <dsp:cNvPr id="0" name=""/>
        <dsp:cNvSpPr/>
      </dsp:nvSpPr>
      <dsp:spPr>
        <a:xfrm>
          <a:off x="5317302" y="1954705"/>
          <a:ext cx="1554862" cy="213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Natural ordinal encoding (month No., day No., ‘yes’/’no’ </a:t>
          </a:r>
          <a:r>
            <a:rPr lang="en-US" sz="1400" kern="1200" dirty="0">
              <a:sym typeface="Wingdings" panose="05000000000000000000" pitchFamily="2" charset="2"/>
            </a:rPr>
            <a:t></a:t>
          </a:r>
          <a:r>
            <a:rPr lang="en-US" sz="1400" kern="1200" dirty="0"/>
            <a:t>1/0)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One-hot encoding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WoE</a:t>
          </a:r>
          <a:r>
            <a:rPr lang="en-US" sz="1400" kern="1200" dirty="0"/>
            <a:t> encoding</a:t>
          </a:r>
          <a:endParaRPr lang="ru-RU" sz="1400" kern="1200" dirty="0"/>
        </a:p>
      </dsp:txBody>
      <dsp:txXfrm>
        <a:off x="5362842" y="2000245"/>
        <a:ext cx="1463782" cy="2040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5646033" cy="215443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Final Report</a:t>
            </a:r>
          </a:p>
          <a:p>
            <a:r>
              <a:rPr lang="en-US" sz="4000" dirty="0"/>
              <a:t>Bank Marketing Campaign</a:t>
            </a:r>
          </a:p>
          <a:p>
            <a:r>
              <a:rPr lang="en-US" sz="2800" b="1" dirty="0"/>
              <a:t>Jan 15,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AF7A-9E5D-1443-774B-8644DBE68909}"/>
              </a:ext>
            </a:extLst>
          </p:cNvPr>
          <p:cNvSpPr txBox="1"/>
          <p:nvPr/>
        </p:nvSpPr>
        <p:spPr>
          <a:xfrm>
            <a:off x="878632" y="5034396"/>
            <a:ext cx="2622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Name: Evolve Data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Dmitry </a:t>
            </a:r>
            <a:r>
              <a:rPr lang="en-US" sz="120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Sharukhin</a:t>
            </a:r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sharuhinda@gmail.com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Country: Russia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College/Company: </a:t>
            </a:r>
            <a:r>
              <a:rPr lang="en-US" sz="120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Finval</a:t>
            </a:r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GC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Specialization: Data Science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Alternative</a:t>
            </a:r>
            <a:r>
              <a:rPr lang="ru-RU" sz="4800" b="1" dirty="0">
                <a:solidFill>
                  <a:srgbClr val="FF6600"/>
                </a:solidFill>
              </a:rPr>
              <a:t> </a:t>
            </a:r>
            <a:r>
              <a:rPr lang="en-US" sz="4800" b="1" dirty="0">
                <a:solidFill>
                  <a:srgbClr val="FF6600"/>
                </a:solidFill>
              </a:rPr>
              <a:t>Approach: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02F0F8-70BF-BACD-24F8-FD442A8CF157}"/>
              </a:ext>
            </a:extLst>
          </p:cNvPr>
          <p:cNvSpPr txBox="1"/>
          <p:nvPr/>
        </p:nvSpPr>
        <p:spPr>
          <a:xfrm>
            <a:off x="4879851" y="27772"/>
            <a:ext cx="702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Based on the task description we assumed that clustering technique may help to determine groups of customers with high or low probability of opening deposit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9C01F-5892-BF63-71B0-B3C1A6B8792B}"/>
              </a:ext>
            </a:extLst>
          </p:cNvPr>
          <p:cNvSpPr txBox="1"/>
          <p:nvPr/>
        </p:nvSpPr>
        <p:spPr>
          <a:xfrm>
            <a:off x="4879851" y="630650"/>
            <a:ext cx="702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used t-SNE method to visualize preprocessed datasets. But took only about 8000 random observation from each using stratified sampling</a:t>
            </a:r>
            <a:endParaRPr lang="ru-RU" sz="16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28B499-879D-A7AA-BDFC-F55B90A5F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51" y="1372957"/>
            <a:ext cx="2505687" cy="24873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82E67F-1E4E-BF60-C7AC-D3D0C6570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60" y="1330864"/>
            <a:ext cx="2599474" cy="25804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6518EC4-83A3-A6F9-F4DE-11D23C6B07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51" y="4246159"/>
            <a:ext cx="2505687" cy="24873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EB1866-0E77-2F9C-BF8A-B892AFE0B836}"/>
              </a:ext>
            </a:extLst>
          </p:cNvPr>
          <p:cNvSpPr txBox="1"/>
          <p:nvPr/>
        </p:nvSpPr>
        <p:spPr>
          <a:xfrm>
            <a:off x="7555584" y="2616633"/>
            <a:ext cx="1673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Some preprocessing methods results in </a:t>
            </a:r>
            <a:r>
              <a:rPr lang="en-US" sz="1400" b="1" dirty="0"/>
              <a:t>well-shaped clusters</a:t>
            </a:r>
            <a:r>
              <a:rPr lang="en-US" sz="1400" dirty="0"/>
              <a:t>. These clusters have visually different density of positives (red dots).</a:t>
            </a:r>
          </a:p>
          <a:p>
            <a:pPr algn="ctr"/>
            <a:r>
              <a:rPr lang="en-US" sz="1400" dirty="0"/>
              <a:t>We chose opt4 preprocessing option to experiment with it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689FD4A-8B8E-A231-1CA9-DF88DABDA8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53" y="4246159"/>
            <a:ext cx="2505687" cy="1715605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31391EA-9BD2-9493-F047-5175A24D6EF7}"/>
              </a:ext>
            </a:extLst>
          </p:cNvPr>
          <p:cNvSpPr/>
          <p:nvPr/>
        </p:nvSpPr>
        <p:spPr>
          <a:xfrm>
            <a:off x="9204144" y="1315893"/>
            <a:ext cx="2672861" cy="8677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6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Alternative</a:t>
            </a:r>
            <a:r>
              <a:rPr lang="ru-RU" sz="4800" b="1" dirty="0">
                <a:solidFill>
                  <a:srgbClr val="FF6600"/>
                </a:solidFill>
              </a:rPr>
              <a:t> </a:t>
            </a:r>
            <a:r>
              <a:rPr lang="en-US" sz="4800" b="1" dirty="0">
                <a:solidFill>
                  <a:srgbClr val="FF6600"/>
                </a:solidFill>
              </a:rPr>
              <a:t>Approach: Clustering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EB1866-0E77-2F9C-BF8A-B892AFE0B836}"/>
              </a:ext>
            </a:extLst>
          </p:cNvPr>
          <p:cNvSpPr txBox="1"/>
          <p:nvPr/>
        </p:nvSpPr>
        <p:spPr>
          <a:xfrm>
            <a:off x="7974624" y="900649"/>
            <a:ext cx="407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Despite there are 7 clusters on the chart, 4 of them (1 to 4) have near the same low probability of positives (5-6%)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A29027-F84E-4796-60AD-17312A33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00" y="688745"/>
            <a:ext cx="3066024" cy="26484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9E190B-4C90-87EA-C1F0-9D68578F1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8599" y="228601"/>
            <a:ext cx="4376078" cy="4601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712E71-B3FA-B517-F4EF-E3F772D74352}"/>
              </a:ext>
            </a:extLst>
          </p:cNvPr>
          <p:cNvSpPr txBox="1"/>
          <p:nvPr/>
        </p:nvSpPr>
        <p:spPr>
          <a:xfrm>
            <a:off x="8091854" y="1868886"/>
            <a:ext cx="3953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trained </a:t>
            </a:r>
            <a:r>
              <a:rPr lang="en-US" sz="1600" dirty="0" err="1"/>
              <a:t>KMeans</a:t>
            </a:r>
            <a:r>
              <a:rPr lang="en-US" sz="1600" dirty="0"/>
              <a:t> clustering model from scikit-learn to make 4 clusters on train set.</a:t>
            </a:r>
          </a:p>
          <a:p>
            <a:pPr algn="ctr"/>
            <a:r>
              <a:rPr lang="en-US" sz="1600" dirty="0"/>
              <a:t>The results show that clustering was performed successfully as we got probabilities we expected 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90942F-18B6-DA96-680D-E9F49FFDDE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8599" y="3665676"/>
            <a:ext cx="3722225" cy="12213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8D6EE5-144D-B26E-06EF-AD6E1B37A697}"/>
              </a:ext>
            </a:extLst>
          </p:cNvPr>
          <p:cNvSpPr txBox="1"/>
          <p:nvPr/>
        </p:nvSpPr>
        <p:spPr>
          <a:xfrm>
            <a:off x="9056429" y="3491525"/>
            <a:ext cx="2672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Applying model to test dataset was successful too – probabilities in each of clusters defined by model stay with respect to ones in train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0538B-51DA-9E95-EB60-F405A951E4DD}"/>
              </a:ext>
            </a:extLst>
          </p:cNvPr>
          <p:cNvSpPr txBox="1"/>
          <p:nvPr/>
        </p:nvSpPr>
        <p:spPr>
          <a:xfrm>
            <a:off x="5390037" y="5271270"/>
            <a:ext cx="6119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Considering success of clustering technique, we suggest to use it to define groups of customers. Then bank can prioritize calls according to probabilities of positive income</a:t>
            </a:r>
          </a:p>
          <a:p>
            <a:pPr algn="ctr"/>
            <a:r>
              <a:rPr lang="en-US" sz="1600" dirty="0"/>
              <a:t>Recall value in this case will be equal to 1.0 as all customers from cluster are supposed to get a call</a:t>
            </a:r>
          </a:p>
        </p:txBody>
      </p:sp>
    </p:spTree>
    <p:extLst>
      <p:ext uri="{BB962C8B-B14F-4D97-AF65-F5344CB8AC3E}">
        <p14:creationId xmlns:p14="http://schemas.microsoft.com/office/powerpoint/2010/main" val="305149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Conclusions and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BDD9D-2977-E79F-12EA-68D29690FB42}"/>
              </a:ext>
            </a:extLst>
          </p:cNvPr>
          <p:cNvSpPr txBox="1"/>
          <p:nvPr/>
        </p:nvSpPr>
        <p:spPr>
          <a:xfrm>
            <a:off x="5240215" y="231288"/>
            <a:ext cx="6231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</a:t>
            </a:r>
          </a:p>
          <a:p>
            <a:endParaRPr lang="en-US" b="1" dirty="0"/>
          </a:p>
          <a:p>
            <a:r>
              <a:rPr lang="en-US" dirty="0"/>
              <a:t>- Initial dataset was transformed using 11 different combinations of imputing and encoding</a:t>
            </a:r>
          </a:p>
          <a:p>
            <a:r>
              <a:rPr lang="en-US" dirty="0"/>
              <a:t>- 5 types of models were trained and evaluated on created datasets</a:t>
            </a:r>
          </a:p>
          <a:p>
            <a:r>
              <a:rPr lang="en-US" dirty="0"/>
              <a:t>- Logistic Regression model showed high robustness to encoding method and highest recall values on almost all dataset options</a:t>
            </a:r>
          </a:p>
          <a:p>
            <a:r>
              <a:rPr lang="en-US" dirty="0"/>
              <a:t>- Unsupervised clustering method was alternatively developed and tested on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9445C-812E-03F6-49DA-12E2171E057E}"/>
              </a:ext>
            </a:extLst>
          </p:cNvPr>
          <p:cNvSpPr txBox="1"/>
          <p:nvPr/>
        </p:nvSpPr>
        <p:spPr>
          <a:xfrm>
            <a:off x="5240215" y="3320338"/>
            <a:ext cx="62249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Final recommendations: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Use Logistic regression as main predictive model to determine if the customer will open a deposit</a:t>
            </a:r>
          </a:p>
          <a:p>
            <a:pPr marL="342900" indent="-342900">
              <a:buAutoNum type="arabicPeriod"/>
            </a:pPr>
            <a:r>
              <a:rPr lang="en-US" dirty="0"/>
              <a:t>Try to fine tune model hyperparameters further to improve model efficiency</a:t>
            </a:r>
          </a:p>
          <a:p>
            <a:pPr marL="342900" indent="-342900">
              <a:buAutoNum type="arabicPeriod"/>
            </a:pPr>
            <a:r>
              <a:rPr lang="en-US" dirty="0"/>
              <a:t>Use simple (ordinal and binary) encoding and imputing based on “most frequent” strategy (preprocessing option 7)</a:t>
            </a:r>
          </a:p>
          <a:p>
            <a:pPr marL="342900" indent="-342900">
              <a:buAutoNum type="arabicPeriod"/>
            </a:pPr>
            <a:r>
              <a:rPr lang="en-US" dirty="0"/>
              <a:t>Analyze sensitivity of models’ financial results to the level of costs relative to income value</a:t>
            </a:r>
          </a:p>
        </p:txBody>
      </p:sp>
    </p:spTree>
    <p:extLst>
      <p:ext uri="{BB962C8B-B14F-4D97-AF65-F5344CB8AC3E}">
        <p14:creationId xmlns:p14="http://schemas.microsoft.com/office/powerpoint/2010/main" val="109157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6600" b="1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6151" y="2831546"/>
            <a:ext cx="5558973" cy="102165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    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68267" y="1068266"/>
            <a:ext cx="6858002" cy="4721469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483467" y="612533"/>
            <a:ext cx="6858004" cy="5632938"/>
          </a:xfrm>
        </p:spPr>
        <p:txBody>
          <a:bodyPr vert="vert270" anchor="ctr">
            <a:normAutofit/>
          </a:bodyPr>
          <a:lstStyle/>
          <a:p>
            <a:pPr algn="just"/>
            <a:r>
              <a:rPr lang="en-US" sz="2800" dirty="0">
                <a:solidFill>
                  <a:srgbClr val="FF6600"/>
                </a:solidFill>
              </a:rPr>
              <a:t>Problem Description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Summary of EDA Results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Dataset Preprocessing and Encoding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Models and Results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Alternative</a:t>
            </a:r>
            <a:r>
              <a:rPr lang="ru-RU" sz="2800" dirty="0">
                <a:solidFill>
                  <a:srgbClr val="FF6600"/>
                </a:solidFill>
              </a:rPr>
              <a:t> </a:t>
            </a:r>
            <a:r>
              <a:rPr lang="en-US" sz="2800" dirty="0">
                <a:solidFill>
                  <a:srgbClr val="FF6600"/>
                </a:solidFill>
              </a:rPr>
              <a:t>Approach: Clustering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Conclusions and Recommendations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7058" y="1077057"/>
            <a:ext cx="6858000" cy="4703886"/>
          </a:xfrm>
          <a:solidFill>
            <a:srgbClr val="3B3B3B"/>
          </a:solidFill>
        </p:spPr>
        <p:txBody>
          <a:bodyPr vert="vert270" anchor="ctr" anchorCtr="0"/>
          <a:lstStyle/>
          <a:p>
            <a:r>
              <a:rPr lang="en-US" b="1" dirty="0">
                <a:solidFill>
                  <a:srgbClr val="FF6600"/>
                </a:solidFill>
              </a:rPr>
              <a:t>Problem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D153D8-B1FE-C31F-6FD1-F936D82958FF}"/>
              </a:ext>
            </a:extLst>
          </p:cNvPr>
          <p:cNvSpPr txBox="1"/>
          <p:nvPr/>
        </p:nvSpPr>
        <p:spPr>
          <a:xfrm>
            <a:off x="5329989" y="1186263"/>
            <a:ext cx="6266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Description:</a:t>
            </a: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ABC Bank wants to sell its term deposit product to customers and before launching the product they want to develop a model which help them in understanding whether a particular customer will buy their product or not (based on customer's past interaction with bank or other Financial Institution)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CC3E6-CD40-6A29-FCE9-80F015366A0E}"/>
              </a:ext>
            </a:extLst>
          </p:cNvPr>
          <p:cNvSpPr txBox="1"/>
          <p:nvPr/>
        </p:nvSpPr>
        <p:spPr>
          <a:xfrm>
            <a:off x="5329989" y="5092114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ML model to shortlist customer whose chances of buying the product are more so that their marketing channel (tele marketing, SMS/email marketing etc.) can focus only to those customers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A02B6-54FA-9EE4-DEE6-2649603BA587}"/>
              </a:ext>
            </a:extLst>
          </p:cNvPr>
          <p:cNvSpPr txBox="1"/>
          <p:nvPr/>
        </p:nvSpPr>
        <p:spPr>
          <a:xfrm>
            <a:off x="5329989" y="28855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</a:rPr>
              <a:t>Client:</a:t>
            </a:r>
            <a:endParaRPr lang="en-US" dirty="0"/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ABC Bank </a:t>
            </a:r>
            <a:endParaRPr lang="en-US" b="0" i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27AC9-9C7D-BC93-BC96-48728E49988F}"/>
              </a:ext>
            </a:extLst>
          </p:cNvPr>
          <p:cNvSpPr txBox="1"/>
          <p:nvPr/>
        </p:nvSpPr>
        <p:spPr>
          <a:xfrm>
            <a:off x="5329989" y="2940589"/>
            <a:ext cx="62660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Bank wants to use ML model to shortlist customer whose chances of buying the product are more so that their marketing channel (tele marketing, SMS/email marketing etc.) can focus only to those customers in order to save resources (which is directly involved in the cost (resource billing)) and their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Summary of EDA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A671A21-6BE5-90C6-B933-D73C9C39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20" y="1469549"/>
            <a:ext cx="2610748" cy="1903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366506-8EF8-46A8-9003-FDD78D28BEF9}"/>
              </a:ext>
            </a:extLst>
          </p:cNvPr>
          <p:cNvSpPr txBox="1"/>
          <p:nvPr/>
        </p:nvSpPr>
        <p:spPr>
          <a:xfrm>
            <a:off x="5449343" y="2468325"/>
            <a:ext cx="349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There are </a:t>
            </a:r>
            <a:r>
              <a:rPr lang="en-US" b="1" dirty="0"/>
              <a:t>many missing-like values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D13223-2086-3C1F-B630-925589CD1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577" y="233300"/>
            <a:ext cx="2669560" cy="190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C346F-692A-900A-527A-A832FE8D05F5}"/>
              </a:ext>
            </a:extLst>
          </p:cNvPr>
          <p:cNvSpPr txBox="1"/>
          <p:nvPr/>
        </p:nvSpPr>
        <p:spPr>
          <a:xfrm>
            <a:off x="7669137" y="530750"/>
            <a:ext cx="342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dealing with</a:t>
            </a:r>
          </a:p>
          <a:p>
            <a:r>
              <a:rPr lang="en-US" b="1" dirty="0"/>
              <a:t>HIGHLY imbalanced</a:t>
            </a:r>
            <a:r>
              <a:rPr lang="en-US" dirty="0"/>
              <a:t> dataset (positive labels &lt;&lt; negative labels)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E3E0C04-E158-67B3-0303-0877335D617E}"/>
              </a:ext>
            </a:extLst>
          </p:cNvPr>
          <p:cNvGrpSpPr>
            <a:grpSpLocks noChangeAspect="1"/>
          </p:cNvGrpSpPr>
          <p:nvPr/>
        </p:nvGrpSpPr>
        <p:grpSpPr>
          <a:xfrm>
            <a:off x="5159406" y="3368967"/>
            <a:ext cx="2349902" cy="1908000"/>
            <a:chOff x="5582747" y="1541184"/>
            <a:chExt cx="5686425" cy="477202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63833D5-AD58-56EA-D90C-F4D230243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2747" y="1541184"/>
              <a:ext cx="5686425" cy="4772025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106866C-7243-0CBB-DC75-9B61A1C388AA}"/>
                </a:ext>
              </a:extLst>
            </p:cNvPr>
            <p:cNvSpPr/>
            <p:nvPr/>
          </p:nvSpPr>
          <p:spPr>
            <a:xfrm>
              <a:off x="8956396" y="1716519"/>
              <a:ext cx="1515244" cy="67591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473AD0E-B2E8-02F6-25E8-955098C89A2A}"/>
                </a:ext>
              </a:extLst>
            </p:cNvPr>
            <p:cNvSpPr/>
            <p:nvPr/>
          </p:nvSpPr>
          <p:spPr>
            <a:xfrm>
              <a:off x="9714018" y="3780691"/>
              <a:ext cx="757622" cy="75613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515910-5B33-217D-5FFD-5298054A388B}"/>
              </a:ext>
            </a:extLst>
          </p:cNvPr>
          <p:cNvSpPr txBox="1"/>
          <p:nvPr/>
        </p:nvSpPr>
        <p:spPr>
          <a:xfrm>
            <a:off x="7669137" y="3663007"/>
            <a:ext cx="4093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correlated features which can help to impute missing values or make troubles when modelling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ECD5C4-0EEB-1CB9-2910-0F3BB6CDA1B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083020" y="4844194"/>
            <a:ext cx="2520000" cy="190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51BB5B-E9F1-75C8-6588-234A9664A089}"/>
              </a:ext>
            </a:extLst>
          </p:cNvPr>
          <p:cNvSpPr txBox="1"/>
          <p:nvPr/>
        </p:nvSpPr>
        <p:spPr>
          <a:xfrm>
            <a:off x="5284268" y="5540605"/>
            <a:ext cx="366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Weight-of-Evidence was chosen as one of encoding approaches to try</a:t>
            </a:r>
          </a:p>
        </p:txBody>
      </p:sp>
    </p:spTree>
    <p:extLst>
      <p:ext uri="{BB962C8B-B14F-4D97-AF65-F5344CB8AC3E}">
        <p14:creationId xmlns:p14="http://schemas.microsoft.com/office/powerpoint/2010/main" val="239284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6282BB7-5450-71A3-2CAE-3BDA34F1D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306851"/>
              </p:ext>
            </p:extLst>
          </p:nvPr>
        </p:nvGraphicFramePr>
        <p:xfrm>
          <a:off x="4967656" y="524933"/>
          <a:ext cx="68755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Dataset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Preprocessing and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C346F-692A-900A-527A-A832FE8D05F5}"/>
              </a:ext>
            </a:extLst>
          </p:cNvPr>
          <p:cNvSpPr txBox="1"/>
          <p:nvPr/>
        </p:nvSpPr>
        <p:spPr>
          <a:xfrm>
            <a:off x="5789737" y="424878"/>
            <a:ext cx="523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the dataset is highly imbalanced, all preprocesses and encodings did </a:t>
            </a:r>
            <a:r>
              <a:rPr lang="en-US" b="1" dirty="0"/>
              <a:t>not drop any row</a:t>
            </a:r>
          </a:p>
          <a:p>
            <a:pPr algn="ctr"/>
            <a:r>
              <a:rPr lang="en-US" dirty="0"/>
              <a:t>(but redundant columns were dropped if necessary)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66506-8EF8-46A8-9003-FDD78D28BEF9}"/>
              </a:ext>
            </a:extLst>
          </p:cNvPr>
          <p:cNvSpPr txBox="1"/>
          <p:nvPr/>
        </p:nvSpPr>
        <p:spPr>
          <a:xfrm>
            <a:off x="5564190" y="5014472"/>
            <a:ext cx="582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 variants of datasets </a:t>
            </a:r>
            <a:r>
              <a:rPr lang="en-US" dirty="0"/>
              <a:t>were created by applying different techniques to different features and combining them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1CF7F-2B20-9D45-1CF7-92B65957DFD1}"/>
              </a:ext>
            </a:extLst>
          </p:cNvPr>
          <p:cNvSpPr txBox="1"/>
          <p:nvPr/>
        </p:nvSpPr>
        <p:spPr>
          <a:xfrm>
            <a:off x="5564190" y="5837747"/>
            <a:ext cx="582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Pipelines</a:t>
            </a:r>
            <a:r>
              <a:rPr lang="en-US" dirty="0"/>
              <a:t> were created to process initial test dataset according to each option’s rules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31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Models and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ACB5B-A02C-F985-DA87-7FAD7382ED35}"/>
              </a:ext>
            </a:extLst>
          </p:cNvPr>
          <p:cNvSpPr txBox="1"/>
          <p:nvPr/>
        </p:nvSpPr>
        <p:spPr>
          <a:xfrm>
            <a:off x="5512899" y="205263"/>
            <a:ext cx="545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Choosing metric</a:t>
            </a:r>
            <a:endParaRPr lang="ru-RU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CF061-0C5C-94EE-9322-5B85E40CD2F0}"/>
              </a:ext>
            </a:extLst>
          </p:cNvPr>
          <p:cNvSpPr txBox="1"/>
          <p:nvPr/>
        </p:nvSpPr>
        <p:spPr>
          <a:xfrm>
            <a:off x="6422129" y="5037448"/>
            <a:ext cx="415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Based on assumption that potential income in positive case is significantly higher than cost per call, </a:t>
            </a:r>
            <a:r>
              <a:rPr lang="en-US" sz="1600" b="1" dirty="0"/>
              <a:t>the target is to reduce False Negatives</a:t>
            </a:r>
            <a:r>
              <a:rPr lang="en-US" sz="1600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b="1" dirty="0"/>
              <a:t>RECALL is the target metric </a:t>
            </a:r>
            <a:r>
              <a:rPr lang="en-US" sz="1600" dirty="0"/>
              <a:t>then</a:t>
            </a:r>
            <a:endParaRPr lang="ru-RU" sz="16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908FBE-352C-B226-368D-8DBABFCC2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74"/>
          <a:stretch/>
        </p:blipFill>
        <p:spPr>
          <a:xfrm>
            <a:off x="6745318" y="1471691"/>
            <a:ext cx="2986270" cy="3146532"/>
          </a:xfrm>
          <a:prstGeom prst="rect">
            <a:avLst/>
          </a:prstGeom>
        </p:spPr>
      </p:pic>
      <p:sp>
        <p:nvSpPr>
          <p:cNvPr id="17" name="Выноска: линия без границы 16">
            <a:extLst>
              <a:ext uri="{FF2B5EF4-FFF2-40B4-BE49-F238E27FC236}">
                <a16:creationId xmlns:a16="http://schemas.microsoft.com/office/drawing/2014/main" id="{CC7858AB-1C0D-9196-A8B8-6678D980D7C6}"/>
              </a:ext>
            </a:extLst>
          </p:cNvPr>
          <p:cNvSpPr/>
          <p:nvPr/>
        </p:nvSpPr>
        <p:spPr>
          <a:xfrm>
            <a:off x="10162672" y="1190726"/>
            <a:ext cx="1749670" cy="931205"/>
          </a:xfrm>
          <a:prstGeom prst="callout1">
            <a:avLst>
              <a:gd name="adj1" fmla="val 52740"/>
              <a:gd name="adj2" fmla="val 6743"/>
              <a:gd name="adj3" fmla="val 110613"/>
              <a:gd name="adj4" fmla="val -493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Clients that </a:t>
            </a:r>
            <a:r>
              <a:rPr lang="en-US" sz="1400" b="1" dirty="0"/>
              <a:t>will be called</a:t>
            </a:r>
            <a:r>
              <a:rPr lang="en-US" sz="1400" dirty="0"/>
              <a:t> during campaign </a:t>
            </a:r>
            <a:r>
              <a:rPr lang="en-US" sz="1400" b="1" dirty="0"/>
              <a:t>but refuse</a:t>
            </a:r>
            <a:r>
              <a:rPr lang="en-US" sz="1400" dirty="0"/>
              <a:t> to open deposit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(HIGHER COST OF CAMPAIGN)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18" name="Выноска: линия без границы 17">
            <a:extLst>
              <a:ext uri="{FF2B5EF4-FFF2-40B4-BE49-F238E27FC236}">
                <a16:creationId xmlns:a16="http://schemas.microsoft.com/office/drawing/2014/main" id="{CFE1E797-6DAC-67C4-AD31-AA99F79B5D21}"/>
              </a:ext>
            </a:extLst>
          </p:cNvPr>
          <p:cNvSpPr/>
          <p:nvPr/>
        </p:nvSpPr>
        <p:spPr>
          <a:xfrm>
            <a:off x="4812131" y="1006088"/>
            <a:ext cx="2153451" cy="931205"/>
          </a:xfrm>
          <a:prstGeom prst="callout1">
            <a:avLst>
              <a:gd name="adj1" fmla="val 87675"/>
              <a:gd name="adj2" fmla="val 90662"/>
              <a:gd name="adj3" fmla="val 122887"/>
              <a:gd name="adj4" fmla="val 1196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Clients that </a:t>
            </a:r>
            <a:r>
              <a:rPr lang="en-US" sz="1400" b="1" dirty="0"/>
              <a:t>will NOT be called</a:t>
            </a:r>
            <a:r>
              <a:rPr lang="en-US" sz="1400" dirty="0"/>
              <a:t> during campaign </a:t>
            </a:r>
            <a:r>
              <a:rPr lang="en-US" sz="1400" b="1" dirty="0"/>
              <a:t>and refuse</a:t>
            </a:r>
            <a:r>
              <a:rPr lang="en-US" sz="1400" dirty="0"/>
              <a:t> to open deposit if they would</a:t>
            </a:r>
            <a:endParaRPr lang="ru-RU" sz="1400" dirty="0"/>
          </a:p>
        </p:txBody>
      </p:sp>
      <p:sp>
        <p:nvSpPr>
          <p:cNvPr id="19" name="Выноска: линия без границы 18">
            <a:extLst>
              <a:ext uri="{FF2B5EF4-FFF2-40B4-BE49-F238E27FC236}">
                <a16:creationId xmlns:a16="http://schemas.microsoft.com/office/drawing/2014/main" id="{D26176E9-48A5-97A4-2E77-C1DDEB2D3347}"/>
              </a:ext>
            </a:extLst>
          </p:cNvPr>
          <p:cNvSpPr/>
          <p:nvPr/>
        </p:nvSpPr>
        <p:spPr>
          <a:xfrm>
            <a:off x="10270797" y="3848490"/>
            <a:ext cx="1749670" cy="931205"/>
          </a:xfrm>
          <a:prstGeom prst="callout1">
            <a:avLst>
              <a:gd name="adj1" fmla="val 16861"/>
              <a:gd name="adj2" fmla="val 5737"/>
              <a:gd name="adj3" fmla="val -28183"/>
              <a:gd name="adj4" fmla="val -599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Clients that </a:t>
            </a:r>
            <a:r>
              <a:rPr lang="en-US" sz="1400" b="1" dirty="0"/>
              <a:t>will be called</a:t>
            </a:r>
            <a:r>
              <a:rPr lang="en-US" sz="1400" dirty="0"/>
              <a:t> during campaign </a:t>
            </a:r>
            <a:r>
              <a:rPr lang="en-US" sz="1400" b="1" dirty="0"/>
              <a:t>and agree </a:t>
            </a:r>
            <a:r>
              <a:rPr lang="en-US" sz="1400" dirty="0"/>
              <a:t>to open deposit</a:t>
            </a:r>
            <a:endParaRPr lang="ru-RU" sz="1400" dirty="0"/>
          </a:p>
        </p:txBody>
      </p:sp>
      <p:sp>
        <p:nvSpPr>
          <p:cNvPr id="20" name="Выноска: линия без границы 19">
            <a:extLst>
              <a:ext uri="{FF2B5EF4-FFF2-40B4-BE49-F238E27FC236}">
                <a16:creationId xmlns:a16="http://schemas.microsoft.com/office/drawing/2014/main" id="{683D1999-A610-4CA5-0887-B0BE6B87740E}"/>
              </a:ext>
            </a:extLst>
          </p:cNvPr>
          <p:cNvSpPr/>
          <p:nvPr/>
        </p:nvSpPr>
        <p:spPr>
          <a:xfrm>
            <a:off x="4867232" y="3525015"/>
            <a:ext cx="1749670" cy="1374788"/>
          </a:xfrm>
          <a:prstGeom prst="callout1">
            <a:avLst>
              <a:gd name="adj1" fmla="val 40466"/>
              <a:gd name="adj2" fmla="val 93677"/>
              <a:gd name="adj3" fmla="val 2976"/>
              <a:gd name="adj4" fmla="val 149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Clients that </a:t>
            </a:r>
            <a:r>
              <a:rPr lang="en-US" sz="1400" b="1" dirty="0"/>
              <a:t>will NOT be called</a:t>
            </a:r>
            <a:r>
              <a:rPr lang="en-US" sz="1400" dirty="0"/>
              <a:t> during campaign </a:t>
            </a:r>
            <a:r>
              <a:rPr lang="en-US" sz="1400" b="1" dirty="0"/>
              <a:t>but agree </a:t>
            </a:r>
            <a:r>
              <a:rPr lang="en-US" sz="1400" dirty="0"/>
              <a:t>to open deposit if they would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(LOST INCOME)</a:t>
            </a:r>
            <a:endParaRPr lang="ru-RU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2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Models and Results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C346F-692A-900A-527A-A832FE8D05F5}"/>
              </a:ext>
            </a:extLst>
          </p:cNvPr>
          <p:cNvSpPr txBox="1"/>
          <p:nvPr/>
        </p:nvSpPr>
        <p:spPr>
          <a:xfrm>
            <a:off x="4827099" y="273958"/>
            <a:ext cx="3938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 models were tested on each version of dataset created: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Logistic Regression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Stochastic Gradient Descent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Decision Tree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k Nearest Neighbors</a:t>
            </a:r>
            <a:endParaRPr lang="ru-R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ACB5B-A02C-F985-DA87-7FAD7382ED35}"/>
              </a:ext>
            </a:extLst>
          </p:cNvPr>
          <p:cNvSpPr txBox="1"/>
          <p:nvPr/>
        </p:nvSpPr>
        <p:spPr>
          <a:xfrm>
            <a:off x="8815633" y="273958"/>
            <a:ext cx="32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Basic hyperparameters tuning was performed on each model using </a:t>
            </a:r>
            <a:r>
              <a:rPr lang="en-US" sz="1600" i="1" dirty="0" err="1"/>
              <a:t>GridSearchCV</a:t>
            </a:r>
            <a:r>
              <a:rPr lang="en-US" sz="1600" dirty="0"/>
              <a:t> class from </a:t>
            </a:r>
            <a:r>
              <a:rPr lang="en-US" sz="1600" i="1" dirty="0"/>
              <a:t>scikit-learn</a:t>
            </a:r>
            <a:r>
              <a:rPr lang="en-US" sz="1600" dirty="0"/>
              <a:t> package with 5-fold stratified cross-validation.</a:t>
            </a:r>
          </a:p>
          <a:p>
            <a:pPr algn="r"/>
            <a:r>
              <a:rPr lang="en-US" sz="1600" dirty="0"/>
              <a:t>Recall was assigned as optimization metric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C446-F4B1-1A41-28E2-5143FB85B18F}"/>
              </a:ext>
            </a:extLst>
          </p:cNvPr>
          <p:cNvSpPr txBox="1"/>
          <p:nvPr/>
        </p:nvSpPr>
        <p:spPr>
          <a:xfrm>
            <a:off x="9583735" y="3720541"/>
            <a:ext cx="2432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Logistic Regression shows best results on almost all dataset variants. </a:t>
            </a:r>
          </a:p>
          <a:p>
            <a:pPr algn="r"/>
            <a:r>
              <a:rPr lang="en-US" sz="1600" dirty="0"/>
              <a:t>And it’s robust against preprocessing and encoding options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EA4AEA-FF53-4992-D282-4639DB51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22" y="2162908"/>
            <a:ext cx="4826855" cy="46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7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Models and Results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ACB5B-A02C-F985-DA87-7FAD7382ED35}"/>
              </a:ext>
            </a:extLst>
          </p:cNvPr>
          <p:cNvSpPr txBox="1"/>
          <p:nvPr/>
        </p:nvSpPr>
        <p:spPr>
          <a:xfrm>
            <a:off x="6853837" y="120041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Best model results</a:t>
            </a:r>
            <a:endParaRPr lang="ru-RU" sz="16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D96F01-A54E-1FA0-C2F4-C2AF1CE5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106" y="458595"/>
            <a:ext cx="6101862" cy="35872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D8F789-9C88-90AB-95FD-2910E59D2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104" y="4193930"/>
            <a:ext cx="6101863" cy="24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3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Models and Results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ACB5B-A02C-F985-DA87-7FAD7382ED35}"/>
              </a:ext>
            </a:extLst>
          </p:cNvPr>
          <p:cNvSpPr txBox="1"/>
          <p:nvPr/>
        </p:nvSpPr>
        <p:spPr>
          <a:xfrm>
            <a:off x="4982067" y="1264031"/>
            <a:ext cx="212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Information to evaluate campaign financial results for each model type was found in Internet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A1E09-1DC8-252F-D286-B2B4047DCFE5}"/>
              </a:ext>
            </a:extLst>
          </p:cNvPr>
          <p:cNvSpPr txBox="1"/>
          <p:nvPr/>
        </p:nvSpPr>
        <p:spPr>
          <a:xfrm>
            <a:off x="7030916" y="8576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Evaluation of financial results</a:t>
            </a:r>
            <a:endParaRPr lang="ru-RU" sz="1600" b="1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52B0C67-534D-978A-4E1F-940D104D0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02716"/>
              </p:ext>
            </p:extLst>
          </p:nvPr>
        </p:nvGraphicFramePr>
        <p:xfrm>
          <a:off x="7201880" y="511199"/>
          <a:ext cx="4733552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8014">
                  <a:extLst>
                    <a:ext uri="{9D8B030D-6E8A-4147-A177-3AD203B41FA5}">
                      <a16:colId xmlns:a16="http://schemas.microsoft.com/office/drawing/2014/main" val="1553516934"/>
                    </a:ext>
                  </a:extLst>
                </a:gridCol>
                <a:gridCol w="1855538">
                  <a:extLst>
                    <a:ext uri="{9D8B030D-6E8A-4147-A177-3AD203B41FA5}">
                      <a16:colId xmlns:a16="http://schemas.microsoft.com/office/drawing/2014/main" val="1197381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Indicator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177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 bank margin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1%/</a:t>
                      </a:r>
                      <a:r>
                        <a:rPr lang="en-US" sz="1200" dirty="0" err="1"/>
                        <a:t>yr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006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 deposit sum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$31 600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05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Mobile call cost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$0.15 /minute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 call duration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3.4 minutes</a:t>
                      </a:r>
                    </a:p>
                    <a:p>
                      <a:pPr algn="ctr"/>
                      <a:r>
                        <a:rPr lang="en-US" sz="1200" dirty="0"/>
                        <a:t>(mean value from dataset)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793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 margin from 1 deposit per month</a:t>
                      </a:r>
                    </a:p>
                    <a:p>
                      <a:pPr algn="ctr"/>
                      <a:r>
                        <a:rPr lang="en-US" sz="1200" dirty="0"/>
                        <a:t>(possible duration of the campaign)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31 600 * 0.01 / 12 ~ $26.3 /</a:t>
                      </a:r>
                      <a:r>
                        <a:rPr lang="en-US" sz="1200" dirty="0" err="1"/>
                        <a:t>mo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078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 cost of call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3.4 * 0.15 ~ $0.5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278534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37614E-ED06-3207-7A3C-30C6DCB3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641" y="2884084"/>
            <a:ext cx="3495428" cy="3926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6FD43E-B00E-9836-83D4-2E51E6F2B465}"/>
              </a:ext>
            </a:extLst>
          </p:cNvPr>
          <p:cNvSpPr txBox="1"/>
          <p:nvPr/>
        </p:nvSpPr>
        <p:spPr>
          <a:xfrm>
            <a:off x="8620189" y="3173701"/>
            <a:ext cx="32222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model’s confusion matrix was built on test sets.</a:t>
            </a:r>
          </a:p>
          <a:p>
            <a:r>
              <a:rPr lang="en-US" sz="1400" dirty="0"/>
              <a:t>Information from table above was transformed to similar form and estimated financial result was calculated.</a:t>
            </a:r>
          </a:p>
          <a:p>
            <a:r>
              <a:rPr lang="en-US" sz="1400" dirty="0"/>
              <a:t>It shows that Logistic Regression model is leading not only on recall value but also on financial results</a:t>
            </a:r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3C4D7F59-A9FD-7CDC-E4B8-552ACE71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16300"/>
              </p:ext>
            </p:extLst>
          </p:nvPr>
        </p:nvGraphicFramePr>
        <p:xfrm>
          <a:off x="8989772" y="5774413"/>
          <a:ext cx="2624868" cy="889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2434">
                  <a:extLst>
                    <a:ext uri="{9D8B030D-6E8A-4147-A177-3AD203B41FA5}">
                      <a16:colId xmlns:a16="http://schemas.microsoft.com/office/drawing/2014/main" val="3817460674"/>
                    </a:ext>
                  </a:extLst>
                </a:gridCol>
                <a:gridCol w="1312434">
                  <a:extLst>
                    <a:ext uri="{9D8B030D-6E8A-4147-A177-3AD203B41FA5}">
                      <a16:colId xmlns:a16="http://schemas.microsoft.com/office/drawing/2014/main" val="119247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TN = $ 0.00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FP = $ -0.50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90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 = $ -25.8</a:t>
                      </a:r>
                    </a:p>
                    <a:p>
                      <a:pPr algn="ctr"/>
                      <a:r>
                        <a:rPr lang="en-US" sz="1400" dirty="0"/>
                        <a:t>(lost income)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TP = $ 25.8</a:t>
                      </a:r>
                    </a:p>
                    <a:p>
                      <a:pPr algn="ctr"/>
                      <a:r>
                        <a:rPr lang="en-US" sz="1400" dirty="0"/>
                        <a:t>(26.3 - 0.5)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2198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AF1B175-F148-4138-2618-0E8D4A9B8A4B}"/>
              </a:ext>
            </a:extLst>
          </p:cNvPr>
          <p:cNvSpPr txBox="1"/>
          <p:nvPr/>
        </p:nvSpPr>
        <p:spPr>
          <a:xfrm>
            <a:off x="8989772" y="5251193"/>
            <a:ext cx="262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Financial result of each outcome type (per 1 call)</a:t>
            </a:r>
          </a:p>
        </p:txBody>
      </p:sp>
    </p:spTree>
    <p:extLst>
      <p:ext uri="{BB962C8B-B14F-4D97-AF65-F5344CB8AC3E}">
        <p14:creationId xmlns:p14="http://schemas.microsoft.com/office/powerpoint/2010/main" val="153892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2322</TotalTime>
  <Words>1093</Words>
  <Application>Microsoft Office PowerPoint</Application>
  <PresentationFormat>Широкоэкранный</PresentationFormat>
  <Paragraphs>126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   Agenda</vt:lpstr>
      <vt:lpstr>Problem Description</vt:lpstr>
      <vt:lpstr>Summary of EDA Results</vt:lpstr>
      <vt:lpstr>Dataset Preprocessing and Encoding</vt:lpstr>
      <vt:lpstr>Models and Results</vt:lpstr>
      <vt:lpstr>Models and Results (continue)</vt:lpstr>
      <vt:lpstr>Models and Results (continue)</vt:lpstr>
      <vt:lpstr>Models and Results (continue)</vt:lpstr>
      <vt:lpstr>Alternative Approach: Clustering</vt:lpstr>
      <vt:lpstr>Alternative Approach: Clustering (continue)</vt:lpstr>
      <vt:lpstr>Conclusions and Recommendations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Шарухин</dc:creator>
  <cp:lastModifiedBy>Дмитрий Шарухин</cp:lastModifiedBy>
  <cp:revision>28</cp:revision>
  <dcterms:created xsi:type="dcterms:W3CDTF">2022-11-14T19:11:11Z</dcterms:created>
  <dcterms:modified xsi:type="dcterms:W3CDTF">2023-01-29T08:42:08Z</dcterms:modified>
</cp:coreProperties>
</file>