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72" r:id="rId5"/>
    <p:sldId id="287" r:id="rId6"/>
    <p:sldId id="274" r:id="rId7"/>
    <p:sldId id="288" r:id="rId8"/>
    <p:sldId id="290" r:id="rId9"/>
    <p:sldId id="289" r:id="rId10"/>
    <p:sldId id="291" r:id="rId11"/>
    <p:sldId id="292" r:id="rId12"/>
    <p:sldId id="293" r:id="rId13"/>
    <p:sldId id="294" r:id="rId14"/>
    <p:sldId id="286" r:id="rId15"/>
    <p:sldId id="29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15443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Bank Marketing Campaign</a:t>
            </a:r>
          </a:p>
          <a:p>
            <a:r>
              <a:rPr lang="en-US" sz="2800" b="1" dirty="0"/>
              <a:t>Jan 15,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AF7A-9E5D-1443-774B-8644DBE68909}"/>
              </a:ext>
            </a:extLst>
          </p:cNvPr>
          <p:cNvSpPr txBox="1"/>
          <p:nvPr/>
        </p:nvSpPr>
        <p:spPr>
          <a:xfrm>
            <a:off x="878632" y="5034396"/>
            <a:ext cx="2622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Name: Evolve Data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Dmitry </a:t>
            </a:r>
            <a:r>
              <a:rPr lang="en-US" sz="120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Sharukhin</a:t>
            </a:r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Email: sharuhinda@gmail.com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Country: Russia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College/Company: </a:t>
            </a:r>
            <a:r>
              <a:rPr lang="en-US" sz="120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Finval</a:t>
            </a:r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GC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Specialization: Data Science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EDA: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Marketing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CF63FE-70DF-B442-95E3-D0FAF7CD94E7}"/>
              </a:ext>
            </a:extLst>
          </p:cNvPr>
          <p:cNvSpPr txBox="1"/>
          <p:nvPr/>
        </p:nvSpPr>
        <p:spPr>
          <a:xfrm>
            <a:off x="7253655" y="623809"/>
            <a:ext cx="4589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sz="1600" b="1" dirty="0"/>
              <a:t>Campaign</a:t>
            </a:r>
            <a:r>
              <a:rPr lang="en-US" sz="1600" dirty="0"/>
              <a:t>’ feature is hugely skewed (long right tail). </a:t>
            </a:r>
          </a:p>
          <a:p>
            <a:pPr algn="ctr"/>
            <a:r>
              <a:rPr lang="en-US" sz="1600" dirty="0"/>
              <a:t>We are going to cut-off outliers. We consider as outliers all values greater than Q3+1.5*IQR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7C6321-50FA-A2B5-EFCD-E6F317DB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33" y="298493"/>
            <a:ext cx="2071168" cy="29729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DBABEE-F60E-F18C-6067-8ED4017A6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781" y="3762454"/>
            <a:ext cx="5588455" cy="2797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2EA9A5-76E0-8276-4E5C-895320101F7E}"/>
              </a:ext>
            </a:extLst>
          </p:cNvPr>
          <p:cNvSpPr txBox="1"/>
          <p:nvPr/>
        </p:nvSpPr>
        <p:spPr>
          <a:xfrm>
            <a:off x="7449976" y="2038089"/>
            <a:ext cx="448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It allows not to drop rows with potentially valuable info and creates a more reasonable set of values to apply Weight-of-Evidence evaluations</a:t>
            </a:r>
          </a:p>
        </p:txBody>
      </p:sp>
    </p:spTree>
    <p:extLst>
      <p:ext uri="{BB962C8B-B14F-4D97-AF65-F5344CB8AC3E}">
        <p14:creationId xmlns:p14="http://schemas.microsoft.com/office/powerpoint/2010/main" val="199844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EDA: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Marketing Features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2EA9A5-76E0-8276-4E5C-895320101F7E}"/>
              </a:ext>
            </a:extLst>
          </p:cNvPr>
          <p:cNvSpPr txBox="1"/>
          <p:nvPr/>
        </p:nvSpPr>
        <p:spPr>
          <a:xfrm>
            <a:off x="9190935" y="2813484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odds to get positive result are much higher if the client was contacted before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59E0A7-FEAC-8069-6458-8F6C220D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49" y="321660"/>
            <a:ext cx="4243714" cy="6082657"/>
          </a:xfrm>
          <a:prstGeom prst="rect">
            <a:avLst/>
          </a:prstGeom>
        </p:spPr>
      </p:pic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F4FB9775-FF17-1700-7F98-155147DC3FED}"/>
              </a:ext>
            </a:extLst>
          </p:cNvPr>
          <p:cNvSpPr/>
          <p:nvPr/>
        </p:nvSpPr>
        <p:spPr>
          <a:xfrm flipV="1">
            <a:off x="5336931" y="6260124"/>
            <a:ext cx="263769" cy="201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51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EF7E97-3C79-D0D8-80CA-055753BE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79" y="353411"/>
            <a:ext cx="4413088" cy="6056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EDA: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Marketing Features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2EA9A5-76E0-8276-4E5C-895320101F7E}"/>
              </a:ext>
            </a:extLst>
          </p:cNvPr>
          <p:cNvSpPr txBox="1"/>
          <p:nvPr/>
        </p:nvSpPr>
        <p:spPr>
          <a:xfrm>
            <a:off x="9268969" y="4857680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Considering 3 as a cutoff value will provide necessary category size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F6ADD8-2EED-5EEE-6C77-D4E9839E3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854" y="2462522"/>
            <a:ext cx="1169610" cy="1837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27525E-99FA-63DB-9639-E70CE6B54C21}"/>
              </a:ext>
            </a:extLst>
          </p:cNvPr>
          <p:cNvSpPr txBox="1"/>
          <p:nvPr/>
        </p:nvSpPr>
        <p:spPr>
          <a:xfrm>
            <a:off x="9197367" y="798928"/>
            <a:ext cx="285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order to use WOE approach here we have to provide each category contains &gt;5% of sample size</a:t>
            </a:r>
          </a:p>
        </p:txBody>
      </p:sp>
    </p:spTree>
    <p:extLst>
      <p:ext uri="{BB962C8B-B14F-4D97-AF65-F5344CB8AC3E}">
        <p14:creationId xmlns:p14="http://schemas.microsoft.com/office/powerpoint/2010/main" val="126485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EDA: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Marketing Features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DCE7FC-AF2F-F9EE-8B9B-56F6C655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83" y="401559"/>
            <a:ext cx="4548702" cy="59593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2EA9A5-76E0-8276-4E5C-895320101F7E}"/>
              </a:ext>
            </a:extLst>
          </p:cNvPr>
          <p:cNvSpPr txBox="1"/>
          <p:nvPr/>
        </p:nvSpPr>
        <p:spPr>
          <a:xfrm>
            <a:off x="9093124" y="2781058"/>
            <a:ext cx="285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odds to get positive result are much higher if the previous campaign succeeded</a:t>
            </a:r>
          </a:p>
        </p:txBody>
      </p:sp>
    </p:spTree>
    <p:extLst>
      <p:ext uri="{BB962C8B-B14F-4D97-AF65-F5344CB8AC3E}">
        <p14:creationId xmlns:p14="http://schemas.microsoft.com/office/powerpoint/2010/main" val="290936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Conclusions and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BDD9D-2977-E79F-12EA-68D29690FB42}"/>
              </a:ext>
            </a:extLst>
          </p:cNvPr>
          <p:cNvSpPr txBox="1"/>
          <p:nvPr/>
        </p:nvSpPr>
        <p:spPr>
          <a:xfrm>
            <a:off x="5233299" y="574187"/>
            <a:ext cx="6231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</a:t>
            </a:r>
          </a:p>
          <a:p>
            <a:r>
              <a:rPr lang="en-US" dirty="0"/>
              <a:t>- Based on the Weight of Evidence (</a:t>
            </a:r>
            <a:r>
              <a:rPr lang="en-US" dirty="0" err="1"/>
              <a:t>WoE</a:t>
            </a:r>
            <a:r>
              <a:rPr lang="en-US" dirty="0"/>
              <a:t>) approach the predictive power of features was evaluated.</a:t>
            </a:r>
          </a:p>
          <a:p>
            <a:r>
              <a:rPr lang="en-US" dirty="0"/>
              <a:t>- All features were left except ‘duration’</a:t>
            </a:r>
          </a:p>
          <a:p>
            <a:r>
              <a:rPr lang="en-US" dirty="0"/>
              <a:t>- Dataset is highly imbalanced so missing-like data was retained to encode it later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9445C-812E-03F6-49DA-12E2171E057E}"/>
              </a:ext>
            </a:extLst>
          </p:cNvPr>
          <p:cNvSpPr txBox="1"/>
          <p:nvPr/>
        </p:nvSpPr>
        <p:spPr>
          <a:xfrm>
            <a:off x="5233299" y="3144492"/>
            <a:ext cx="62249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Final recommendations:</a:t>
            </a:r>
          </a:p>
          <a:p>
            <a:r>
              <a:rPr lang="en-US" dirty="0"/>
              <a:t>Perform features encoding using 3 main strategies (and their mixed options with dropping any of high correlated and/or low variance features) and compare their impact on model’s metrics:</a:t>
            </a:r>
          </a:p>
          <a:p>
            <a:r>
              <a:rPr lang="en-US" dirty="0"/>
              <a:t>- use </a:t>
            </a:r>
            <a:r>
              <a:rPr lang="en-US" dirty="0" err="1"/>
              <a:t>WoE</a:t>
            </a:r>
            <a:r>
              <a:rPr lang="en-US" dirty="0"/>
              <a:t> approach to encode all category and category-like features without imputation</a:t>
            </a:r>
          </a:p>
          <a:p>
            <a:r>
              <a:rPr lang="en-US" dirty="0"/>
              <a:t>- use </a:t>
            </a:r>
            <a:r>
              <a:rPr lang="en-US" dirty="0" err="1"/>
              <a:t>WoE</a:t>
            </a:r>
            <a:r>
              <a:rPr lang="en-US" dirty="0"/>
              <a:t> partially only on truly categorical features without imputation, convert numeric features to reasonable values and cutoff outlying values</a:t>
            </a:r>
          </a:p>
          <a:p>
            <a:r>
              <a:rPr lang="en-US" dirty="0"/>
              <a:t>- don’t use </a:t>
            </a:r>
            <a:r>
              <a:rPr lang="en-US" dirty="0" err="1"/>
              <a:t>WoE</a:t>
            </a:r>
            <a:r>
              <a:rPr lang="en-US" dirty="0"/>
              <a:t> on any feature, impute values and encode categorical features by ordinary way</a:t>
            </a:r>
          </a:p>
        </p:txBody>
      </p:sp>
    </p:spTree>
    <p:extLst>
      <p:ext uri="{BB962C8B-B14F-4D97-AF65-F5344CB8AC3E}">
        <p14:creationId xmlns:p14="http://schemas.microsoft.com/office/powerpoint/2010/main" val="109157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Technical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6D906-55F5-661D-1F03-1D633FF1F492}"/>
              </a:ext>
            </a:extLst>
          </p:cNvPr>
          <p:cNvSpPr txBox="1"/>
          <p:nvPr/>
        </p:nvSpPr>
        <p:spPr>
          <a:xfrm>
            <a:off x="5279178" y="1814081"/>
            <a:ext cx="6097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Appropriate model types: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Logistic Regression (simple linear model with direct evaluation of probability)</a:t>
            </a:r>
          </a:p>
          <a:p>
            <a:pPr marL="285750" indent="-285750">
              <a:buFontTx/>
              <a:buChar char="-"/>
            </a:pPr>
            <a:r>
              <a:rPr lang="en-US" dirty="0"/>
              <a:t>Bayes Naïve Classifier (conditional probability-based type)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Decision Tree (highly interpretable)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 Forest or other tree-based models like </a:t>
            </a:r>
            <a:r>
              <a:rPr lang="en-US" dirty="0" err="1"/>
              <a:t>LightGBM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 (interpret using SHAP package)</a:t>
            </a:r>
          </a:p>
          <a:p>
            <a:pPr marL="285750" indent="-285750">
              <a:buFontTx/>
              <a:buChar char="-"/>
            </a:pPr>
            <a:r>
              <a:rPr lang="en-US" dirty="0"/>
              <a:t>K Nearest Neighbors (explained by distance)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4BA01-1B47-DA22-6637-35E6189AC8EF}"/>
              </a:ext>
            </a:extLst>
          </p:cNvPr>
          <p:cNvSpPr txBox="1"/>
          <p:nvPr/>
        </p:nvSpPr>
        <p:spPr>
          <a:xfrm>
            <a:off x="5279178" y="4606561"/>
            <a:ext cx="6097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Notes:</a:t>
            </a:r>
          </a:p>
          <a:p>
            <a:r>
              <a:rPr lang="en-US" dirty="0"/>
              <a:t>- Highly imbalanced dataset will require classes weighting or using oversampling technique</a:t>
            </a:r>
          </a:p>
          <a:p>
            <a:r>
              <a:rPr lang="en-US" dirty="0"/>
              <a:t>- 3 highly correlated features found. They are 'euribor3m', '</a:t>
            </a:r>
            <a:r>
              <a:rPr lang="en-US" dirty="0" err="1"/>
              <a:t>nr.employed</a:t>
            </a:r>
            <a:r>
              <a:rPr lang="en-US" dirty="0"/>
              <a:t>' and '</a:t>
            </a:r>
            <a:r>
              <a:rPr lang="en-US" dirty="0" err="1"/>
              <a:t>emp.var.rate</a:t>
            </a:r>
            <a:r>
              <a:rPr lang="en-US" dirty="0"/>
              <a:t>' (Pearson’s r &gt; 0.9). This leads to potential multicollinearity problem for some ML model types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856C4-608D-A1A8-56BD-69C00FAA70A5}"/>
              </a:ext>
            </a:extLst>
          </p:cNvPr>
          <p:cNvSpPr txBox="1"/>
          <p:nvPr/>
        </p:nvSpPr>
        <p:spPr>
          <a:xfrm>
            <a:off x="5279178" y="406596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Problem type:</a:t>
            </a:r>
          </a:p>
          <a:p>
            <a:r>
              <a:rPr lang="en-US" dirty="0"/>
              <a:t>Binary classification</a:t>
            </a:r>
          </a:p>
          <a:p>
            <a:r>
              <a:rPr lang="en-US" dirty="0"/>
              <a:t>Requirement for model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90637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6600" b="1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6151" y="2831546"/>
            <a:ext cx="5558973" cy="102165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    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68267" y="1068266"/>
            <a:ext cx="6858002" cy="4721469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483467" y="612533"/>
            <a:ext cx="6858004" cy="5632938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Problem Description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Overall Dataset Characteristics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Conclusions and Recommendations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Technical Details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7058" y="1077057"/>
            <a:ext cx="6858000" cy="4703886"/>
          </a:xfrm>
          <a:solidFill>
            <a:srgbClr val="3B3B3B"/>
          </a:solidFill>
        </p:spPr>
        <p:txBody>
          <a:bodyPr vert="vert270" anchor="ctr" anchorCtr="0"/>
          <a:lstStyle/>
          <a:p>
            <a:r>
              <a:rPr lang="en-US" b="1" dirty="0">
                <a:solidFill>
                  <a:srgbClr val="FF6600"/>
                </a:solidFill>
              </a:rPr>
              <a:t>Problem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D153D8-B1FE-C31F-6FD1-F936D82958FF}"/>
              </a:ext>
            </a:extLst>
          </p:cNvPr>
          <p:cNvSpPr txBox="1"/>
          <p:nvPr/>
        </p:nvSpPr>
        <p:spPr>
          <a:xfrm>
            <a:off x="5329989" y="1186263"/>
            <a:ext cx="6266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Description:</a:t>
            </a: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ABC Bank wants to sell its term deposit product to customers and before launching the product they want to develop a model which help them in understanding whether a particular customer will buy their product or not (based on customer's past interaction with bank or other Financial Institution)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CC3E6-CD40-6A29-FCE9-80F015366A0E}"/>
              </a:ext>
            </a:extLst>
          </p:cNvPr>
          <p:cNvSpPr txBox="1"/>
          <p:nvPr/>
        </p:nvSpPr>
        <p:spPr>
          <a:xfrm>
            <a:off x="5329989" y="5092114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ML model to shortlist customer whose chances of buying the product are more so that their marketing channel (tele marketing, SMS/email marketing etc.) can focus only to those customers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A02B6-54FA-9EE4-DEE6-2649603BA587}"/>
              </a:ext>
            </a:extLst>
          </p:cNvPr>
          <p:cNvSpPr txBox="1"/>
          <p:nvPr/>
        </p:nvSpPr>
        <p:spPr>
          <a:xfrm>
            <a:off x="5329989" y="28855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</a:rPr>
              <a:t>Client:</a:t>
            </a:r>
            <a:endParaRPr lang="en-US" dirty="0"/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ABC Bank </a:t>
            </a:r>
            <a:endParaRPr lang="en-US" b="0" i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27AC9-9C7D-BC93-BC96-48728E49988F}"/>
              </a:ext>
            </a:extLst>
          </p:cNvPr>
          <p:cNvSpPr txBox="1"/>
          <p:nvPr/>
        </p:nvSpPr>
        <p:spPr>
          <a:xfrm>
            <a:off x="5329989" y="2940589"/>
            <a:ext cx="62660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Bank wants to use ML model to shortlist customer whose chances of buying the product are more so that their marketing channel (tele marketing, SMS/email marketing etc.) can focus only to those customers in order to save resources (which is directly involved in the cost (resource billing)) and their 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Overall Dataset Characteristics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A671A21-6BE5-90C6-B933-D73C9C39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47" y="3332220"/>
            <a:ext cx="4783016" cy="33705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0DB52D-946C-8072-693B-7C4C9A08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38325" y="1990049"/>
            <a:ext cx="3122690" cy="47830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366506-8EF8-46A8-9003-FDD78D28BEF9}"/>
              </a:ext>
            </a:extLst>
          </p:cNvPr>
          <p:cNvSpPr txBox="1"/>
          <p:nvPr/>
        </p:nvSpPr>
        <p:spPr>
          <a:xfrm>
            <a:off x="8481892" y="1750271"/>
            <a:ext cx="328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 features contain </a:t>
            </a:r>
            <a:r>
              <a:rPr lang="en-US" b="1" dirty="0"/>
              <a:t>many missing-like values</a:t>
            </a:r>
          </a:p>
          <a:p>
            <a:pPr algn="ctr"/>
            <a:r>
              <a:rPr lang="en-US" dirty="0"/>
              <a:t>(these are ‘unknown’ and 999)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D13223-2086-3C1F-B630-925589CD1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47" y="231531"/>
            <a:ext cx="3495361" cy="2493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C346F-692A-900A-527A-A832FE8D05F5}"/>
              </a:ext>
            </a:extLst>
          </p:cNvPr>
          <p:cNvSpPr txBox="1"/>
          <p:nvPr/>
        </p:nvSpPr>
        <p:spPr>
          <a:xfrm>
            <a:off x="8335108" y="591932"/>
            <a:ext cx="342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dataset is </a:t>
            </a:r>
            <a:r>
              <a:rPr lang="en-US" b="1" dirty="0"/>
              <a:t>HIGHLY imbalanced</a:t>
            </a:r>
            <a:r>
              <a:rPr lang="en-US" dirty="0"/>
              <a:t> (positive labels &lt;&lt; negative labels)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84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C346F-692A-900A-527A-A832FE8D05F5}"/>
              </a:ext>
            </a:extLst>
          </p:cNvPr>
          <p:cNvSpPr txBox="1"/>
          <p:nvPr/>
        </p:nvSpPr>
        <p:spPr>
          <a:xfrm>
            <a:off x="5688747" y="211978"/>
            <a:ext cx="558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analysis purposes we divided all features on personal, marketing and macroeconomic categories</a:t>
            </a:r>
            <a:endParaRPr lang="ru-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EDB01-1A66-8F50-D674-343F89127CC8}"/>
              </a:ext>
            </a:extLst>
          </p:cNvPr>
          <p:cNvSpPr txBox="1"/>
          <p:nvPr/>
        </p:nvSpPr>
        <p:spPr>
          <a:xfrm>
            <a:off x="5319345" y="1688072"/>
            <a:ext cx="6488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will use the approach known as </a:t>
            </a:r>
            <a:r>
              <a:rPr lang="en-US" sz="1600" b="1" dirty="0"/>
              <a:t>Weight-of-Evidence</a:t>
            </a:r>
            <a:r>
              <a:rPr lang="en-US" sz="1600" dirty="0"/>
              <a:t> to keep all observations safe.</a:t>
            </a:r>
          </a:p>
          <a:p>
            <a:pPr algn="ctr"/>
            <a:r>
              <a:rPr lang="en-US" sz="1600" dirty="0"/>
              <a:t>This approach is based on </a:t>
            </a:r>
            <a:r>
              <a:rPr lang="en-US" sz="1600" b="1" dirty="0"/>
              <a:t>relative odds of events </a:t>
            </a:r>
            <a:r>
              <a:rPr lang="en-US" sz="1600" dirty="0"/>
              <a:t>(odds to have ‘yes’ vs. odds to have ’no’) and can be used even for missing data considering it as a separate category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3F1CB-BEE7-90AF-E2C6-8B493BD0BCFF}"/>
              </a:ext>
            </a:extLst>
          </p:cNvPr>
          <p:cNvSpPr txBox="1"/>
          <p:nvPr/>
        </p:nvSpPr>
        <p:spPr>
          <a:xfrm>
            <a:off x="9457385" y="3930928"/>
            <a:ext cx="2625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approach also allows to evaluate the “usefulness” or predictive power of features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2F0F32-A340-17F5-FEE0-7A3D7BDE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67" y="3157281"/>
            <a:ext cx="4045195" cy="3639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82632E-4654-A0F2-5128-36D6B128A6AA}"/>
              </a:ext>
            </a:extLst>
          </p:cNvPr>
          <p:cNvSpPr txBox="1"/>
          <p:nvPr/>
        </p:nvSpPr>
        <p:spPr>
          <a:xfrm>
            <a:off x="5688747" y="857075"/>
            <a:ext cx="5581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Because of low frequency of positive observations in the dataset we </a:t>
            </a:r>
            <a:r>
              <a:rPr lang="en-US" sz="1600" b="1" dirty="0"/>
              <a:t>must be very careful about dropping </a:t>
            </a:r>
            <a:r>
              <a:rPr lang="en-US" sz="1600" dirty="0"/>
              <a:t>rows.</a:t>
            </a:r>
          </a:p>
          <a:p>
            <a:pPr algn="ctr"/>
            <a:r>
              <a:rPr lang="en-US" sz="1600" dirty="0"/>
              <a:t>Ideally not dropping at all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5242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EDA: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Personal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5592-F43E-77E1-3268-1FF996FC3930}"/>
              </a:ext>
            </a:extLst>
          </p:cNvPr>
          <p:cNvSpPr txBox="1"/>
          <p:nvPr/>
        </p:nvSpPr>
        <p:spPr>
          <a:xfrm>
            <a:off x="6598625" y="5681662"/>
            <a:ext cx="327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no features having high correlation (association strength) with target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9C1E7A-6C04-DE3F-BC6D-878610B5C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67" y="1176337"/>
            <a:ext cx="5429250" cy="45053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7C890E1-4A4D-613B-FCE6-8856240E45F9}"/>
              </a:ext>
            </a:extLst>
          </p:cNvPr>
          <p:cNvSpPr/>
          <p:nvPr/>
        </p:nvSpPr>
        <p:spPr>
          <a:xfrm>
            <a:off x="6562337" y="4313575"/>
            <a:ext cx="3279531" cy="5099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B73908F-B232-98F3-7415-1D31434C609F}"/>
              </a:ext>
            </a:extLst>
          </p:cNvPr>
          <p:cNvSpPr/>
          <p:nvPr/>
        </p:nvSpPr>
        <p:spPr>
          <a:xfrm>
            <a:off x="7111494" y="1319937"/>
            <a:ext cx="1126897" cy="5099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FB36B0-ECC3-DEF0-97B3-D00586B7D496}"/>
              </a:ext>
            </a:extLst>
          </p:cNvPr>
          <p:cNvSpPr/>
          <p:nvPr/>
        </p:nvSpPr>
        <p:spPr>
          <a:xfrm>
            <a:off x="8238391" y="1829891"/>
            <a:ext cx="527540" cy="5099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D41FCE8-0C28-C515-7866-82B01E33AB33}"/>
              </a:ext>
            </a:extLst>
          </p:cNvPr>
          <p:cNvCxnSpPr>
            <a:cxnSpLocks/>
          </p:cNvCxnSpPr>
          <p:nvPr/>
        </p:nvCxnSpPr>
        <p:spPr>
          <a:xfrm flipV="1">
            <a:off x="8238391" y="4866468"/>
            <a:ext cx="0" cy="797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CF63FE-70DF-B442-95E3-D0FAF7CD94E7}"/>
              </a:ext>
            </a:extLst>
          </p:cNvPr>
          <p:cNvSpPr txBox="1"/>
          <p:nvPr/>
        </p:nvSpPr>
        <p:spPr>
          <a:xfrm>
            <a:off x="5485492" y="152346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several features having relatively strong correlation (association strength) with each other.</a:t>
            </a:r>
          </a:p>
          <a:p>
            <a:pPr algn="ctr"/>
            <a:r>
              <a:rPr lang="en-US" dirty="0"/>
              <a:t>It may help with imputing missing values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67273B5-77FA-3398-9F0A-A0097AB7A0F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238391" y="1075676"/>
            <a:ext cx="218901" cy="653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26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EDA: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Personal Features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5592-F43E-77E1-3268-1FF996FC3930}"/>
              </a:ext>
            </a:extLst>
          </p:cNvPr>
          <p:cNvSpPr txBox="1"/>
          <p:nvPr/>
        </p:nvSpPr>
        <p:spPr>
          <a:xfrm>
            <a:off x="8080864" y="4786152"/>
            <a:ext cx="3867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There are no clear-defined differences between groups in marital status.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We are going to use ‘most frequent’ strategy to replace ‘unknown’ values</a:t>
            </a:r>
            <a:endParaRPr lang="ru-RU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F63FE-70DF-B442-95E3-D0FAF7CD94E7}"/>
              </a:ext>
            </a:extLst>
          </p:cNvPr>
          <p:cNvSpPr txBox="1"/>
          <p:nvPr/>
        </p:nvSpPr>
        <p:spPr>
          <a:xfrm>
            <a:off x="8080863" y="301351"/>
            <a:ext cx="38678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There are obvious modal values for jobs between education levels and vice versa we could use to impute missing values in these columns.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We are going to use ‘most frequent’ strategy to impute missing values for each job vs education correspondence</a:t>
            </a: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7A8DF4-3F8B-1B69-7F90-7EDA4FF24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255" y="173828"/>
            <a:ext cx="3015030" cy="208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422F0C-9044-2026-4F88-321A798C0F13}"/>
              </a:ext>
            </a:extLst>
          </p:cNvPr>
          <p:cNvSpPr txBox="1"/>
          <p:nvPr/>
        </p:nvSpPr>
        <p:spPr>
          <a:xfrm>
            <a:off x="8080863" y="2676080"/>
            <a:ext cx="3867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Frequency distribution of age is non-normal with significant drop after 60.</a:t>
            </a:r>
          </a:p>
          <a:p>
            <a:pPr algn="ctr"/>
            <a:r>
              <a:rPr lang="en-US" sz="1400" dirty="0"/>
              <a:t>As savings are tend to be more attractive to elder people, we cannot drop that values. We will try to bin those values to gain additional predictive strength for model instead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C2885E2-BA52-70EE-17CF-3864B70A9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422" y="4482709"/>
            <a:ext cx="2603863" cy="196999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137DCB-D4E3-89EE-984F-2E84449A2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389" y="2383579"/>
            <a:ext cx="2647896" cy="19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EDA: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Personal Features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CF63FE-70DF-B442-95E3-D0FAF7CD94E7}"/>
              </a:ext>
            </a:extLst>
          </p:cNvPr>
          <p:cNvSpPr txBox="1"/>
          <p:nvPr/>
        </p:nvSpPr>
        <p:spPr>
          <a:xfrm>
            <a:off x="8871439" y="1672951"/>
            <a:ext cx="2664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frequent values for personal and housing loans stay the same across other personal features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39A92-319A-EDA7-0CEF-7A455406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546" y="180553"/>
            <a:ext cx="3248677" cy="6536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D98263-AED0-3C8B-69FC-AB58FE3E0777}"/>
              </a:ext>
            </a:extLst>
          </p:cNvPr>
          <p:cNvSpPr txBox="1"/>
          <p:nvPr/>
        </p:nvSpPr>
        <p:spPr>
          <a:xfrm>
            <a:off x="8871439" y="3448938"/>
            <a:ext cx="2664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general ‘most frequent’ strategy to replace ‘unknown’ values is safe for these columns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4811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EDA: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Macroeconomic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CF63FE-70DF-B442-95E3-D0FAF7CD94E7}"/>
              </a:ext>
            </a:extLst>
          </p:cNvPr>
          <p:cNvSpPr txBox="1"/>
          <p:nvPr/>
        </p:nvSpPr>
        <p:spPr>
          <a:xfrm>
            <a:off x="6492017" y="474339"/>
            <a:ext cx="3867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There are several macroeconomic indicators with high correlation with each other. This can create undesirable consequences for some types of models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C9C9B0-847F-F0F8-2656-6CF49594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747" y="1541184"/>
            <a:ext cx="5686425" cy="477202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1ABB28-E67C-1399-7CAA-6A261CBEF7F4}"/>
              </a:ext>
            </a:extLst>
          </p:cNvPr>
          <p:cNvSpPr/>
          <p:nvPr/>
        </p:nvSpPr>
        <p:spPr>
          <a:xfrm>
            <a:off x="8956396" y="1716519"/>
            <a:ext cx="1515244" cy="67591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02B5087-B797-7B4B-26D7-73FDE515D20E}"/>
              </a:ext>
            </a:extLst>
          </p:cNvPr>
          <p:cNvSpPr/>
          <p:nvPr/>
        </p:nvSpPr>
        <p:spPr>
          <a:xfrm>
            <a:off x="9714018" y="3780691"/>
            <a:ext cx="757622" cy="7561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E883C05-25A3-CF28-9F92-605A48FE4CF6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>
            <a:off x="8425959" y="1428446"/>
            <a:ext cx="1288059" cy="288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6A840CB-4679-889F-36DE-B6329CA4A7E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425959" y="1428446"/>
            <a:ext cx="1658818" cy="2334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84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1543</TotalTime>
  <Words>981</Words>
  <Application>Microsoft Office PowerPoint</Application>
  <PresentationFormat>Широкоэкранный</PresentationFormat>
  <Paragraphs>93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   Agenda</vt:lpstr>
      <vt:lpstr>Problem Description</vt:lpstr>
      <vt:lpstr>Overall Dataset Characteristics</vt:lpstr>
      <vt:lpstr>Approach</vt:lpstr>
      <vt:lpstr>EDA: Personal Features</vt:lpstr>
      <vt:lpstr>EDA: Personal Features (continue)</vt:lpstr>
      <vt:lpstr>EDA: Personal Features (continue)</vt:lpstr>
      <vt:lpstr>EDA: Macroeconomic Features</vt:lpstr>
      <vt:lpstr>EDA: Marketing Features</vt:lpstr>
      <vt:lpstr>EDA: Marketing Features (continue)</vt:lpstr>
      <vt:lpstr>EDA: Marketing Features (continue)</vt:lpstr>
      <vt:lpstr>EDA: Marketing Features (continue)</vt:lpstr>
      <vt:lpstr>Conclusions and Recommendations</vt:lpstr>
      <vt:lpstr>Technical Details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Шарухин</dc:creator>
  <cp:lastModifiedBy>Дмитрий Шарухин</cp:lastModifiedBy>
  <cp:revision>22</cp:revision>
  <dcterms:created xsi:type="dcterms:W3CDTF">2022-11-14T19:11:11Z</dcterms:created>
  <dcterms:modified xsi:type="dcterms:W3CDTF">2023-01-13T11:32:34Z</dcterms:modified>
</cp:coreProperties>
</file>