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8" r:id="rId4"/>
    <p:sldId id="270" r:id="rId5"/>
    <p:sldId id="271" r:id="rId6"/>
    <p:sldId id="272" r:id="rId7"/>
    <p:sldId id="274" r:id="rId8"/>
    <p:sldId id="275" r:id="rId9"/>
    <p:sldId id="276" r:id="rId10"/>
    <p:sldId id="277" r:id="rId11"/>
    <p:sldId id="278" r:id="rId12"/>
    <p:sldId id="280" r:id="rId13"/>
    <p:sldId id="279" r:id="rId14"/>
    <p:sldId id="282" r:id="rId15"/>
    <p:sldId id="281" r:id="rId16"/>
    <p:sldId id="284" r:id="rId17"/>
    <p:sldId id="285" r:id="rId18"/>
    <p:sldId id="283"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C764DE79-268F-4C1A-8933-263129D2AF90}" type="datetimeFigureOut">
              <a:rPr lang="en-US" dirty="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11/18/2022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11/18/2022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C764DE79-268F-4C1A-8933-263129D2AF90}" type="datetimeFigureOut">
              <a:rPr lang="en-US" dirty="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C764DE79-268F-4C1A-8933-263129D2AF90}" type="datetimeFigureOut">
              <a:rPr lang="en-US" dirty="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154436"/>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G2M insight for Cab Investment firm</a:t>
            </a:r>
          </a:p>
          <a:p>
            <a:r>
              <a:rPr lang="en-US" sz="2800" b="1" dirty="0"/>
              <a:t>Nov 18, 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072662" y="1072661"/>
            <a:ext cx="6858000" cy="4712678"/>
          </a:xfrm>
          <a:solidFill>
            <a:srgbClr val="3B3B3B"/>
          </a:solidFill>
        </p:spPr>
        <p:txBody>
          <a:bodyPr vert="vert270" anchor="ctr" anchorCtr="0">
            <a:normAutofit/>
          </a:bodyPr>
          <a:lstStyle/>
          <a:p>
            <a:r>
              <a:rPr lang="en-US" sz="4800" b="1" dirty="0">
                <a:solidFill>
                  <a:srgbClr val="FF6600"/>
                </a:solidFill>
              </a:rPr>
              <a:t>Seasonality analysis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3" name="TextBox 12">
            <a:extLst>
              <a:ext uri="{FF2B5EF4-FFF2-40B4-BE49-F238E27FC236}">
                <a16:creationId xmlns:a16="http://schemas.microsoft.com/office/drawing/2014/main" id="{D24F32D3-A32A-84D5-4FA7-FA6B61451172}"/>
              </a:ext>
            </a:extLst>
          </p:cNvPr>
          <p:cNvSpPr txBox="1"/>
          <p:nvPr/>
        </p:nvSpPr>
        <p:spPr>
          <a:xfrm>
            <a:off x="5421754" y="4522525"/>
            <a:ext cx="3907857" cy="646331"/>
          </a:xfrm>
          <a:prstGeom prst="rect">
            <a:avLst/>
          </a:prstGeom>
          <a:noFill/>
        </p:spPr>
        <p:txBody>
          <a:bodyPr wrap="square" rtlCol="0">
            <a:spAutoFit/>
          </a:bodyPr>
          <a:lstStyle/>
          <a:p>
            <a:r>
              <a:rPr lang="en-US" dirty="0"/>
              <a:t>Both companies have </a:t>
            </a:r>
            <a:r>
              <a:rPr lang="en-US" b="1" dirty="0"/>
              <a:t>strongly marked seasonality</a:t>
            </a:r>
            <a:r>
              <a:rPr lang="en-US" dirty="0"/>
              <a:t> in their businesses</a:t>
            </a:r>
            <a:endParaRPr lang="ru-RU" b="1" dirty="0"/>
          </a:p>
        </p:txBody>
      </p:sp>
      <p:sp>
        <p:nvSpPr>
          <p:cNvPr id="15" name="TextBox 14">
            <a:extLst>
              <a:ext uri="{FF2B5EF4-FFF2-40B4-BE49-F238E27FC236}">
                <a16:creationId xmlns:a16="http://schemas.microsoft.com/office/drawing/2014/main" id="{9AE39B71-7DEC-22FC-1DC9-38BCE210A5ED}"/>
              </a:ext>
            </a:extLst>
          </p:cNvPr>
          <p:cNvSpPr txBox="1"/>
          <p:nvPr/>
        </p:nvSpPr>
        <p:spPr>
          <a:xfrm>
            <a:off x="8136090" y="5187747"/>
            <a:ext cx="3747447" cy="646331"/>
          </a:xfrm>
          <a:prstGeom prst="rect">
            <a:avLst/>
          </a:prstGeom>
          <a:noFill/>
        </p:spPr>
        <p:txBody>
          <a:bodyPr wrap="square" rtlCol="0">
            <a:spAutoFit/>
          </a:bodyPr>
          <a:lstStyle/>
          <a:p>
            <a:r>
              <a:rPr lang="en-US" dirty="0"/>
              <a:t>“Yellow Cab” has </a:t>
            </a:r>
            <a:r>
              <a:rPr lang="en-US" b="1" dirty="0"/>
              <a:t>substantially wider seasonal range</a:t>
            </a:r>
            <a:r>
              <a:rPr lang="en-US" dirty="0"/>
              <a:t> in number of trips</a:t>
            </a:r>
            <a:endParaRPr lang="ru-RU" dirty="0"/>
          </a:p>
        </p:txBody>
      </p:sp>
      <p:pic>
        <p:nvPicPr>
          <p:cNvPr id="6" name="Рисунок 5">
            <a:extLst>
              <a:ext uri="{FF2B5EF4-FFF2-40B4-BE49-F238E27FC236}">
                <a16:creationId xmlns:a16="http://schemas.microsoft.com/office/drawing/2014/main" id="{41AB3E13-78E0-C97E-1EA2-85C4B1DF8F95}"/>
              </a:ext>
            </a:extLst>
          </p:cNvPr>
          <p:cNvPicPr>
            <a:picLocks noChangeAspect="1"/>
          </p:cNvPicPr>
          <p:nvPr/>
        </p:nvPicPr>
        <p:blipFill>
          <a:blip r:embed="rId3"/>
          <a:stretch>
            <a:fillRect/>
          </a:stretch>
        </p:blipFill>
        <p:spPr>
          <a:xfrm>
            <a:off x="5553777" y="625643"/>
            <a:ext cx="6053935" cy="3675950"/>
          </a:xfrm>
          <a:prstGeom prst="rect">
            <a:avLst/>
          </a:prstGeom>
          <a:ln>
            <a:solidFill>
              <a:schemeClr val="tx1"/>
            </a:solidFill>
          </a:ln>
        </p:spPr>
      </p:pic>
      <p:sp>
        <p:nvSpPr>
          <p:cNvPr id="7" name="TextBox 6">
            <a:extLst>
              <a:ext uri="{FF2B5EF4-FFF2-40B4-BE49-F238E27FC236}">
                <a16:creationId xmlns:a16="http://schemas.microsoft.com/office/drawing/2014/main" id="{AC2C594B-789B-E098-8EB7-8B0E81125100}"/>
              </a:ext>
            </a:extLst>
          </p:cNvPr>
          <p:cNvSpPr txBox="1"/>
          <p:nvPr/>
        </p:nvSpPr>
        <p:spPr>
          <a:xfrm>
            <a:off x="5421754" y="5948240"/>
            <a:ext cx="4463391" cy="646331"/>
          </a:xfrm>
          <a:prstGeom prst="rect">
            <a:avLst/>
          </a:prstGeom>
          <a:noFill/>
        </p:spPr>
        <p:txBody>
          <a:bodyPr wrap="square" rtlCol="0">
            <a:spAutoFit/>
          </a:bodyPr>
          <a:lstStyle/>
          <a:p>
            <a:r>
              <a:rPr lang="en-US" dirty="0"/>
              <a:t>Seasonality was relatively stable in 2016-2018 and had repeating pattern</a:t>
            </a:r>
            <a:endParaRPr lang="en-US" b="1" dirty="0"/>
          </a:p>
        </p:txBody>
      </p:sp>
    </p:spTree>
    <p:extLst>
      <p:ext uri="{BB962C8B-B14F-4D97-AF65-F5344CB8AC3E}">
        <p14:creationId xmlns:p14="http://schemas.microsoft.com/office/powerpoint/2010/main" val="2607709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072662" y="1072661"/>
            <a:ext cx="6858000" cy="4712678"/>
          </a:xfrm>
          <a:solidFill>
            <a:srgbClr val="3B3B3B"/>
          </a:solidFill>
        </p:spPr>
        <p:txBody>
          <a:bodyPr vert="vert270" anchor="ctr" anchorCtr="0">
            <a:normAutofit/>
          </a:bodyPr>
          <a:lstStyle/>
          <a:p>
            <a:r>
              <a:rPr lang="en-US" sz="4800" b="1" dirty="0">
                <a:solidFill>
                  <a:srgbClr val="FF6600"/>
                </a:solidFill>
              </a:rPr>
              <a:t>Geographical analysis</a:t>
            </a:r>
            <a:br>
              <a:rPr lang="en-US" sz="4800" b="1" dirty="0">
                <a:solidFill>
                  <a:srgbClr val="FF6600"/>
                </a:solidFill>
              </a:rPr>
            </a:br>
            <a:r>
              <a:rPr lang="en-US" sz="4800" b="1" dirty="0">
                <a:solidFill>
                  <a:srgbClr val="FF6600"/>
                </a:solidFill>
              </a:rPr>
              <a:t>(Physical indicators)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3" name="TextBox 12">
            <a:extLst>
              <a:ext uri="{FF2B5EF4-FFF2-40B4-BE49-F238E27FC236}">
                <a16:creationId xmlns:a16="http://schemas.microsoft.com/office/drawing/2014/main" id="{D24F32D3-A32A-84D5-4FA7-FA6B61451172}"/>
              </a:ext>
            </a:extLst>
          </p:cNvPr>
          <p:cNvSpPr txBox="1"/>
          <p:nvPr/>
        </p:nvSpPr>
        <p:spPr>
          <a:xfrm>
            <a:off x="8046721" y="481087"/>
            <a:ext cx="3907857" cy="1477328"/>
          </a:xfrm>
          <a:prstGeom prst="rect">
            <a:avLst/>
          </a:prstGeom>
          <a:noFill/>
        </p:spPr>
        <p:txBody>
          <a:bodyPr wrap="square" rtlCol="0">
            <a:spAutoFit/>
          </a:bodyPr>
          <a:lstStyle/>
          <a:p>
            <a:r>
              <a:rPr lang="en-US" dirty="0"/>
              <a:t>Both companies have similar number of clients in all cities except of 4 (Atlanta, Boston, Dallas and Washington) in which “Yellow Cab” </a:t>
            </a:r>
            <a:r>
              <a:rPr lang="en-US" b="1" dirty="0"/>
              <a:t>significantly outperforms</a:t>
            </a:r>
            <a:r>
              <a:rPr lang="en-US" dirty="0"/>
              <a:t> “Pink Cab”</a:t>
            </a:r>
          </a:p>
        </p:txBody>
      </p:sp>
      <p:sp>
        <p:nvSpPr>
          <p:cNvPr id="15" name="TextBox 14">
            <a:extLst>
              <a:ext uri="{FF2B5EF4-FFF2-40B4-BE49-F238E27FC236}">
                <a16:creationId xmlns:a16="http://schemas.microsoft.com/office/drawing/2014/main" id="{9AE39B71-7DEC-22FC-1DC9-38BCE210A5ED}"/>
              </a:ext>
            </a:extLst>
          </p:cNvPr>
          <p:cNvSpPr txBox="1"/>
          <p:nvPr/>
        </p:nvSpPr>
        <p:spPr>
          <a:xfrm>
            <a:off x="8126925" y="5159468"/>
            <a:ext cx="3747447" cy="923330"/>
          </a:xfrm>
          <a:prstGeom prst="rect">
            <a:avLst/>
          </a:prstGeom>
          <a:noFill/>
        </p:spPr>
        <p:txBody>
          <a:bodyPr wrap="square" rtlCol="0">
            <a:spAutoFit/>
          </a:bodyPr>
          <a:lstStyle/>
          <a:p>
            <a:r>
              <a:rPr lang="en-US" dirty="0"/>
              <a:t>“Yellow Cab” has </a:t>
            </a:r>
            <a:r>
              <a:rPr lang="en-US" b="1" dirty="0"/>
              <a:t>abnormally high number of trips </a:t>
            </a:r>
            <a:r>
              <a:rPr lang="en-US" dirty="0"/>
              <a:t>in 4 cities (Boston, Chicago, New York, Washington</a:t>
            </a:r>
            <a:endParaRPr lang="ru-RU" dirty="0"/>
          </a:p>
        </p:txBody>
      </p:sp>
      <p:sp>
        <p:nvSpPr>
          <p:cNvPr id="9" name="TextBox 8">
            <a:extLst>
              <a:ext uri="{FF2B5EF4-FFF2-40B4-BE49-F238E27FC236}">
                <a16:creationId xmlns:a16="http://schemas.microsoft.com/office/drawing/2014/main" id="{02B4E68C-F125-770E-282A-7A016528E545}"/>
              </a:ext>
            </a:extLst>
          </p:cNvPr>
          <p:cNvSpPr txBox="1"/>
          <p:nvPr/>
        </p:nvSpPr>
        <p:spPr>
          <a:xfrm>
            <a:off x="8046721" y="2967335"/>
            <a:ext cx="3907857" cy="923330"/>
          </a:xfrm>
          <a:prstGeom prst="rect">
            <a:avLst/>
          </a:prstGeom>
          <a:noFill/>
        </p:spPr>
        <p:txBody>
          <a:bodyPr wrap="square" rtlCol="0">
            <a:spAutoFit/>
          </a:bodyPr>
          <a:lstStyle/>
          <a:p>
            <a:r>
              <a:rPr lang="en-US" dirty="0"/>
              <a:t>Market share of both companies is not too high but “Yellow Cab” has higher market share in most of cities</a:t>
            </a:r>
          </a:p>
        </p:txBody>
      </p:sp>
      <p:pic>
        <p:nvPicPr>
          <p:cNvPr id="11" name="Рисунок 10">
            <a:extLst>
              <a:ext uri="{FF2B5EF4-FFF2-40B4-BE49-F238E27FC236}">
                <a16:creationId xmlns:a16="http://schemas.microsoft.com/office/drawing/2014/main" id="{D6384E8B-22AC-EFD7-BF1A-26A10FF4721F}"/>
              </a:ext>
            </a:extLst>
          </p:cNvPr>
          <p:cNvPicPr>
            <a:picLocks noChangeAspect="1"/>
          </p:cNvPicPr>
          <p:nvPr/>
        </p:nvPicPr>
        <p:blipFill>
          <a:blip r:embed="rId3"/>
          <a:stretch>
            <a:fillRect/>
          </a:stretch>
        </p:blipFill>
        <p:spPr>
          <a:xfrm>
            <a:off x="4909186" y="157734"/>
            <a:ext cx="3137535" cy="6542532"/>
          </a:xfrm>
          <a:prstGeom prst="rect">
            <a:avLst/>
          </a:prstGeom>
        </p:spPr>
      </p:pic>
    </p:spTree>
    <p:extLst>
      <p:ext uri="{BB962C8B-B14F-4D97-AF65-F5344CB8AC3E}">
        <p14:creationId xmlns:p14="http://schemas.microsoft.com/office/powerpoint/2010/main" val="2817293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072662" y="1072661"/>
            <a:ext cx="6858000" cy="4712678"/>
          </a:xfrm>
          <a:solidFill>
            <a:srgbClr val="3B3B3B"/>
          </a:solidFill>
        </p:spPr>
        <p:txBody>
          <a:bodyPr vert="vert270" anchor="ctr" anchorCtr="0">
            <a:normAutofit/>
          </a:bodyPr>
          <a:lstStyle/>
          <a:p>
            <a:r>
              <a:rPr lang="en-US" sz="4800" b="1" dirty="0">
                <a:solidFill>
                  <a:srgbClr val="FF6600"/>
                </a:solidFill>
              </a:rPr>
              <a:t>Geographical analysis</a:t>
            </a:r>
            <a:br>
              <a:rPr lang="en-US" sz="4800" b="1" dirty="0">
                <a:solidFill>
                  <a:srgbClr val="FF6600"/>
                </a:solidFill>
              </a:rPr>
            </a:br>
            <a:r>
              <a:rPr lang="en-US" sz="4800" b="1" dirty="0">
                <a:solidFill>
                  <a:srgbClr val="FF6600"/>
                </a:solidFill>
              </a:rPr>
              <a:t>(Financial indicators)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3" name="TextBox 12">
            <a:extLst>
              <a:ext uri="{FF2B5EF4-FFF2-40B4-BE49-F238E27FC236}">
                <a16:creationId xmlns:a16="http://schemas.microsoft.com/office/drawing/2014/main" id="{D24F32D3-A32A-84D5-4FA7-FA6B61451172}"/>
              </a:ext>
            </a:extLst>
          </p:cNvPr>
          <p:cNvSpPr txBox="1"/>
          <p:nvPr/>
        </p:nvSpPr>
        <p:spPr>
          <a:xfrm>
            <a:off x="8046721" y="481087"/>
            <a:ext cx="3907857" cy="2031325"/>
          </a:xfrm>
          <a:prstGeom prst="rect">
            <a:avLst/>
          </a:prstGeom>
          <a:noFill/>
        </p:spPr>
        <p:txBody>
          <a:bodyPr wrap="square" rtlCol="0">
            <a:spAutoFit/>
          </a:bodyPr>
          <a:lstStyle/>
          <a:p>
            <a:r>
              <a:rPr lang="en-US" dirty="0"/>
              <a:t>“Yellow Cab” had </a:t>
            </a:r>
            <a:r>
              <a:rPr lang="en-US" b="1" dirty="0"/>
              <a:t>83% of revenue </a:t>
            </a:r>
            <a:r>
              <a:rPr lang="en-US" dirty="0"/>
              <a:t>in 2018 earned in </a:t>
            </a:r>
            <a:r>
              <a:rPr lang="en-US" b="1" dirty="0"/>
              <a:t>5 cities </a:t>
            </a:r>
            <a:r>
              <a:rPr lang="en-US" dirty="0"/>
              <a:t>(Boston, Chicago, Los Angeles, New York and Washington) including </a:t>
            </a:r>
            <a:r>
              <a:rPr lang="en-US" b="1" dirty="0"/>
              <a:t>41% of revenue in New York alone</a:t>
            </a:r>
            <a:r>
              <a:rPr lang="en-US" dirty="0"/>
              <a:t>.</a:t>
            </a:r>
          </a:p>
          <a:p>
            <a:r>
              <a:rPr lang="en-US" dirty="0"/>
              <a:t>Revenue structure was </a:t>
            </a:r>
            <a:r>
              <a:rPr lang="en-US" b="1" dirty="0"/>
              <a:t>stable in 2016-2018</a:t>
            </a:r>
          </a:p>
        </p:txBody>
      </p:sp>
      <p:sp>
        <p:nvSpPr>
          <p:cNvPr id="15" name="TextBox 14">
            <a:extLst>
              <a:ext uri="{FF2B5EF4-FFF2-40B4-BE49-F238E27FC236}">
                <a16:creationId xmlns:a16="http://schemas.microsoft.com/office/drawing/2014/main" id="{9AE39B71-7DEC-22FC-1DC9-38BCE210A5ED}"/>
              </a:ext>
            </a:extLst>
          </p:cNvPr>
          <p:cNvSpPr txBox="1"/>
          <p:nvPr/>
        </p:nvSpPr>
        <p:spPr>
          <a:xfrm>
            <a:off x="8126925" y="4697455"/>
            <a:ext cx="3747447" cy="1477328"/>
          </a:xfrm>
          <a:prstGeom prst="rect">
            <a:avLst/>
          </a:prstGeom>
          <a:noFill/>
        </p:spPr>
        <p:txBody>
          <a:bodyPr wrap="square" rtlCol="0">
            <a:spAutoFit/>
          </a:bodyPr>
          <a:lstStyle/>
          <a:p>
            <a:r>
              <a:rPr lang="en-US" dirty="0"/>
              <a:t>“Yellow Cab” outperforms “Pink Cab” on margin per 1 km indicator in almost all cities.</a:t>
            </a:r>
          </a:p>
          <a:p>
            <a:r>
              <a:rPr lang="en-US" dirty="0"/>
              <a:t>In several cities </a:t>
            </a:r>
            <a:r>
              <a:rPr lang="en-US" b="1" dirty="0"/>
              <a:t>“Pink Cab”</a:t>
            </a:r>
            <a:r>
              <a:rPr lang="en-US" dirty="0"/>
              <a:t> operates with </a:t>
            </a:r>
            <a:r>
              <a:rPr lang="en-US" b="1" dirty="0"/>
              <a:t>near-zero margin</a:t>
            </a:r>
            <a:endParaRPr lang="ru-RU" b="1" dirty="0"/>
          </a:p>
        </p:txBody>
      </p:sp>
      <p:sp>
        <p:nvSpPr>
          <p:cNvPr id="9" name="TextBox 8">
            <a:extLst>
              <a:ext uri="{FF2B5EF4-FFF2-40B4-BE49-F238E27FC236}">
                <a16:creationId xmlns:a16="http://schemas.microsoft.com/office/drawing/2014/main" id="{02B4E68C-F125-770E-282A-7A016528E545}"/>
              </a:ext>
            </a:extLst>
          </p:cNvPr>
          <p:cNvSpPr txBox="1"/>
          <p:nvPr/>
        </p:nvSpPr>
        <p:spPr>
          <a:xfrm>
            <a:off x="8046721" y="2967335"/>
            <a:ext cx="3907857" cy="923330"/>
          </a:xfrm>
          <a:prstGeom prst="rect">
            <a:avLst/>
          </a:prstGeom>
          <a:noFill/>
        </p:spPr>
        <p:txBody>
          <a:bodyPr wrap="square" rtlCol="0">
            <a:spAutoFit/>
          </a:bodyPr>
          <a:lstStyle/>
          <a:p>
            <a:r>
              <a:rPr lang="en-US" dirty="0"/>
              <a:t>“Yellow Cab” had </a:t>
            </a:r>
            <a:r>
              <a:rPr lang="en-US" b="1" dirty="0"/>
              <a:t>85% of margin </a:t>
            </a:r>
            <a:r>
              <a:rPr lang="en-US" dirty="0"/>
              <a:t>in 2018 earned in same </a:t>
            </a:r>
            <a:r>
              <a:rPr lang="en-US" b="1" dirty="0"/>
              <a:t>5 cities </a:t>
            </a:r>
            <a:r>
              <a:rPr lang="en-US" dirty="0"/>
              <a:t>including </a:t>
            </a:r>
            <a:r>
              <a:rPr lang="en-US" b="1" dirty="0"/>
              <a:t>62% of margin in New York alone</a:t>
            </a:r>
          </a:p>
        </p:txBody>
      </p:sp>
      <p:pic>
        <p:nvPicPr>
          <p:cNvPr id="6" name="Рисунок 5">
            <a:extLst>
              <a:ext uri="{FF2B5EF4-FFF2-40B4-BE49-F238E27FC236}">
                <a16:creationId xmlns:a16="http://schemas.microsoft.com/office/drawing/2014/main" id="{B52F34B1-E2ED-E0A4-DFF0-E2665AAB3E9F}"/>
              </a:ext>
            </a:extLst>
          </p:cNvPr>
          <p:cNvPicPr>
            <a:picLocks noChangeAspect="1"/>
          </p:cNvPicPr>
          <p:nvPr/>
        </p:nvPicPr>
        <p:blipFill>
          <a:blip r:embed="rId3"/>
          <a:stretch>
            <a:fillRect/>
          </a:stretch>
        </p:blipFill>
        <p:spPr>
          <a:xfrm>
            <a:off x="4827887" y="156409"/>
            <a:ext cx="3183827" cy="6542532"/>
          </a:xfrm>
          <a:prstGeom prst="rect">
            <a:avLst/>
          </a:prstGeom>
        </p:spPr>
      </p:pic>
    </p:spTree>
    <p:extLst>
      <p:ext uri="{BB962C8B-B14F-4D97-AF65-F5344CB8AC3E}">
        <p14:creationId xmlns:p14="http://schemas.microsoft.com/office/powerpoint/2010/main" val="4222420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Рисунок 15">
            <a:extLst>
              <a:ext uri="{FF2B5EF4-FFF2-40B4-BE49-F238E27FC236}">
                <a16:creationId xmlns:a16="http://schemas.microsoft.com/office/drawing/2014/main" id="{97A3E697-852E-5841-5E80-547D3F230C2B}"/>
              </a:ext>
            </a:extLst>
          </p:cNvPr>
          <p:cNvPicPr>
            <a:picLocks noChangeAspect="1"/>
          </p:cNvPicPr>
          <p:nvPr/>
        </p:nvPicPr>
        <p:blipFill>
          <a:blip r:embed="rId2"/>
          <a:stretch>
            <a:fillRect/>
          </a:stretch>
        </p:blipFill>
        <p:spPr>
          <a:xfrm>
            <a:off x="4865052" y="202131"/>
            <a:ext cx="7086759" cy="4629751"/>
          </a:xfrm>
          <a:prstGeom prst="rect">
            <a:avLst/>
          </a:prstGeom>
        </p:spPr>
      </p:pic>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072662" y="1072661"/>
            <a:ext cx="6858000" cy="4712678"/>
          </a:xfrm>
          <a:solidFill>
            <a:srgbClr val="3B3B3B"/>
          </a:solidFill>
        </p:spPr>
        <p:txBody>
          <a:bodyPr vert="vert270" anchor="ctr" anchorCtr="0">
            <a:normAutofit/>
          </a:bodyPr>
          <a:lstStyle/>
          <a:p>
            <a:r>
              <a:rPr lang="en-US" sz="4800" b="1" dirty="0">
                <a:solidFill>
                  <a:srgbClr val="FF6600"/>
                </a:solidFill>
              </a:rPr>
              <a:t>Geographical analysis</a:t>
            </a:r>
            <a:br>
              <a:rPr lang="en-US" sz="4800" b="1" dirty="0">
                <a:solidFill>
                  <a:srgbClr val="FF6600"/>
                </a:solidFill>
              </a:rPr>
            </a:br>
            <a:r>
              <a:rPr lang="en-US" sz="4800" b="1" dirty="0">
                <a:solidFill>
                  <a:srgbClr val="FF6600"/>
                </a:solidFill>
              </a:rPr>
              <a:t>(Exploring margin anomalies)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3" name="TextBox 12">
            <a:extLst>
              <a:ext uri="{FF2B5EF4-FFF2-40B4-BE49-F238E27FC236}">
                <a16:creationId xmlns:a16="http://schemas.microsoft.com/office/drawing/2014/main" id="{D24F32D3-A32A-84D5-4FA7-FA6B61451172}"/>
              </a:ext>
            </a:extLst>
          </p:cNvPr>
          <p:cNvSpPr txBox="1"/>
          <p:nvPr/>
        </p:nvSpPr>
        <p:spPr>
          <a:xfrm>
            <a:off x="4865052" y="4899259"/>
            <a:ext cx="7231139" cy="369332"/>
          </a:xfrm>
          <a:prstGeom prst="rect">
            <a:avLst/>
          </a:prstGeom>
          <a:noFill/>
        </p:spPr>
        <p:txBody>
          <a:bodyPr wrap="square" rtlCol="0">
            <a:spAutoFit/>
          </a:bodyPr>
          <a:lstStyle/>
          <a:p>
            <a:r>
              <a:rPr lang="en-US" dirty="0"/>
              <a:t>Both companies have the </a:t>
            </a:r>
            <a:r>
              <a:rPr lang="en-US" b="1" dirty="0"/>
              <a:t>same average cost per 1 km level across all cities</a:t>
            </a:r>
          </a:p>
        </p:txBody>
      </p:sp>
      <p:sp>
        <p:nvSpPr>
          <p:cNvPr id="6" name="Прямоугольник 5">
            <a:extLst>
              <a:ext uri="{FF2B5EF4-FFF2-40B4-BE49-F238E27FC236}">
                <a16:creationId xmlns:a16="http://schemas.microsoft.com/office/drawing/2014/main" id="{E6B00074-DC57-620D-CBAE-854F92CC440C}"/>
              </a:ext>
            </a:extLst>
          </p:cNvPr>
          <p:cNvSpPr/>
          <p:nvPr/>
        </p:nvSpPr>
        <p:spPr>
          <a:xfrm>
            <a:off x="7248445" y="433137"/>
            <a:ext cx="413264" cy="1645920"/>
          </a:xfrm>
          <a:prstGeom prst="rect">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ru-RU"/>
          </a:p>
        </p:txBody>
      </p:sp>
      <p:sp>
        <p:nvSpPr>
          <p:cNvPr id="12" name="TextBox 11">
            <a:extLst>
              <a:ext uri="{FF2B5EF4-FFF2-40B4-BE49-F238E27FC236}">
                <a16:creationId xmlns:a16="http://schemas.microsoft.com/office/drawing/2014/main" id="{85B673B2-1830-C7A7-C98F-7B4FABDEED47}"/>
              </a:ext>
            </a:extLst>
          </p:cNvPr>
          <p:cNvSpPr txBox="1"/>
          <p:nvPr/>
        </p:nvSpPr>
        <p:spPr>
          <a:xfrm>
            <a:off x="4865052" y="5355218"/>
            <a:ext cx="7086759" cy="646331"/>
          </a:xfrm>
          <a:prstGeom prst="rect">
            <a:avLst/>
          </a:prstGeom>
          <a:noFill/>
        </p:spPr>
        <p:txBody>
          <a:bodyPr wrap="square" rtlCol="0">
            <a:spAutoFit/>
          </a:bodyPr>
          <a:lstStyle/>
          <a:p>
            <a:r>
              <a:rPr lang="en-US" dirty="0"/>
              <a:t>In all cities </a:t>
            </a:r>
            <a:r>
              <a:rPr lang="en-US" b="1" dirty="0"/>
              <a:t>“Yellow Cab”</a:t>
            </a:r>
            <a:r>
              <a:rPr lang="en-US" dirty="0"/>
              <a:t> demonstrates </a:t>
            </a:r>
            <a:r>
              <a:rPr lang="en-US" b="1" dirty="0"/>
              <a:t>higher revenue per 1 km</a:t>
            </a:r>
            <a:r>
              <a:rPr lang="en-US" dirty="0"/>
              <a:t> level. This difference is </a:t>
            </a:r>
            <a:r>
              <a:rPr lang="en-US" b="1" dirty="0"/>
              <a:t>statistically significant</a:t>
            </a:r>
          </a:p>
        </p:txBody>
      </p:sp>
      <p:sp>
        <p:nvSpPr>
          <p:cNvPr id="17" name="Прямоугольник 16">
            <a:extLst>
              <a:ext uri="{FF2B5EF4-FFF2-40B4-BE49-F238E27FC236}">
                <a16:creationId xmlns:a16="http://schemas.microsoft.com/office/drawing/2014/main" id="{D22402BB-F2CA-4911-F53B-E95E743322C2}"/>
              </a:ext>
            </a:extLst>
          </p:cNvPr>
          <p:cNvSpPr/>
          <p:nvPr/>
        </p:nvSpPr>
        <p:spPr>
          <a:xfrm>
            <a:off x="5834441" y="433137"/>
            <a:ext cx="758863" cy="1645920"/>
          </a:xfrm>
          <a:prstGeom prst="rect">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ru-RU"/>
          </a:p>
        </p:txBody>
      </p:sp>
      <p:sp>
        <p:nvSpPr>
          <p:cNvPr id="18" name="Прямоугольник 17">
            <a:extLst>
              <a:ext uri="{FF2B5EF4-FFF2-40B4-BE49-F238E27FC236}">
                <a16:creationId xmlns:a16="http://schemas.microsoft.com/office/drawing/2014/main" id="{AF90D481-C4DA-B777-004A-76607BBC05DB}"/>
              </a:ext>
            </a:extLst>
          </p:cNvPr>
          <p:cNvSpPr/>
          <p:nvPr/>
        </p:nvSpPr>
        <p:spPr>
          <a:xfrm>
            <a:off x="8336100" y="433137"/>
            <a:ext cx="413264" cy="1645920"/>
          </a:xfrm>
          <a:prstGeom prst="rect">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ru-RU"/>
          </a:p>
        </p:txBody>
      </p:sp>
      <p:sp>
        <p:nvSpPr>
          <p:cNvPr id="19" name="Прямоугольник 18">
            <a:extLst>
              <a:ext uri="{FF2B5EF4-FFF2-40B4-BE49-F238E27FC236}">
                <a16:creationId xmlns:a16="http://schemas.microsoft.com/office/drawing/2014/main" id="{BD23CE6F-B197-97A6-8995-7DE9DEF96AE9}"/>
              </a:ext>
            </a:extLst>
          </p:cNvPr>
          <p:cNvSpPr/>
          <p:nvPr/>
        </p:nvSpPr>
        <p:spPr>
          <a:xfrm>
            <a:off x="11538547" y="981777"/>
            <a:ext cx="413264" cy="1097280"/>
          </a:xfrm>
          <a:prstGeom prst="rect">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ru-RU"/>
          </a:p>
        </p:txBody>
      </p:sp>
      <p:sp>
        <p:nvSpPr>
          <p:cNvPr id="20" name="TextBox 19">
            <a:extLst>
              <a:ext uri="{FF2B5EF4-FFF2-40B4-BE49-F238E27FC236}">
                <a16:creationId xmlns:a16="http://schemas.microsoft.com/office/drawing/2014/main" id="{2A36457A-42B8-FD42-9600-F02A2A902FE9}"/>
              </a:ext>
            </a:extLst>
          </p:cNvPr>
          <p:cNvSpPr txBox="1"/>
          <p:nvPr/>
        </p:nvSpPr>
        <p:spPr>
          <a:xfrm>
            <a:off x="4865052" y="6050021"/>
            <a:ext cx="7086759" cy="646331"/>
          </a:xfrm>
          <a:prstGeom prst="rect">
            <a:avLst/>
          </a:prstGeom>
          <a:noFill/>
        </p:spPr>
        <p:txBody>
          <a:bodyPr wrap="square" rtlCol="0">
            <a:spAutoFit/>
          </a:bodyPr>
          <a:lstStyle/>
          <a:p>
            <a:r>
              <a:rPr lang="en-US" dirty="0"/>
              <a:t>The largest gap between companies’ revenue per 1 km is in New York which is the “most abnormal” city in terms of margin value</a:t>
            </a:r>
          </a:p>
        </p:txBody>
      </p:sp>
    </p:spTree>
    <p:extLst>
      <p:ext uri="{BB962C8B-B14F-4D97-AF65-F5344CB8AC3E}">
        <p14:creationId xmlns:p14="http://schemas.microsoft.com/office/powerpoint/2010/main" val="2830399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072662" y="1072661"/>
            <a:ext cx="6858000" cy="4712678"/>
          </a:xfrm>
          <a:solidFill>
            <a:srgbClr val="3B3B3B"/>
          </a:solidFill>
        </p:spPr>
        <p:txBody>
          <a:bodyPr vert="vert270" anchor="ctr" anchorCtr="0">
            <a:normAutofit/>
          </a:bodyPr>
          <a:lstStyle/>
          <a:p>
            <a:r>
              <a:rPr lang="en-US" sz="4800" b="1" dirty="0">
                <a:solidFill>
                  <a:srgbClr val="FF6600"/>
                </a:solidFill>
              </a:rPr>
              <a:t>Geographical analysis</a:t>
            </a:r>
            <a:br>
              <a:rPr lang="en-US" sz="4800" b="1" dirty="0">
                <a:solidFill>
                  <a:srgbClr val="FF6600"/>
                </a:solidFill>
              </a:rPr>
            </a:br>
            <a:r>
              <a:rPr lang="en-US" sz="4800" b="1" dirty="0">
                <a:solidFill>
                  <a:srgbClr val="FF6600"/>
                </a:solidFill>
              </a:rPr>
              <a:t>(Exploring margin anomalies)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3" name="TextBox 12">
            <a:extLst>
              <a:ext uri="{FF2B5EF4-FFF2-40B4-BE49-F238E27FC236}">
                <a16:creationId xmlns:a16="http://schemas.microsoft.com/office/drawing/2014/main" id="{D24F32D3-A32A-84D5-4FA7-FA6B61451172}"/>
              </a:ext>
            </a:extLst>
          </p:cNvPr>
          <p:cNvSpPr txBox="1"/>
          <p:nvPr/>
        </p:nvSpPr>
        <p:spPr>
          <a:xfrm>
            <a:off x="4867817" y="4408371"/>
            <a:ext cx="7086759" cy="1754326"/>
          </a:xfrm>
          <a:prstGeom prst="rect">
            <a:avLst/>
          </a:prstGeom>
          <a:noFill/>
        </p:spPr>
        <p:txBody>
          <a:bodyPr wrap="square" rtlCol="0">
            <a:spAutoFit/>
          </a:bodyPr>
          <a:lstStyle/>
          <a:p>
            <a:r>
              <a:rPr lang="en-US" dirty="0"/>
              <a:t>We can clearly see the differences in distributions of the number of trips per customer indicator:</a:t>
            </a:r>
            <a:r>
              <a:rPr lang="en-US" b="1" dirty="0"/>
              <a:t> </a:t>
            </a:r>
            <a:r>
              <a:rPr lang="en-US" dirty="0"/>
              <a:t>as in most cities maximum value didn’t exceed 5 trips per customer, in “anomaly” cities it exceeded 10 </a:t>
            </a:r>
            <a:r>
              <a:rPr lang="en-US" b="1" dirty="0"/>
              <a:t>up to 20 for “Yellow Cab” in New York</a:t>
            </a:r>
            <a:r>
              <a:rPr lang="en-US" dirty="0"/>
              <a:t>.</a:t>
            </a:r>
          </a:p>
          <a:p>
            <a:r>
              <a:rPr lang="en-US" dirty="0"/>
              <a:t>Combined with </a:t>
            </a:r>
            <a:r>
              <a:rPr lang="en-US" b="1" dirty="0"/>
              <a:t>high margin per 1 km</a:t>
            </a:r>
            <a:r>
              <a:rPr lang="en-US" dirty="0"/>
              <a:t> this gave an outstanding total margin value</a:t>
            </a:r>
          </a:p>
        </p:txBody>
      </p:sp>
      <p:pic>
        <p:nvPicPr>
          <p:cNvPr id="5" name="Рисунок 4">
            <a:extLst>
              <a:ext uri="{FF2B5EF4-FFF2-40B4-BE49-F238E27FC236}">
                <a16:creationId xmlns:a16="http://schemas.microsoft.com/office/drawing/2014/main" id="{D1BAE1DB-119C-C4DA-2F24-18BBBBF4DAA2}"/>
              </a:ext>
            </a:extLst>
          </p:cNvPr>
          <p:cNvPicPr>
            <a:picLocks noChangeAspect="1"/>
          </p:cNvPicPr>
          <p:nvPr/>
        </p:nvPicPr>
        <p:blipFill>
          <a:blip r:embed="rId3"/>
          <a:stretch>
            <a:fillRect/>
          </a:stretch>
        </p:blipFill>
        <p:spPr>
          <a:xfrm>
            <a:off x="4867818" y="202131"/>
            <a:ext cx="7086759" cy="4206240"/>
          </a:xfrm>
          <a:prstGeom prst="rect">
            <a:avLst/>
          </a:prstGeom>
        </p:spPr>
      </p:pic>
      <p:sp>
        <p:nvSpPr>
          <p:cNvPr id="6" name="Прямоугольник 5">
            <a:extLst>
              <a:ext uri="{FF2B5EF4-FFF2-40B4-BE49-F238E27FC236}">
                <a16:creationId xmlns:a16="http://schemas.microsoft.com/office/drawing/2014/main" id="{E6B00074-DC57-620D-CBAE-854F92CC440C}"/>
              </a:ext>
            </a:extLst>
          </p:cNvPr>
          <p:cNvSpPr/>
          <p:nvPr/>
        </p:nvSpPr>
        <p:spPr>
          <a:xfrm>
            <a:off x="7785100" y="202131"/>
            <a:ext cx="1346200" cy="1001027"/>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ru-RU"/>
          </a:p>
        </p:txBody>
      </p:sp>
      <p:sp>
        <p:nvSpPr>
          <p:cNvPr id="7" name="Прямоугольник 6">
            <a:extLst>
              <a:ext uri="{FF2B5EF4-FFF2-40B4-BE49-F238E27FC236}">
                <a16:creationId xmlns:a16="http://schemas.microsoft.com/office/drawing/2014/main" id="{6673531D-C196-E9DC-8375-67F784F1A801}"/>
              </a:ext>
            </a:extLst>
          </p:cNvPr>
          <p:cNvSpPr/>
          <p:nvPr/>
        </p:nvSpPr>
        <p:spPr>
          <a:xfrm>
            <a:off x="9196738" y="202131"/>
            <a:ext cx="1346200" cy="1001027"/>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ru-RU"/>
          </a:p>
        </p:txBody>
      </p:sp>
      <p:sp>
        <p:nvSpPr>
          <p:cNvPr id="8" name="Прямоугольник 7">
            <a:extLst>
              <a:ext uri="{FF2B5EF4-FFF2-40B4-BE49-F238E27FC236}">
                <a16:creationId xmlns:a16="http://schemas.microsoft.com/office/drawing/2014/main" id="{6397A264-858B-72CB-B25F-FA9F3F1EBC78}"/>
              </a:ext>
            </a:extLst>
          </p:cNvPr>
          <p:cNvSpPr/>
          <p:nvPr/>
        </p:nvSpPr>
        <p:spPr>
          <a:xfrm>
            <a:off x="6375538" y="1203158"/>
            <a:ext cx="1346200" cy="1001027"/>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ru-RU"/>
          </a:p>
        </p:txBody>
      </p:sp>
      <p:sp>
        <p:nvSpPr>
          <p:cNvPr id="9" name="Прямоугольник 8">
            <a:extLst>
              <a:ext uri="{FF2B5EF4-FFF2-40B4-BE49-F238E27FC236}">
                <a16:creationId xmlns:a16="http://schemas.microsoft.com/office/drawing/2014/main" id="{E509FEBB-99BD-D11B-83E6-E5B5C585A49C}"/>
              </a:ext>
            </a:extLst>
          </p:cNvPr>
          <p:cNvSpPr/>
          <p:nvPr/>
        </p:nvSpPr>
        <p:spPr>
          <a:xfrm>
            <a:off x="10575657" y="1203158"/>
            <a:ext cx="1346200" cy="1001027"/>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ru-RU"/>
          </a:p>
        </p:txBody>
      </p:sp>
      <p:sp>
        <p:nvSpPr>
          <p:cNvPr id="10" name="Прямоугольник 9">
            <a:extLst>
              <a:ext uri="{FF2B5EF4-FFF2-40B4-BE49-F238E27FC236}">
                <a16:creationId xmlns:a16="http://schemas.microsoft.com/office/drawing/2014/main" id="{694E8C12-BD1B-CC89-5962-BBF78A4B6C9A}"/>
              </a:ext>
            </a:extLst>
          </p:cNvPr>
          <p:cNvSpPr/>
          <p:nvPr/>
        </p:nvSpPr>
        <p:spPr>
          <a:xfrm>
            <a:off x="9196738" y="3264302"/>
            <a:ext cx="1346200" cy="1001027"/>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ru-RU"/>
          </a:p>
        </p:txBody>
      </p:sp>
      <p:sp>
        <p:nvSpPr>
          <p:cNvPr id="12" name="TextBox 11">
            <a:extLst>
              <a:ext uri="{FF2B5EF4-FFF2-40B4-BE49-F238E27FC236}">
                <a16:creationId xmlns:a16="http://schemas.microsoft.com/office/drawing/2014/main" id="{85B673B2-1830-C7A7-C98F-7B4FABDEED47}"/>
              </a:ext>
            </a:extLst>
          </p:cNvPr>
          <p:cNvSpPr txBox="1"/>
          <p:nvPr/>
        </p:nvSpPr>
        <p:spPr>
          <a:xfrm>
            <a:off x="4867817" y="6087259"/>
            <a:ext cx="7086759" cy="646331"/>
          </a:xfrm>
          <a:prstGeom prst="rect">
            <a:avLst/>
          </a:prstGeom>
          <a:noFill/>
        </p:spPr>
        <p:txBody>
          <a:bodyPr wrap="square" rtlCol="0">
            <a:spAutoFit/>
          </a:bodyPr>
          <a:lstStyle/>
          <a:p>
            <a:r>
              <a:rPr lang="en-US" dirty="0"/>
              <a:t>This situation demands more exploration as </a:t>
            </a:r>
            <a:r>
              <a:rPr lang="en-US" b="1" dirty="0"/>
              <a:t>such a strong dependency on 1 city is risky</a:t>
            </a:r>
          </a:p>
        </p:txBody>
      </p:sp>
    </p:spTree>
    <p:extLst>
      <p:ext uri="{BB962C8B-B14F-4D97-AF65-F5344CB8AC3E}">
        <p14:creationId xmlns:p14="http://schemas.microsoft.com/office/powerpoint/2010/main" val="3700593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072662" y="1072661"/>
            <a:ext cx="6858000" cy="4712678"/>
          </a:xfrm>
          <a:solidFill>
            <a:srgbClr val="3B3B3B"/>
          </a:solidFill>
        </p:spPr>
        <p:txBody>
          <a:bodyPr vert="vert270" anchor="ctr" anchorCtr="0">
            <a:normAutofit/>
          </a:bodyPr>
          <a:lstStyle/>
          <a:p>
            <a:r>
              <a:rPr lang="en-US" sz="4800" b="1" dirty="0">
                <a:solidFill>
                  <a:srgbClr val="FF6600"/>
                </a:solidFill>
              </a:rPr>
              <a:t>Customers segmentation</a:t>
            </a:r>
            <a:br>
              <a:rPr lang="en-US" sz="4800" b="1" dirty="0">
                <a:solidFill>
                  <a:srgbClr val="FF6600"/>
                </a:solidFill>
              </a:rPr>
            </a:br>
            <a:r>
              <a:rPr lang="en-US" sz="4800" b="1" dirty="0">
                <a:solidFill>
                  <a:srgbClr val="FF6600"/>
                </a:solidFill>
              </a:rPr>
              <a:t>(Geographical position)</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5" name="TextBox 14">
            <a:extLst>
              <a:ext uri="{FF2B5EF4-FFF2-40B4-BE49-F238E27FC236}">
                <a16:creationId xmlns:a16="http://schemas.microsoft.com/office/drawing/2014/main" id="{9AE39B71-7DEC-22FC-1DC9-38BCE210A5ED}"/>
              </a:ext>
            </a:extLst>
          </p:cNvPr>
          <p:cNvSpPr txBox="1"/>
          <p:nvPr/>
        </p:nvSpPr>
        <p:spPr>
          <a:xfrm>
            <a:off x="5013903" y="4514796"/>
            <a:ext cx="3331200" cy="923330"/>
          </a:xfrm>
          <a:prstGeom prst="rect">
            <a:avLst/>
          </a:prstGeom>
          <a:noFill/>
        </p:spPr>
        <p:txBody>
          <a:bodyPr wrap="square" rtlCol="0">
            <a:spAutoFit/>
          </a:bodyPr>
          <a:lstStyle/>
          <a:p>
            <a:pPr algn="ctr"/>
            <a:r>
              <a:rPr lang="en-US" dirty="0"/>
              <a:t>Trying to find dependency between customers’ location and income: </a:t>
            </a:r>
            <a:r>
              <a:rPr lang="en-US" dirty="0">
                <a:solidFill>
                  <a:srgbClr val="FF0000"/>
                </a:solidFill>
              </a:rPr>
              <a:t>failed</a:t>
            </a:r>
            <a:endParaRPr lang="ru-RU" dirty="0">
              <a:solidFill>
                <a:srgbClr val="FF0000"/>
              </a:solidFill>
            </a:endParaRPr>
          </a:p>
        </p:txBody>
      </p:sp>
      <p:pic>
        <p:nvPicPr>
          <p:cNvPr id="5" name="Рисунок 4">
            <a:extLst>
              <a:ext uri="{FF2B5EF4-FFF2-40B4-BE49-F238E27FC236}">
                <a16:creationId xmlns:a16="http://schemas.microsoft.com/office/drawing/2014/main" id="{0C59F09B-D093-D0E9-4B6F-694CF1549B8C}"/>
              </a:ext>
            </a:extLst>
          </p:cNvPr>
          <p:cNvPicPr>
            <a:picLocks noChangeAspect="1"/>
          </p:cNvPicPr>
          <p:nvPr/>
        </p:nvPicPr>
        <p:blipFill>
          <a:blip r:embed="rId3"/>
          <a:stretch>
            <a:fillRect/>
          </a:stretch>
        </p:blipFill>
        <p:spPr>
          <a:xfrm>
            <a:off x="5013903" y="497113"/>
            <a:ext cx="3331200" cy="3635998"/>
          </a:xfrm>
          <a:prstGeom prst="rect">
            <a:avLst/>
          </a:prstGeom>
        </p:spPr>
      </p:pic>
      <p:sp>
        <p:nvSpPr>
          <p:cNvPr id="6" name="TextBox 5">
            <a:extLst>
              <a:ext uri="{FF2B5EF4-FFF2-40B4-BE49-F238E27FC236}">
                <a16:creationId xmlns:a16="http://schemas.microsoft.com/office/drawing/2014/main" id="{FBA376C5-5DBA-2848-59FE-8460ED14E4B9}"/>
              </a:ext>
            </a:extLst>
          </p:cNvPr>
          <p:cNvSpPr txBox="1"/>
          <p:nvPr/>
        </p:nvSpPr>
        <p:spPr>
          <a:xfrm>
            <a:off x="5013903" y="5714556"/>
            <a:ext cx="6803221" cy="646331"/>
          </a:xfrm>
          <a:prstGeom prst="rect">
            <a:avLst/>
          </a:prstGeom>
          <a:noFill/>
        </p:spPr>
        <p:txBody>
          <a:bodyPr wrap="square" rtlCol="0">
            <a:spAutoFit/>
          </a:bodyPr>
          <a:lstStyle/>
          <a:p>
            <a:r>
              <a:rPr lang="en-US" dirty="0"/>
              <a:t>All distributions are similar and there are no differences in distributions except of frequencies. Thus, we can’t use this for classification</a:t>
            </a:r>
            <a:endParaRPr lang="ru-RU" dirty="0"/>
          </a:p>
        </p:txBody>
      </p:sp>
      <p:pic>
        <p:nvPicPr>
          <p:cNvPr id="8" name="Рисунок 7">
            <a:extLst>
              <a:ext uri="{FF2B5EF4-FFF2-40B4-BE49-F238E27FC236}">
                <a16:creationId xmlns:a16="http://schemas.microsoft.com/office/drawing/2014/main" id="{575170A3-A2B6-29E8-71AF-FB52902D81CE}"/>
              </a:ext>
            </a:extLst>
          </p:cNvPr>
          <p:cNvPicPr>
            <a:picLocks noChangeAspect="1"/>
          </p:cNvPicPr>
          <p:nvPr/>
        </p:nvPicPr>
        <p:blipFill>
          <a:blip r:embed="rId4"/>
          <a:stretch>
            <a:fillRect/>
          </a:stretch>
        </p:blipFill>
        <p:spPr>
          <a:xfrm>
            <a:off x="8485924" y="497113"/>
            <a:ext cx="3331200" cy="3635998"/>
          </a:xfrm>
          <a:prstGeom prst="rect">
            <a:avLst/>
          </a:prstGeom>
        </p:spPr>
      </p:pic>
      <p:sp>
        <p:nvSpPr>
          <p:cNvPr id="9" name="TextBox 8">
            <a:extLst>
              <a:ext uri="{FF2B5EF4-FFF2-40B4-BE49-F238E27FC236}">
                <a16:creationId xmlns:a16="http://schemas.microsoft.com/office/drawing/2014/main" id="{547CF4F8-6A00-9F9E-CB92-FB181932B78F}"/>
              </a:ext>
            </a:extLst>
          </p:cNvPr>
          <p:cNvSpPr txBox="1"/>
          <p:nvPr/>
        </p:nvSpPr>
        <p:spPr>
          <a:xfrm>
            <a:off x="8485924" y="4514796"/>
            <a:ext cx="3331200" cy="923330"/>
          </a:xfrm>
          <a:prstGeom prst="rect">
            <a:avLst/>
          </a:prstGeom>
          <a:noFill/>
        </p:spPr>
        <p:txBody>
          <a:bodyPr wrap="square" rtlCol="0">
            <a:spAutoFit/>
          </a:bodyPr>
          <a:lstStyle/>
          <a:p>
            <a:pPr algn="ctr"/>
            <a:r>
              <a:rPr lang="en-US" dirty="0"/>
              <a:t>Trying to find dependency between customers’ location and age: </a:t>
            </a:r>
            <a:r>
              <a:rPr lang="en-US" dirty="0">
                <a:solidFill>
                  <a:srgbClr val="FF0000"/>
                </a:solidFill>
              </a:rPr>
              <a:t>failed</a:t>
            </a:r>
            <a:endParaRPr lang="ru-RU" dirty="0">
              <a:solidFill>
                <a:srgbClr val="FF0000"/>
              </a:solidFill>
            </a:endParaRPr>
          </a:p>
        </p:txBody>
      </p:sp>
    </p:spTree>
    <p:extLst>
      <p:ext uri="{BB962C8B-B14F-4D97-AF65-F5344CB8AC3E}">
        <p14:creationId xmlns:p14="http://schemas.microsoft.com/office/powerpoint/2010/main" val="3346103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072662" y="1072661"/>
            <a:ext cx="6858000" cy="4712678"/>
          </a:xfrm>
          <a:solidFill>
            <a:srgbClr val="3B3B3B"/>
          </a:solidFill>
        </p:spPr>
        <p:txBody>
          <a:bodyPr vert="vert270" anchor="ctr" anchorCtr="0">
            <a:normAutofit/>
          </a:bodyPr>
          <a:lstStyle/>
          <a:p>
            <a:r>
              <a:rPr lang="en-US" sz="4800" b="1" dirty="0">
                <a:solidFill>
                  <a:srgbClr val="FF6600"/>
                </a:solidFill>
              </a:rPr>
              <a:t>Customers segmentation</a:t>
            </a:r>
            <a:br>
              <a:rPr lang="en-US" sz="4800" b="1" dirty="0">
                <a:solidFill>
                  <a:srgbClr val="FF6600"/>
                </a:solidFill>
              </a:rPr>
            </a:br>
            <a:r>
              <a:rPr lang="en-US" sz="4800" b="1" dirty="0">
                <a:solidFill>
                  <a:srgbClr val="FF6600"/>
                </a:solidFill>
              </a:rPr>
              <a:t>(other features)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5" name="TextBox 14">
            <a:extLst>
              <a:ext uri="{FF2B5EF4-FFF2-40B4-BE49-F238E27FC236}">
                <a16:creationId xmlns:a16="http://schemas.microsoft.com/office/drawing/2014/main" id="{9AE39B71-7DEC-22FC-1DC9-38BCE210A5ED}"/>
              </a:ext>
            </a:extLst>
          </p:cNvPr>
          <p:cNvSpPr txBox="1"/>
          <p:nvPr/>
        </p:nvSpPr>
        <p:spPr>
          <a:xfrm>
            <a:off x="5097832" y="4308718"/>
            <a:ext cx="2580429" cy="369332"/>
          </a:xfrm>
          <a:prstGeom prst="rect">
            <a:avLst/>
          </a:prstGeom>
          <a:noFill/>
        </p:spPr>
        <p:txBody>
          <a:bodyPr wrap="square" rtlCol="0">
            <a:spAutoFit/>
          </a:bodyPr>
          <a:lstStyle/>
          <a:p>
            <a:pPr algn="ctr"/>
            <a:r>
              <a:rPr lang="en-US" dirty="0"/>
              <a:t>Correlation testing: </a:t>
            </a:r>
            <a:r>
              <a:rPr lang="en-US" b="1" dirty="0">
                <a:solidFill>
                  <a:srgbClr val="FF0000"/>
                </a:solidFill>
              </a:rPr>
              <a:t>failed</a:t>
            </a:r>
            <a:endParaRPr lang="ru-RU" b="1" dirty="0">
              <a:solidFill>
                <a:srgbClr val="FF0000"/>
              </a:solidFill>
            </a:endParaRPr>
          </a:p>
        </p:txBody>
      </p:sp>
      <p:sp>
        <p:nvSpPr>
          <p:cNvPr id="6" name="TextBox 5">
            <a:extLst>
              <a:ext uri="{FF2B5EF4-FFF2-40B4-BE49-F238E27FC236}">
                <a16:creationId xmlns:a16="http://schemas.microsoft.com/office/drawing/2014/main" id="{FBA376C5-5DBA-2848-59FE-8460ED14E4B9}"/>
              </a:ext>
            </a:extLst>
          </p:cNvPr>
          <p:cNvSpPr txBox="1"/>
          <p:nvPr/>
        </p:nvSpPr>
        <p:spPr>
          <a:xfrm>
            <a:off x="5097832" y="4798683"/>
            <a:ext cx="6567758" cy="646331"/>
          </a:xfrm>
          <a:prstGeom prst="rect">
            <a:avLst/>
          </a:prstGeom>
          <a:noFill/>
        </p:spPr>
        <p:txBody>
          <a:bodyPr wrap="square" rtlCol="0">
            <a:spAutoFit/>
          </a:bodyPr>
          <a:lstStyle/>
          <a:p>
            <a:r>
              <a:rPr lang="en-US" dirty="0"/>
              <a:t>There's </a:t>
            </a:r>
            <a:r>
              <a:rPr lang="en-US" b="1" dirty="0"/>
              <a:t>no visible correlation </a:t>
            </a:r>
            <a:r>
              <a:rPr lang="en-US" dirty="0"/>
              <a:t>between age and monthly income features and amount received per trip.</a:t>
            </a:r>
            <a:endParaRPr lang="ru-RU" dirty="0"/>
          </a:p>
        </p:txBody>
      </p:sp>
      <p:pic>
        <p:nvPicPr>
          <p:cNvPr id="7" name="Рисунок 6">
            <a:extLst>
              <a:ext uri="{FF2B5EF4-FFF2-40B4-BE49-F238E27FC236}">
                <a16:creationId xmlns:a16="http://schemas.microsoft.com/office/drawing/2014/main" id="{8583FC66-2778-E089-9795-45F1E4C14271}"/>
              </a:ext>
            </a:extLst>
          </p:cNvPr>
          <p:cNvPicPr>
            <a:picLocks noChangeAspect="1"/>
          </p:cNvPicPr>
          <p:nvPr/>
        </p:nvPicPr>
        <p:blipFill>
          <a:blip r:embed="rId3"/>
          <a:stretch>
            <a:fillRect/>
          </a:stretch>
        </p:blipFill>
        <p:spPr>
          <a:xfrm>
            <a:off x="5796774" y="108525"/>
            <a:ext cx="5137525" cy="4020713"/>
          </a:xfrm>
          <a:prstGeom prst="rect">
            <a:avLst/>
          </a:prstGeom>
        </p:spPr>
      </p:pic>
      <p:sp>
        <p:nvSpPr>
          <p:cNvPr id="10" name="TextBox 9">
            <a:extLst>
              <a:ext uri="{FF2B5EF4-FFF2-40B4-BE49-F238E27FC236}">
                <a16:creationId xmlns:a16="http://schemas.microsoft.com/office/drawing/2014/main" id="{0318BA8F-5680-EF68-4ADA-2801CF225BC4}"/>
              </a:ext>
            </a:extLst>
          </p:cNvPr>
          <p:cNvSpPr txBox="1"/>
          <p:nvPr/>
        </p:nvSpPr>
        <p:spPr>
          <a:xfrm>
            <a:off x="5081657" y="5642273"/>
            <a:ext cx="6567758" cy="923330"/>
          </a:xfrm>
          <a:prstGeom prst="rect">
            <a:avLst/>
          </a:prstGeom>
          <a:noFill/>
        </p:spPr>
        <p:txBody>
          <a:bodyPr wrap="square" rtlCol="0">
            <a:spAutoFit/>
          </a:bodyPr>
          <a:lstStyle/>
          <a:p>
            <a:r>
              <a:rPr lang="en-US" dirty="0"/>
              <a:t>All statistical coefficients are small with respective p-values greater than significance level (0.05) thus displaying </a:t>
            </a:r>
            <a:r>
              <a:rPr lang="en-US" b="1" dirty="0"/>
              <a:t>no linear or other correlation between values</a:t>
            </a:r>
            <a:endParaRPr lang="ru-RU" b="1" dirty="0"/>
          </a:p>
        </p:txBody>
      </p:sp>
    </p:spTree>
    <p:extLst>
      <p:ext uri="{BB962C8B-B14F-4D97-AF65-F5344CB8AC3E}">
        <p14:creationId xmlns:p14="http://schemas.microsoft.com/office/powerpoint/2010/main" val="3208904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072662" y="1072661"/>
            <a:ext cx="6858000" cy="4712678"/>
          </a:xfrm>
          <a:solidFill>
            <a:srgbClr val="3B3B3B"/>
          </a:solidFill>
        </p:spPr>
        <p:txBody>
          <a:bodyPr vert="vert270" anchor="ctr" anchorCtr="0">
            <a:normAutofit/>
          </a:bodyPr>
          <a:lstStyle/>
          <a:p>
            <a:r>
              <a:rPr lang="en-US" sz="4800" b="1" dirty="0">
                <a:solidFill>
                  <a:srgbClr val="FF6600"/>
                </a:solidFill>
              </a:rPr>
              <a:t>Customers segmentation</a:t>
            </a:r>
            <a:br>
              <a:rPr lang="en-US" sz="4800" b="1" dirty="0">
                <a:solidFill>
                  <a:srgbClr val="FF6600"/>
                </a:solidFill>
              </a:rPr>
            </a:br>
            <a:r>
              <a:rPr lang="en-US" sz="4800" b="1" dirty="0">
                <a:solidFill>
                  <a:srgbClr val="FF6600"/>
                </a:solidFill>
              </a:rPr>
              <a:t>(other features)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5" name="TextBox 14">
            <a:extLst>
              <a:ext uri="{FF2B5EF4-FFF2-40B4-BE49-F238E27FC236}">
                <a16:creationId xmlns:a16="http://schemas.microsoft.com/office/drawing/2014/main" id="{9AE39B71-7DEC-22FC-1DC9-38BCE210A5ED}"/>
              </a:ext>
            </a:extLst>
          </p:cNvPr>
          <p:cNvSpPr txBox="1"/>
          <p:nvPr/>
        </p:nvSpPr>
        <p:spPr>
          <a:xfrm>
            <a:off x="4982329" y="5463124"/>
            <a:ext cx="6991497" cy="646331"/>
          </a:xfrm>
          <a:prstGeom prst="rect">
            <a:avLst/>
          </a:prstGeom>
          <a:noFill/>
        </p:spPr>
        <p:txBody>
          <a:bodyPr wrap="square" rtlCol="0">
            <a:spAutoFit/>
          </a:bodyPr>
          <a:lstStyle/>
          <a:p>
            <a:r>
              <a:rPr lang="en-US" dirty="0"/>
              <a:t>Trying to find dependencies between company, payment types and customers’ gender: </a:t>
            </a:r>
            <a:r>
              <a:rPr lang="en-US" b="1" dirty="0">
                <a:solidFill>
                  <a:srgbClr val="FF0000"/>
                </a:solidFill>
              </a:rPr>
              <a:t>failed</a:t>
            </a:r>
            <a:endParaRPr lang="ru-RU" b="1" dirty="0">
              <a:solidFill>
                <a:srgbClr val="FF0000"/>
              </a:solidFill>
            </a:endParaRPr>
          </a:p>
        </p:txBody>
      </p:sp>
      <p:sp>
        <p:nvSpPr>
          <p:cNvPr id="6" name="TextBox 5">
            <a:extLst>
              <a:ext uri="{FF2B5EF4-FFF2-40B4-BE49-F238E27FC236}">
                <a16:creationId xmlns:a16="http://schemas.microsoft.com/office/drawing/2014/main" id="{FBA376C5-5DBA-2848-59FE-8460ED14E4B9}"/>
              </a:ext>
            </a:extLst>
          </p:cNvPr>
          <p:cNvSpPr txBox="1"/>
          <p:nvPr/>
        </p:nvSpPr>
        <p:spPr>
          <a:xfrm>
            <a:off x="4982329" y="6109455"/>
            <a:ext cx="6991496" cy="369332"/>
          </a:xfrm>
          <a:prstGeom prst="rect">
            <a:avLst/>
          </a:prstGeom>
          <a:noFill/>
        </p:spPr>
        <p:txBody>
          <a:bodyPr wrap="square" rtlCol="0">
            <a:spAutoFit/>
          </a:bodyPr>
          <a:lstStyle/>
          <a:p>
            <a:r>
              <a:rPr lang="en-US" dirty="0"/>
              <a:t>There's </a:t>
            </a:r>
            <a:r>
              <a:rPr lang="en-US" b="1" dirty="0"/>
              <a:t>no visible dependencies</a:t>
            </a:r>
            <a:r>
              <a:rPr lang="en-US" dirty="0"/>
              <a:t> between features being analyzed.</a:t>
            </a:r>
            <a:endParaRPr lang="ru-RU" dirty="0"/>
          </a:p>
        </p:txBody>
      </p:sp>
      <p:pic>
        <p:nvPicPr>
          <p:cNvPr id="5" name="Рисунок 4">
            <a:extLst>
              <a:ext uri="{FF2B5EF4-FFF2-40B4-BE49-F238E27FC236}">
                <a16:creationId xmlns:a16="http://schemas.microsoft.com/office/drawing/2014/main" id="{5BD91E16-12E9-DF35-3C31-E824A20616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2677" y="2677"/>
            <a:ext cx="7479323" cy="3089634"/>
          </a:xfrm>
          <a:prstGeom prst="rect">
            <a:avLst/>
          </a:prstGeom>
        </p:spPr>
      </p:pic>
      <p:pic>
        <p:nvPicPr>
          <p:cNvPr id="9" name="Рисунок 8">
            <a:extLst>
              <a:ext uri="{FF2B5EF4-FFF2-40B4-BE49-F238E27FC236}">
                <a16:creationId xmlns:a16="http://schemas.microsoft.com/office/drawing/2014/main" id="{506D4113-E82A-B51A-7CF4-372F6D592892}"/>
              </a:ext>
            </a:extLst>
          </p:cNvPr>
          <p:cNvPicPr>
            <a:picLocks noChangeAspect="1"/>
          </p:cNvPicPr>
          <p:nvPr/>
        </p:nvPicPr>
        <p:blipFill>
          <a:blip r:embed="rId4"/>
          <a:stretch>
            <a:fillRect/>
          </a:stretch>
        </p:blipFill>
        <p:spPr>
          <a:xfrm>
            <a:off x="5821980" y="2682655"/>
            <a:ext cx="4769273" cy="2565540"/>
          </a:xfrm>
          <a:prstGeom prst="rect">
            <a:avLst/>
          </a:prstGeom>
        </p:spPr>
      </p:pic>
    </p:spTree>
    <p:extLst>
      <p:ext uri="{BB962C8B-B14F-4D97-AF65-F5344CB8AC3E}">
        <p14:creationId xmlns:p14="http://schemas.microsoft.com/office/powerpoint/2010/main" val="3246333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072662" y="1072661"/>
            <a:ext cx="6858000" cy="4712678"/>
          </a:xfrm>
          <a:solidFill>
            <a:srgbClr val="3B3B3B"/>
          </a:solidFill>
        </p:spPr>
        <p:txBody>
          <a:bodyPr vert="vert270" anchor="ctr" anchorCtr="0">
            <a:normAutofit/>
          </a:bodyPr>
          <a:lstStyle/>
          <a:p>
            <a:r>
              <a:rPr lang="en-US" sz="4800" b="1" dirty="0">
                <a:solidFill>
                  <a:srgbClr val="FF6600"/>
                </a:solidFill>
              </a:rPr>
              <a:t>Conclusions and recommendations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3" name="TextBox 12">
            <a:extLst>
              <a:ext uri="{FF2B5EF4-FFF2-40B4-BE49-F238E27FC236}">
                <a16:creationId xmlns:a16="http://schemas.microsoft.com/office/drawing/2014/main" id="{D24F32D3-A32A-84D5-4FA7-FA6B61451172}"/>
              </a:ext>
            </a:extLst>
          </p:cNvPr>
          <p:cNvSpPr txBox="1"/>
          <p:nvPr/>
        </p:nvSpPr>
        <p:spPr>
          <a:xfrm>
            <a:off x="4851133" y="567890"/>
            <a:ext cx="7103445" cy="4031873"/>
          </a:xfrm>
          <a:prstGeom prst="rect">
            <a:avLst/>
          </a:prstGeom>
          <a:noFill/>
        </p:spPr>
        <p:txBody>
          <a:bodyPr wrap="square" rtlCol="0">
            <a:spAutoFit/>
          </a:bodyPr>
          <a:lstStyle/>
          <a:p>
            <a:pPr marL="285750" indent="-285750">
              <a:buFontTx/>
              <a:buChar char="-"/>
            </a:pPr>
            <a:r>
              <a:rPr lang="en-US" sz="1600" dirty="0"/>
              <a:t>Both companies’ annual costs grow faster than annual revenues. Thus, </a:t>
            </a:r>
            <a:r>
              <a:rPr lang="en-US" sz="1600" b="1" dirty="0"/>
              <a:t>the margin of both companies is descending</a:t>
            </a:r>
          </a:p>
          <a:p>
            <a:pPr marL="285750" indent="-285750">
              <a:buFontTx/>
              <a:buChar char="-"/>
            </a:pPr>
            <a:r>
              <a:rPr lang="en-US" sz="1600" dirty="0"/>
              <a:t>“Yellow </a:t>
            </a:r>
            <a:r>
              <a:rPr lang="en-US" sz="1600" dirty="0" err="1"/>
              <a:t>Cab”’s</a:t>
            </a:r>
            <a:r>
              <a:rPr lang="en-US" sz="1600" dirty="0"/>
              <a:t> </a:t>
            </a:r>
            <a:r>
              <a:rPr lang="en-US" sz="1600" b="1" dirty="0"/>
              <a:t>margin is around 7x higher</a:t>
            </a:r>
            <a:r>
              <a:rPr lang="en-US" sz="1600" dirty="0"/>
              <a:t> than “Pink </a:t>
            </a:r>
            <a:r>
              <a:rPr lang="en-US" sz="1600" dirty="0" err="1"/>
              <a:t>Cab”’s</a:t>
            </a:r>
            <a:r>
              <a:rPr lang="en-US" sz="1600" dirty="0"/>
              <a:t> margin, but it is </a:t>
            </a:r>
            <a:r>
              <a:rPr lang="en-US" sz="1600" b="1" dirty="0"/>
              <a:t>descending faster and is based on 1-city margin</a:t>
            </a:r>
            <a:r>
              <a:rPr lang="en-US" sz="1600" dirty="0"/>
              <a:t>: 62% of margin is in New York alone. This situation demands more exploration as </a:t>
            </a:r>
            <a:r>
              <a:rPr lang="en-US" sz="1600" b="1" dirty="0"/>
              <a:t>such a strong dependency on 1 city is risky</a:t>
            </a:r>
          </a:p>
          <a:p>
            <a:pPr marL="285750" indent="-285750">
              <a:buFontTx/>
              <a:buChar char="-"/>
            </a:pPr>
            <a:r>
              <a:rPr lang="en-US" sz="1600" dirty="0"/>
              <a:t>In physical terms both companies show growth, but </a:t>
            </a:r>
            <a:r>
              <a:rPr lang="en-US" sz="1600" b="1" dirty="0"/>
              <a:t>“Yellow Cab” grows faster than “Pink Cab”</a:t>
            </a:r>
          </a:p>
          <a:p>
            <a:pPr marL="285750" indent="-285750">
              <a:buFontTx/>
              <a:buChar char="-"/>
            </a:pPr>
            <a:r>
              <a:rPr lang="en-US" sz="1600" dirty="0"/>
              <a:t>Both companies have their </a:t>
            </a:r>
            <a:r>
              <a:rPr lang="en-US" sz="1600" b="1" dirty="0"/>
              <a:t>1 km profitability decreasing</a:t>
            </a:r>
            <a:r>
              <a:rPr lang="en-US" sz="1600" dirty="0"/>
              <a:t>. If current trends continue, “Yellow Cab” and “Pink Cab” will </a:t>
            </a:r>
            <a:r>
              <a:rPr lang="en-US" sz="1600" b="1" dirty="0"/>
              <a:t>pass the break-even point in 2030 and 2025</a:t>
            </a:r>
            <a:r>
              <a:rPr lang="en-US" sz="1600" dirty="0"/>
              <a:t> respectively</a:t>
            </a:r>
          </a:p>
          <a:p>
            <a:pPr marL="285750" indent="-285750">
              <a:buFontTx/>
              <a:buChar char="-"/>
            </a:pPr>
            <a:r>
              <a:rPr lang="en-US" sz="1600" dirty="0"/>
              <a:t>Both companies have </a:t>
            </a:r>
            <a:r>
              <a:rPr lang="en-US" sz="1600" b="1" dirty="0"/>
              <a:t>strongly marked seasonality</a:t>
            </a:r>
            <a:r>
              <a:rPr lang="en-US" sz="1600" dirty="0"/>
              <a:t> in their businesses. Seasonality is </a:t>
            </a:r>
            <a:r>
              <a:rPr lang="en-US" sz="1600" b="1" dirty="0"/>
              <a:t>relatively stable</a:t>
            </a:r>
            <a:r>
              <a:rPr lang="en-US" sz="1600" dirty="0"/>
              <a:t> in 2016-2018 and had repeating pattern</a:t>
            </a:r>
          </a:p>
          <a:p>
            <a:pPr marL="285750" indent="-285750">
              <a:buFontTx/>
              <a:buChar char="-"/>
            </a:pPr>
            <a:r>
              <a:rPr lang="en-US" sz="1600" dirty="0"/>
              <a:t>Market share of both companies is not too high but </a:t>
            </a:r>
            <a:r>
              <a:rPr lang="en-US" sz="1600" b="1" dirty="0"/>
              <a:t>“Yellow Cab” has higher market share in most cities</a:t>
            </a:r>
          </a:p>
          <a:p>
            <a:pPr marL="285750" indent="-285750">
              <a:buFontTx/>
              <a:buChar char="-"/>
            </a:pPr>
            <a:r>
              <a:rPr lang="en-US" sz="1600" dirty="0"/>
              <a:t>In all cities </a:t>
            </a:r>
            <a:r>
              <a:rPr lang="en-US" sz="1600" b="1" dirty="0"/>
              <a:t>“Yellow Cab”</a:t>
            </a:r>
            <a:r>
              <a:rPr lang="en-US" sz="1600" dirty="0"/>
              <a:t> demonstrates </a:t>
            </a:r>
            <a:r>
              <a:rPr lang="en-US" sz="1600" b="1" dirty="0"/>
              <a:t>higher revenue per 1 km</a:t>
            </a:r>
            <a:r>
              <a:rPr lang="en-US" sz="1600" dirty="0"/>
              <a:t> level</a:t>
            </a:r>
            <a:endParaRPr lang="ru-RU" sz="1600" dirty="0"/>
          </a:p>
        </p:txBody>
      </p:sp>
      <p:sp>
        <p:nvSpPr>
          <p:cNvPr id="3" name="TextBox 2">
            <a:extLst>
              <a:ext uri="{FF2B5EF4-FFF2-40B4-BE49-F238E27FC236}">
                <a16:creationId xmlns:a16="http://schemas.microsoft.com/office/drawing/2014/main" id="{4DC72F02-5E05-735B-0492-FFEFF8DAB5DE}"/>
              </a:ext>
            </a:extLst>
          </p:cNvPr>
          <p:cNvSpPr txBox="1"/>
          <p:nvPr/>
        </p:nvSpPr>
        <p:spPr>
          <a:xfrm>
            <a:off x="5091765" y="256486"/>
            <a:ext cx="3907857" cy="369332"/>
          </a:xfrm>
          <a:prstGeom prst="rect">
            <a:avLst/>
          </a:prstGeom>
          <a:noFill/>
        </p:spPr>
        <p:txBody>
          <a:bodyPr wrap="square" rtlCol="0">
            <a:spAutoFit/>
          </a:bodyPr>
          <a:lstStyle/>
          <a:p>
            <a:r>
              <a:rPr lang="en-US" b="1" dirty="0"/>
              <a:t>Let’s recap:</a:t>
            </a:r>
            <a:endParaRPr lang="ru-RU" b="1" dirty="0"/>
          </a:p>
        </p:txBody>
      </p:sp>
      <p:sp>
        <p:nvSpPr>
          <p:cNvPr id="5" name="TextBox 4">
            <a:extLst>
              <a:ext uri="{FF2B5EF4-FFF2-40B4-BE49-F238E27FC236}">
                <a16:creationId xmlns:a16="http://schemas.microsoft.com/office/drawing/2014/main" id="{57F6D906-55F5-661D-1F03-1D633FF1F492}"/>
              </a:ext>
            </a:extLst>
          </p:cNvPr>
          <p:cNvSpPr txBox="1"/>
          <p:nvPr/>
        </p:nvSpPr>
        <p:spPr>
          <a:xfrm>
            <a:off x="4971448" y="4883559"/>
            <a:ext cx="6862814" cy="1477328"/>
          </a:xfrm>
          <a:prstGeom prst="rect">
            <a:avLst/>
          </a:prstGeom>
          <a:noFill/>
        </p:spPr>
        <p:txBody>
          <a:bodyPr wrap="square" rtlCol="0">
            <a:spAutoFit/>
          </a:bodyPr>
          <a:lstStyle/>
          <a:p>
            <a:r>
              <a:rPr lang="en-US" b="1" dirty="0"/>
              <a:t>Recommendations:</a:t>
            </a:r>
          </a:p>
          <a:p>
            <a:r>
              <a:rPr lang="en-US" dirty="0"/>
              <a:t>Considering descending margin of both companies, low profitability of “Pink Cab” and 1-city dependency of “Yellow Cab”, </a:t>
            </a:r>
            <a:r>
              <a:rPr lang="en-US" b="1" dirty="0"/>
              <a:t>DO NOT invest in neither “Yellow Cab” nor “Pink Cab” </a:t>
            </a:r>
            <a:r>
              <a:rPr lang="en-US" dirty="0"/>
              <a:t>until full understanding of margin drop reasons and possibilities to rectify the situation</a:t>
            </a:r>
            <a:endParaRPr lang="ru-RU" dirty="0"/>
          </a:p>
        </p:txBody>
      </p:sp>
    </p:spTree>
    <p:extLst>
      <p:ext uri="{BB962C8B-B14F-4D97-AF65-F5344CB8AC3E}">
        <p14:creationId xmlns:p14="http://schemas.microsoft.com/office/powerpoint/2010/main" val="3839812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ctr" anchorCtr="0">
            <a:normAutofit/>
          </a:bodyPr>
          <a:lstStyle/>
          <a:p>
            <a:r>
              <a:rPr lang="en-US" sz="6600" b="1" dirty="0">
                <a:solidFill>
                  <a:srgbClr val="FF6600"/>
                </a:solidFill>
              </a:rPr>
              <a:t>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496151" y="2831546"/>
            <a:ext cx="5558973" cy="1021653"/>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200778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068267" y="1068266"/>
            <a:ext cx="6858002" cy="4721469"/>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endParaRPr lang="en-US" dirty="0">
              <a:solidFill>
                <a:srgbClr val="FF6600"/>
              </a:solidFill>
            </a:endParaRPr>
          </a:p>
          <a:p>
            <a:pPr algn="just"/>
            <a:r>
              <a:rPr lang="en-US" sz="2800" dirty="0">
                <a:solidFill>
                  <a:srgbClr val="FF6600"/>
                </a:solidFill>
              </a:rPr>
              <a:t>         </a:t>
            </a:r>
          </a:p>
          <a:p>
            <a:pPr algn="just"/>
            <a:r>
              <a:rPr lang="en-US" sz="2800" dirty="0">
                <a:solidFill>
                  <a:srgbClr val="FF6600"/>
                </a:solidFill>
              </a:rPr>
              <a:t>         Problem Summary</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Conclusions and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077058" y="1077057"/>
            <a:ext cx="6858000" cy="4703886"/>
          </a:xfrm>
          <a:solidFill>
            <a:srgbClr val="3B3B3B"/>
          </a:solidFill>
        </p:spPr>
        <p:txBody>
          <a:bodyPr vert="vert270" anchor="ctr" anchorCtr="0"/>
          <a:lstStyle/>
          <a:p>
            <a:r>
              <a:rPr lang="en-US" b="1" dirty="0">
                <a:solidFill>
                  <a:srgbClr val="FF6600"/>
                </a:solidFill>
              </a:rPr>
              <a:t>Case background</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9" name="TextBox 8">
            <a:extLst>
              <a:ext uri="{FF2B5EF4-FFF2-40B4-BE49-F238E27FC236}">
                <a16:creationId xmlns:a16="http://schemas.microsoft.com/office/drawing/2014/main" id="{FDD153D8-B1FE-C31F-6FD1-F936D82958FF}"/>
              </a:ext>
            </a:extLst>
          </p:cNvPr>
          <p:cNvSpPr txBox="1"/>
          <p:nvPr/>
        </p:nvSpPr>
        <p:spPr>
          <a:xfrm>
            <a:off x="5329989" y="1933609"/>
            <a:ext cx="6266046" cy="1754326"/>
          </a:xfrm>
          <a:prstGeom prst="rect">
            <a:avLst/>
          </a:prstGeom>
          <a:noFill/>
        </p:spPr>
        <p:txBody>
          <a:bodyPr wrap="square">
            <a:spAutoFit/>
          </a:bodyPr>
          <a:lstStyle/>
          <a:p>
            <a:endParaRPr lang="en-US" dirty="0">
              <a:latin typeface="Lato Extended"/>
            </a:endParaRPr>
          </a:p>
          <a:p>
            <a:r>
              <a:rPr lang="en-US" b="1" dirty="0">
                <a:latin typeface="Lato Extended"/>
              </a:rPr>
              <a:t>Description:</a:t>
            </a:r>
          </a:p>
          <a:p>
            <a:r>
              <a:rPr lang="en-US" b="0" i="0" dirty="0">
                <a:effectLst/>
                <a:latin typeface="Lato Extended"/>
              </a:rPr>
              <a:t>Due to </a:t>
            </a:r>
            <a:r>
              <a:rPr lang="en-US" b="0" i="0" dirty="0">
                <a:effectLst/>
              </a:rPr>
              <a:t>remarkable</a:t>
            </a:r>
            <a:r>
              <a:rPr lang="en-US" b="0" i="0" dirty="0">
                <a:effectLst/>
                <a:latin typeface="Lato Extended"/>
              </a:rPr>
              <a:t> growth in the Cab Industry in last few years and multiple key players in the market, it is planning for an investment in Cab industry and they want to understand the market before taking final decision</a:t>
            </a:r>
            <a:endParaRPr lang="ru-RU" dirty="0"/>
          </a:p>
        </p:txBody>
      </p:sp>
      <p:sp>
        <p:nvSpPr>
          <p:cNvPr id="5" name="TextBox 4">
            <a:extLst>
              <a:ext uri="{FF2B5EF4-FFF2-40B4-BE49-F238E27FC236}">
                <a16:creationId xmlns:a16="http://schemas.microsoft.com/office/drawing/2014/main" id="{4BCCC3E6-CD40-6A29-FCE9-80F015366A0E}"/>
              </a:ext>
            </a:extLst>
          </p:cNvPr>
          <p:cNvSpPr txBox="1"/>
          <p:nvPr/>
        </p:nvSpPr>
        <p:spPr>
          <a:xfrm>
            <a:off x="5329989" y="4538117"/>
            <a:ext cx="6097604" cy="1200329"/>
          </a:xfrm>
          <a:prstGeom prst="rect">
            <a:avLst/>
          </a:prstGeom>
          <a:noFill/>
        </p:spPr>
        <p:txBody>
          <a:bodyPr wrap="square">
            <a:spAutoFit/>
          </a:bodyPr>
          <a:lstStyle/>
          <a:p>
            <a:r>
              <a:rPr lang="en-US" b="1" dirty="0"/>
              <a:t>Objectives:</a:t>
            </a:r>
          </a:p>
          <a:p>
            <a:pPr marL="285750" indent="-285750">
              <a:buFontTx/>
              <a:buChar char="-"/>
            </a:pPr>
            <a:r>
              <a:rPr lang="en-US" dirty="0"/>
              <a:t>provide actionable insights to help XYZ firm in identifying the right company for making investment</a:t>
            </a:r>
          </a:p>
          <a:p>
            <a:pPr marL="285750" indent="-285750">
              <a:buFontTx/>
              <a:buChar char="-"/>
            </a:pPr>
            <a:r>
              <a:rPr lang="en-US" dirty="0"/>
              <a:t>give recommendations on investments</a:t>
            </a:r>
            <a:endParaRPr lang="ru-RU" dirty="0"/>
          </a:p>
        </p:txBody>
      </p:sp>
      <p:sp>
        <p:nvSpPr>
          <p:cNvPr id="7" name="TextBox 6">
            <a:extLst>
              <a:ext uri="{FF2B5EF4-FFF2-40B4-BE49-F238E27FC236}">
                <a16:creationId xmlns:a16="http://schemas.microsoft.com/office/drawing/2014/main" id="{FEFA02B6-54FA-9EE4-DEE6-2649603BA587}"/>
              </a:ext>
            </a:extLst>
          </p:cNvPr>
          <p:cNvSpPr txBox="1"/>
          <p:nvPr/>
        </p:nvSpPr>
        <p:spPr>
          <a:xfrm>
            <a:off x="5329989" y="628939"/>
            <a:ext cx="6097604" cy="646331"/>
          </a:xfrm>
          <a:prstGeom prst="rect">
            <a:avLst/>
          </a:prstGeom>
          <a:noFill/>
        </p:spPr>
        <p:txBody>
          <a:bodyPr wrap="square">
            <a:spAutoFit/>
          </a:bodyPr>
          <a:lstStyle/>
          <a:p>
            <a:r>
              <a:rPr lang="en-US" b="1" i="0" dirty="0">
                <a:effectLst/>
              </a:rPr>
              <a:t>Client:</a:t>
            </a:r>
            <a:endParaRPr lang="en-US" dirty="0"/>
          </a:p>
          <a:p>
            <a:r>
              <a:rPr lang="en-US" b="0" i="0" dirty="0">
                <a:effectLst/>
              </a:rPr>
              <a:t>XYZ, a private firm in US</a:t>
            </a:r>
          </a:p>
        </p:txBody>
      </p:sp>
    </p:spTree>
    <p:extLst>
      <p:ext uri="{BB962C8B-B14F-4D97-AF65-F5344CB8AC3E}">
        <p14:creationId xmlns:p14="http://schemas.microsoft.com/office/powerpoint/2010/main" val="116821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081454" y="1081454"/>
            <a:ext cx="6858000" cy="4695092"/>
          </a:xfrm>
          <a:solidFill>
            <a:srgbClr val="3B3B3B"/>
          </a:solidFill>
        </p:spPr>
        <p:txBody>
          <a:bodyPr vert="vert270" anchor="ctr" anchorCtr="0"/>
          <a:lstStyle/>
          <a:p>
            <a:r>
              <a:rPr lang="en-US" b="1" dirty="0">
                <a:solidFill>
                  <a:srgbClr val="FF6600"/>
                </a:solidFill>
              </a:rPr>
              <a:t>Data Sources’ Content Analysis: Assumptions and Insights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3" name="TextBox 2">
            <a:extLst>
              <a:ext uri="{FF2B5EF4-FFF2-40B4-BE49-F238E27FC236}">
                <a16:creationId xmlns:a16="http://schemas.microsoft.com/office/drawing/2014/main" id="{0A49F8B4-175B-2054-CB6B-0CA4056C0BF0}"/>
              </a:ext>
            </a:extLst>
          </p:cNvPr>
          <p:cNvSpPr txBox="1"/>
          <p:nvPr/>
        </p:nvSpPr>
        <p:spPr>
          <a:xfrm>
            <a:off x="5268224" y="96728"/>
            <a:ext cx="6667102" cy="646331"/>
          </a:xfrm>
          <a:prstGeom prst="rect">
            <a:avLst/>
          </a:prstGeom>
          <a:noFill/>
        </p:spPr>
        <p:txBody>
          <a:bodyPr wrap="square" rtlCol="0">
            <a:spAutoFit/>
          </a:bodyPr>
          <a:lstStyle/>
          <a:p>
            <a:r>
              <a:rPr lang="en-US" b="1" dirty="0"/>
              <a:t>Data Sources: </a:t>
            </a:r>
            <a:r>
              <a:rPr lang="en-US" dirty="0"/>
              <a:t>4 .csv files which can be linked by either identification fields or string field</a:t>
            </a:r>
            <a:endParaRPr lang="ru-RU" dirty="0"/>
          </a:p>
        </p:txBody>
      </p:sp>
      <p:sp>
        <p:nvSpPr>
          <p:cNvPr id="5" name="TextBox 4">
            <a:extLst>
              <a:ext uri="{FF2B5EF4-FFF2-40B4-BE49-F238E27FC236}">
                <a16:creationId xmlns:a16="http://schemas.microsoft.com/office/drawing/2014/main" id="{C951858D-8FAC-BB79-0E44-547A69122814}"/>
              </a:ext>
            </a:extLst>
          </p:cNvPr>
          <p:cNvSpPr txBox="1"/>
          <p:nvPr/>
        </p:nvSpPr>
        <p:spPr>
          <a:xfrm>
            <a:off x="5268225" y="817260"/>
            <a:ext cx="6667098" cy="2031325"/>
          </a:xfrm>
          <a:prstGeom prst="rect">
            <a:avLst/>
          </a:prstGeom>
          <a:noFill/>
        </p:spPr>
        <p:txBody>
          <a:bodyPr wrap="square" rtlCol="0">
            <a:spAutoFit/>
          </a:bodyPr>
          <a:lstStyle/>
          <a:p>
            <a:r>
              <a:rPr lang="en-US" sz="1800" b="1" dirty="0">
                <a:effectLst/>
                <a:ea typeface="Calibri" panose="020F0502020204030204" pitchFamily="34" charset="0"/>
              </a:rPr>
              <a:t>Main assumptions:</a:t>
            </a:r>
          </a:p>
          <a:p>
            <a:pPr marL="285750" indent="-285750">
              <a:buFontTx/>
              <a:buChar char="-"/>
            </a:pPr>
            <a:r>
              <a:rPr lang="en-US" sz="1800" dirty="0">
                <a:effectLst/>
                <a:ea typeface="Calibri" panose="020F0502020204030204" pitchFamily="34" charset="0"/>
              </a:rPr>
              <a:t>“Cost of Trip” feature is total cost summing up waiting time fee, cost of trip distance by counter and other direct costs applied;</a:t>
            </a:r>
          </a:p>
          <a:p>
            <a:pPr marL="285750" indent="-285750">
              <a:buFontTx/>
              <a:buChar char="-"/>
            </a:pPr>
            <a:r>
              <a:rPr lang="en-US" sz="1800" dirty="0">
                <a:effectLst/>
                <a:ea typeface="Calibri" panose="020F0502020204030204" pitchFamily="34" charset="0"/>
              </a:rPr>
              <a:t>Observed differences are due to companies’ price policies and marketing campaigns; no other factors;</a:t>
            </a:r>
          </a:p>
          <a:p>
            <a:pPr marL="285750" indent="-285750">
              <a:buFontTx/>
              <a:buChar char="-"/>
            </a:pPr>
            <a:r>
              <a:rPr lang="en-US" sz="1800" dirty="0">
                <a:effectLst/>
                <a:ea typeface="Calibri" panose="020F0502020204030204" pitchFamily="34" charset="0"/>
              </a:rPr>
              <a:t>All customers are valid credit card holders (based on age of some customers &lt;21 years)</a:t>
            </a:r>
            <a:endParaRPr lang="ru-RU" dirty="0"/>
          </a:p>
        </p:txBody>
      </p:sp>
      <p:sp>
        <p:nvSpPr>
          <p:cNvPr id="11" name="TextBox 10">
            <a:extLst>
              <a:ext uri="{FF2B5EF4-FFF2-40B4-BE49-F238E27FC236}">
                <a16:creationId xmlns:a16="http://schemas.microsoft.com/office/drawing/2014/main" id="{F768DFD7-5AB5-C33D-E468-A9C778A27DAF}"/>
              </a:ext>
            </a:extLst>
          </p:cNvPr>
          <p:cNvSpPr txBox="1"/>
          <p:nvPr/>
        </p:nvSpPr>
        <p:spPr>
          <a:xfrm>
            <a:off x="5268224" y="2922786"/>
            <a:ext cx="6667099" cy="2031325"/>
          </a:xfrm>
          <a:prstGeom prst="rect">
            <a:avLst/>
          </a:prstGeom>
          <a:noFill/>
        </p:spPr>
        <p:txBody>
          <a:bodyPr wrap="square" rtlCol="0">
            <a:spAutoFit/>
          </a:bodyPr>
          <a:lstStyle/>
          <a:p>
            <a:r>
              <a:rPr lang="en-US" sz="1800" b="1" dirty="0">
                <a:effectLst/>
                <a:ea typeface="Calibri" panose="020F0502020204030204" pitchFamily="34" charset="0"/>
              </a:rPr>
              <a:t>Insights:</a:t>
            </a:r>
          </a:p>
          <a:p>
            <a:pPr marL="285750" indent="-285750">
              <a:buFontTx/>
              <a:buChar char="-"/>
            </a:pPr>
            <a:r>
              <a:rPr lang="en-US" sz="1800" dirty="0">
                <a:effectLst/>
                <a:ea typeface="Calibri" panose="020F0502020204030204" pitchFamily="34" charset="0"/>
              </a:rPr>
              <a:t>Number of </a:t>
            </a:r>
            <a:r>
              <a:rPr lang="en-US" dirty="0">
                <a:ea typeface="Calibri" panose="020F0502020204030204" pitchFamily="34" charset="0"/>
              </a:rPr>
              <a:t>transactions </a:t>
            </a:r>
            <a:r>
              <a:rPr lang="en-US" sz="1800" dirty="0">
                <a:effectLst/>
                <a:ea typeface="Calibri" panose="020F0502020204030204" pitchFamily="34" charset="0"/>
              </a:rPr>
              <a:t>exceeds number of trips detailed records (</a:t>
            </a:r>
            <a:r>
              <a:rPr lang="en-US" sz="1800" b="1" dirty="0">
                <a:effectLst/>
                <a:ea typeface="Calibri" panose="020F0502020204030204" pitchFamily="34" charset="0"/>
              </a:rPr>
              <a:t>not all the trips info is available</a:t>
            </a:r>
            <a:r>
              <a:rPr lang="en-US" sz="1800" dirty="0">
                <a:effectLst/>
                <a:ea typeface="Calibri" panose="020F0502020204030204" pitchFamily="34" charset="0"/>
              </a:rPr>
              <a:t>)</a:t>
            </a:r>
          </a:p>
          <a:p>
            <a:pPr marL="285750" indent="-285750">
              <a:buFontTx/>
              <a:buChar char="-"/>
            </a:pPr>
            <a:r>
              <a:rPr lang="en-US" sz="1800" dirty="0">
                <a:effectLst/>
                <a:ea typeface="Calibri" panose="020F0502020204030204" pitchFamily="34" charset="0"/>
              </a:rPr>
              <a:t>As there are near 80 100 transactions (22% from analyzed transactions quantity) without trip details, we should try to found features that could make it possible to classify transactions as belonging to a particular company</a:t>
            </a:r>
          </a:p>
        </p:txBody>
      </p:sp>
      <p:sp>
        <p:nvSpPr>
          <p:cNvPr id="12" name="TextBox 11">
            <a:extLst>
              <a:ext uri="{FF2B5EF4-FFF2-40B4-BE49-F238E27FC236}">
                <a16:creationId xmlns:a16="http://schemas.microsoft.com/office/drawing/2014/main" id="{E70BD6A8-9739-6846-647B-8C7CD1B81746}"/>
              </a:ext>
            </a:extLst>
          </p:cNvPr>
          <p:cNvSpPr txBox="1"/>
          <p:nvPr/>
        </p:nvSpPr>
        <p:spPr>
          <a:xfrm>
            <a:off x="5268224" y="5184794"/>
            <a:ext cx="6667098" cy="1477328"/>
          </a:xfrm>
          <a:prstGeom prst="rect">
            <a:avLst/>
          </a:prstGeom>
          <a:noFill/>
        </p:spPr>
        <p:txBody>
          <a:bodyPr wrap="square" rtlCol="0">
            <a:spAutoFit/>
          </a:bodyPr>
          <a:lstStyle/>
          <a:p>
            <a:r>
              <a:rPr lang="en-US" sz="1800" b="1" dirty="0">
                <a:effectLst/>
                <a:ea typeface="Calibri" panose="020F0502020204030204" pitchFamily="34" charset="0"/>
              </a:rPr>
              <a:t>Data discrepancies:</a:t>
            </a:r>
          </a:p>
          <a:p>
            <a:pPr marL="285750" indent="-285750">
              <a:buFontTx/>
              <a:buChar char="-"/>
            </a:pPr>
            <a:r>
              <a:rPr lang="en-US" dirty="0"/>
              <a:t>“Population” feature </a:t>
            </a:r>
            <a:r>
              <a:rPr lang="en-US" b="1" dirty="0"/>
              <a:t>values not suite </a:t>
            </a:r>
            <a:r>
              <a:rPr lang="en-US" dirty="0"/>
              <a:t>the official US Census Bureau data (for example, population of Miami, FL in 2016 was 453,579 but the value of 1,339,155 provided, Boston has official population 673,184 but provided value is 248,968)</a:t>
            </a:r>
            <a:endParaRPr lang="ru-RU" dirty="0"/>
          </a:p>
        </p:txBody>
      </p:sp>
    </p:spTree>
    <p:extLst>
      <p:ext uri="{BB962C8B-B14F-4D97-AF65-F5344CB8AC3E}">
        <p14:creationId xmlns:p14="http://schemas.microsoft.com/office/powerpoint/2010/main" val="2954206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081454" y="1081453"/>
            <a:ext cx="6858000" cy="4695093"/>
          </a:xfrm>
          <a:solidFill>
            <a:srgbClr val="3B3B3B"/>
          </a:solidFill>
        </p:spPr>
        <p:txBody>
          <a:bodyPr vert="vert270" anchor="ctr" anchorCtr="0"/>
          <a:lstStyle/>
          <a:p>
            <a:r>
              <a:rPr lang="en-US" b="1" dirty="0">
                <a:solidFill>
                  <a:srgbClr val="FF6600"/>
                </a:solidFill>
              </a:rPr>
              <a:t>Approach</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3" name="TextBox 2">
            <a:extLst>
              <a:ext uri="{FF2B5EF4-FFF2-40B4-BE49-F238E27FC236}">
                <a16:creationId xmlns:a16="http://schemas.microsoft.com/office/drawing/2014/main" id="{83FE5AB5-F0A7-BFFB-1742-55D918EF8D7F}"/>
              </a:ext>
            </a:extLst>
          </p:cNvPr>
          <p:cNvSpPr txBox="1"/>
          <p:nvPr/>
        </p:nvSpPr>
        <p:spPr>
          <a:xfrm>
            <a:off x="6552289" y="368676"/>
            <a:ext cx="3733330" cy="584775"/>
          </a:xfrm>
          <a:prstGeom prst="rect">
            <a:avLst/>
          </a:prstGeom>
          <a:noFill/>
        </p:spPr>
        <p:txBody>
          <a:bodyPr wrap="none" rtlCol="0">
            <a:spAutoFit/>
          </a:bodyPr>
          <a:lstStyle/>
          <a:p>
            <a:r>
              <a:rPr lang="en-US" sz="3200" b="1" dirty="0">
                <a:solidFill>
                  <a:srgbClr val="FF6600"/>
                </a:solidFill>
              </a:rPr>
              <a:t>Investment Decision </a:t>
            </a:r>
            <a:endParaRPr lang="ru-RU" sz="3200" b="1" dirty="0">
              <a:solidFill>
                <a:srgbClr val="FF6600"/>
              </a:solidFill>
            </a:endParaRPr>
          </a:p>
        </p:txBody>
      </p:sp>
      <p:sp>
        <p:nvSpPr>
          <p:cNvPr id="5" name="TextBox 4">
            <a:extLst>
              <a:ext uri="{FF2B5EF4-FFF2-40B4-BE49-F238E27FC236}">
                <a16:creationId xmlns:a16="http://schemas.microsoft.com/office/drawing/2014/main" id="{51FBF610-6007-BB1F-A364-B09DAFEB5FE2}"/>
              </a:ext>
            </a:extLst>
          </p:cNvPr>
          <p:cNvSpPr txBox="1"/>
          <p:nvPr/>
        </p:nvSpPr>
        <p:spPr>
          <a:xfrm>
            <a:off x="5817947" y="1539522"/>
            <a:ext cx="1975338" cy="830997"/>
          </a:xfrm>
          <a:prstGeom prst="rect">
            <a:avLst/>
          </a:prstGeom>
          <a:noFill/>
        </p:spPr>
        <p:txBody>
          <a:bodyPr wrap="square" rtlCol="0">
            <a:spAutoFit/>
          </a:bodyPr>
          <a:lstStyle/>
          <a:p>
            <a:pPr algn="ctr"/>
            <a:r>
              <a:rPr lang="en-US" sz="2400" b="1" dirty="0"/>
              <a:t>Current Profitability</a:t>
            </a:r>
            <a:endParaRPr lang="ru-RU" sz="2400" b="1" dirty="0"/>
          </a:p>
        </p:txBody>
      </p:sp>
      <p:sp>
        <p:nvSpPr>
          <p:cNvPr id="6" name="TextBox 5">
            <a:extLst>
              <a:ext uri="{FF2B5EF4-FFF2-40B4-BE49-F238E27FC236}">
                <a16:creationId xmlns:a16="http://schemas.microsoft.com/office/drawing/2014/main" id="{1CFE875A-70E3-7260-CBDF-20468E0AD9D2}"/>
              </a:ext>
            </a:extLst>
          </p:cNvPr>
          <p:cNvSpPr txBox="1"/>
          <p:nvPr/>
        </p:nvSpPr>
        <p:spPr>
          <a:xfrm>
            <a:off x="8989628" y="1543667"/>
            <a:ext cx="1975338" cy="830997"/>
          </a:xfrm>
          <a:prstGeom prst="rect">
            <a:avLst/>
          </a:prstGeom>
          <a:noFill/>
        </p:spPr>
        <p:txBody>
          <a:bodyPr wrap="square" rtlCol="0">
            <a:spAutoFit/>
          </a:bodyPr>
          <a:lstStyle/>
          <a:p>
            <a:pPr algn="ctr"/>
            <a:r>
              <a:rPr lang="en-US" sz="2400" b="1" dirty="0"/>
              <a:t>Perspective Profitability</a:t>
            </a:r>
            <a:endParaRPr lang="ru-RU" sz="2400" b="1" dirty="0"/>
          </a:p>
        </p:txBody>
      </p:sp>
      <p:sp>
        <p:nvSpPr>
          <p:cNvPr id="7" name="TextBox 6">
            <a:extLst>
              <a:ext uri="{FF2B5EF4-FFF2-40B4-BE49-F238E27FC236}">
                <a16:creationId xmlns:a16="http://schemas.microsoft.com/office/drawing/2014/main" id="{DFBD7BCA-DB86-D1D1-706F-ABA5E30DA0FC}"/>
              </a:ext>
            </a:extLst>
          </p:cNvPr>
          <p:cNvSpPr txBox="1"/>
          <p:nvPr/>
        </p:nvSpPr>
        <p:spPr>
          <a:xfrm>
            <a:off x="5728690" y="2956590"/>
            <a:ext cx="5380521" cy="646331"/>
          </a:xfrm>
          <a:prstGeom prst="rect">
            <a:avLst/>
          </a:prstGeom>
          <a:noFill/>
        </p:spPr>
        <p:txBody>
          <a:bodyPr wrap="square" rtlCol="0">
            <a:spAutoFit/>
          </a:bodyPr>
          <a:lstStyle/>
          <a:p>
            <a:pPr algn="ctr"/>
            <a:r>
              <a:rPr lang="en-US" dirty="0"/>
              <a:t>Profitability:</a:t>
            </a:r>
          </a:p>
          <a:p>
            <a:pPr algn="ctr"/>
            <a:r>
              <a:rPr lang="en-US" dirty="0"/>
              <a:t>Margin = Total Revenue – Total Costs</a:t>
            </a:r>
            <a:endParaRPr lang="ru-RU" dirty="0"/>
          </a:p>
        </p:txBody>
      </p:sp>
      <p:sp>
        <p:nvSpPr>
          <p:cNvPr id="9" name="TextBox 8">
            <a:extLst>
              <a:ext uri="{FF2B5EF4-FFF2-40B4-BE49-F238E27FC236}">
                <a16:creationId xmlns:a16="http://schemas.microsoft.com/office/drawing/2014/main" id="{F78FB409-3575-FAE7-7580-E35A674EEF6E}"/>
              </a:ext>
            </a:extLst>
          </p:cNvPr>
          <p:cNvSpPr txBox="1"/>
          <p:nvPr/>
        </p:nvSpPr>
        <p:spPr>
          <a:xfrm>
            <a:off x="5250058" y="4134316"/>
            <a:ext cx="6337787" cy="1200329"/>
          </a:xfrm>
          <a:prstGeom prst="rect">
            <a:avLst/>
          </a:prstGeom>
          <a:noFill/>
        </p:spPr>
        <p:txBody>
          <a:bodyPr wrap="square" rtlCol="0">
            <a:spAutoFit/>
          </a:bodyPr>
          <a:lstStyle/>
          <a:p>
            <a:pPr algn="ctr"/>
            <a:r>
              <a:rPr lang="en-US" dirty="0"/>
              <a:t>Total Revenue = Trips Quantity * Average Trip Distance * Average Revenue per 1 km</a:t>
            </a:r>
          </a:p>
          <a:p>
            <a:pPr algn="ctr"/>
            <a:r>
              <a:rPr lang="en-US" dirty="0"/>
              <a:t>Total Costs = Trips Quantity * Average Trip Distance * Average Costs per 1 km</a:t>
            </a:r>
            <a:endParaRPr lang="ru-RU" dirty="0"/>
          </a:p>
        </p:txBody>
      </p:sp>
      <p:sp>
        <p:nvSpPr>
          <p:cNvPr id="11" name="Стрелка: вправо 10">
            <a:extLst>
              <a:ext uri="{FF2B5EF4-FFF2-40B4-BE49-F238E27FC236}">
                <a16:creationId xmlns:a16="http://schemas.microsoft.com/office/drawing/2014/main" id="{E13A0D17-F542-E80A-B905-5298ACEC8332}"/>
              </a:ext>
            </a:extLst>
          </p:cNvPr>
          <p:cNvSpPr/>
          <p:nvPr/>
        </p:nvSpPr>
        <p:spPr>
          <a:xfrm rot="18900000">
            <a:off x="7543592" y="1145246"/>
            <a:ext cx="572875" cy="36933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12" name="Стрелка: вправо 11">
            <a:extLst>
              <a:ext uri="{FF2B5EF4-FFF2-40B4-BE49-F238E27FC236}">
                <a16:creationId xmlns:a16="http://schemas.microsoft.com/office/drawing/2014/main" id="{3B7ED248-1ED9-C7AB-1D92-2C024DD7F172}"/>
              </a:ext>
            </a:extLst>
          </p:cNvPr>
          <p:cNvSpPr/>
          <p:nvPr/>
        </p:nvSpPr>
        <p:spPr>
          <a:xfrm>
            <a:off x="8076163" y="1801533"/>
            <a:ext cx="572875" cy="36933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13" name="Стрелка: вправо 12">
            <a:extLst>
              <a:ext uri="{FF2B5EF4-FFF2-40B4-BE49-F238E27FC236}">
                <a16:creationId xmlns:a16="http://schemas.microsoft.com/office/drawing/2014/main" id="{F42887C9-1F38-364F-9FA6-B64836BBE56A}"/>
              </a:ext>
            </a:extLst>
          </p:cNvPr>
          <p:cNvSpPr/>
          <p:nvPr/>
        </p:nvSpPr>
        <p:spPr>
          <a:xfrm rot="2700000" flipH="1">
            <a:off x="8473665" y="1165498"/>
            <a:ext cx="572875" cy="36933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094758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072662" y="1072661"/>
            <a:ext cx="6858000" cy="4712678"/>
          </a:xfrm>
          <a:solidFill>
            <a:srgbClr val="3B3B3B"/>
          </a:solidFill>
        </p:spPr>
        <p:txBody>
          <a:bodyPr vert="vert270" anchor="ctr" anchorCtr="0">
            <a:normAutofit/>
          </a:bodyPr>
          <a:lstStyle/>
          <a:p>
            <a:r>
              <a:rPr lang="en-US" sz="4800" b="1" dirty="0">
                <a:solidFill>
                  <a:srgbClr val="FF6600"/>
                </a:solidFill>
              </a:rPr>
              <a:t>Overall characteristics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9" name="Рисунок 8">
            <a:extLst>
              <a:ext uri="{FF2B5EF4-FFF2-40B4-BE49-F238E27FC236}">
                <a16:creationId xmlns:a16="http://schemas.microsoft.com/office/drawing/2014/main" id="{71A46AC2-0720-EBB1-BEFD-519D74BB8FF1}"/>
              </a:ext>
            </a:extLst>
          </p:cNvPr>
          <p:cNvPicPr>
            <a:picLocks noChangeAspect="1"/>
          </p:cNvPicPr>
          <p:nvPr/>
        </p:nvPicPr>
        <p:blipFill>
          <a:blip r:embed="rId3"/>
          <a:stretch>
            <a:fillRect/>
          </a:stretch>
        </p:blipFill>
        <p:spPr>
          <a:xfrm>
            <a:off x="5301210" y="155744"/>
            <a:ext cx="2784506" cy="6546511"/>
          </a:xfrm>
          <a:prstGeom prst="rect">
            <a:avLst/>
          </a:prstGeom>
        </p:spPr>
      </p:pic>
      <p:sp>
        <p:nvSpPr>
          <p:cNvPr id="10" name="TextBox 9">
            <a:extLst>
              <a:ext uri="{FF2B5EF4-FFF2-40B4-BE49-F238E27FC236}">
                <a16:creationId xmlns:a16="http://schemas.microsoft.com/office/drawing/2014/main" id="{07DC346F-692A-900A-527A-A832FE8D05F5}"/>
              </a:ext>
            </a:extLst>
          </p:cNvPr>
          <p:cNvSpPr txBox="1"/>
          <p:nvPr/>
        </p:nvSpPr>
        <p:spPr>
          <a:xfrm>
            <a:off x="8393229" y="298383"/>
            <a:ext cx="3282215" cy="646331"/>
          </a:xfrm>
          <a:prstGeom prst="rect">
            <a:avLst/>
          </a:prstGeom>
          <a:noFill/>
        </p:spPr>
        <p:txBody>
          <a:bodyPr wrap="square" rtlCol="0">
            <a:spAutoFit/>
          </a:bodyPr>
          <a:lstStyle/>
          <a:p>
            <a:r>
              <a:rPr lang="en-US" dirty="0"/>
              <a:t>Number of customers grows almost equal</a:t>
            </a:r>
            <a:endParaRPr lang="ru-RU" dirty="0"/>
          </a:p>
        </p:txBody>
      </p:sp>
      <p:sp>
        <p:nvSpPr>
          <p:cNvPr id="11" name="TextBox 10">
            <a:extLst>
              <a:ext uri="{FF2B5EF4-FFF2-40B4-BE49-F238E27FC236}">
                <a16:creationId xmlns:a16="http://schemas.microsoft.com/office/drawing/2014/main" id="{DA6EA41D-7AF7-0E4F-3D05-726CF821ECE6}"/>
              </a:ext>
            </a:extLst>
          </p:cNvPr>
          <p:cNvSpPr txBox="1"/>
          <p:nvPr/>
        </p:nvSpPr>
        <p:spPr>
          <a:xfrm>
            <a:off x="8316227" y="1309035"/>
            <a:ext cx="3282215" cy="1200329"/>
          </a:xfrm>
          <a:prstGeom prst="rect">
            <a:avLst/>
          </a:prstGeom>
          <a:noFill/>
        </p:spPr>
        <p:txBody>
          <a:bodyPr wrap="square" rtlCol="0">
            <a:spAutoFit/>
          </a:bodyPr>
          <a:lstStyle/>
          <a:p>
            <a:r>
              <a:rPr lang="en-US" dirty="0"/>
              <a:t>“Pink </a:t>
            </a:r>
            <a:r>
              <a:rPr lang="en-US" dirty="0" err="1"/>
              <a:t>Cab”’s</a:t>
            </a:r>
            <a:r>
              <a:rPr lang="en-US" dirty="0"/>
              <a:t> number of customers grows slightly faster but not enough to influence on investments decision</a:t>
            </a:r>
            <a:endParaRPr lang="ru-RU" dirty="0"/>
          </a:p>
        </p:txBody>
      </p:sp>
      <p:sp>
        <p:nvSpPr>
          <p:cNvPr id="12" name="TextBox 11">
            <a:extLst>
              <a:ext uri="{FF2B5EF4-FFF2-40B4-BE49-F238E27FC236}">
                <a16:creationId xmlns:a16="http://schemas.microsoft.com/office/drawing/2014/main" id="{4EDA4DF4-B90B-D6F0-2947-F93B43C10BEF}"/>
              </a:ext>
            </a:extLst>
          </p:cNvPr>
          <p:cNvSpPr txBox="1"/>
          <p:nvPr/>
        </p:nvSpPr>
        <p:spPr>
          <a:xfrm>
            <a:off x="8316226" y="2983830"/>
            <a:ext cx="3282215" cy="923330"/>
          </a:xfrm>
          <a:prstGeom prst="rect">
            <a:avLst/>
          </a:prstGeom>
          <a:noFill/>
        </p:spPr>
        <p:txBody>
          <a:bodyPr wrap="square" rtlCol="0">
            <a:spAutoFit/>
          </a:bodyPr>
          <a:lstStyle/>
          <a:p>
            <a:r>
              <a:rPr lang="en-US" dirty="0"/>
              <a:t>“Yellow Cab” grows in annual number of trips substantially faster than “Pink Cab” does</a:t>
            </a:r>
            <a:endParaRPr lang="ru-RU" dirty="0"/>
          </a:p>
        </p:txBody>
      </p:sp>
      <p:sp>
        <p:nvSpPr>
          <p:cNvPr id="13" name="TextBox 12">
            <a:extLst>
              <a:ext uri="{FF2B5EF4-FFF2-40B4-BE49-F238E27FC236}">
                <a16:creationId xmlns:a16="http://schemas.microsoft.com/office/drawing/2014/main" id="{D24F32D3-A32A-84D5-4FA7-FA6B61451172}"/>
              </a:ext>
            </a:extLst>
          </p:cNvPr>
          <p:cNvSpPr txBox="1"/>
          <p:nvPr/>
        </p:nvSpPr>
        <p:spPr>
          <a:xfrm>
            <a:off x="8219973" y="4381626"/>
            <a:ext cx="3282215" cy="923330"/>
          </a:xfrm>
          <a:prstGeom prst="rect">
            <a:avLst/>
          </a:prstGeom>
          <a:noFill/>
        </p:spPr>
        <p:txBody>
          <a:bodyPr wrap="square" rtlCol="0">
            <a:spAutoFit/>
          </a:bodyPr>
          <a:lstStyle/>
          <a:p>
            <a:r>
              <a:rPr lang="en-US" dirty="0"/>
              <a:t>“Yellow Cab” grows in annual trips distance also substantially faster than “Pink Cab” does</a:t>
            </a:r>
            <a:endParaRPr lang="ru-RU" dirty="0"/>
          </a:p>
        </p:txBody>
      </p:sp>
      <p:sp>
        <p:nvSpPr>
          <p:cNvPr id="14" name="TextBox 13">
            <a:extLst>
              <a:ext uri="{FF2B5EF4-FFF2-40B4-BE49-F238E27FC236}">
                <a16:creationId xmlns:a16="http://schemas.microsoft.com/office/drawing/2014/main" id="{D4366506-8EF8-46A8-9003-FDD78D28BEF9}"/>
              </a:ext>
            </a:extLst>
          </p:cNvPr>
          <p:cNvSpPr txBox="1"/>
          <p:nvPr/>
        </p:nvSpPr>
        <p:spPr>
          <a:xfrm>
            <a:off x="8219972" y="5779422"/>
            <a:ext cx="3282215" cy="923330"/>
          </a:xfrm>
          <a:prstGeom prst="rect">
            <a:avLst/>
          </a:prstGeom>
          <a:noFill/>
        </p:spPr>
        <p:txBody>
          <a:bodyPr wrap="square" rtlCol="0">
            <a:spAutoFit/>
          </a:bodyPr>
          <a:lstStyle/>
          <a:p>
            <a:pPr algn="ctr"/>
            <a:r>
              <a:rPr lang="en-US" b="1" dirty="0"/>
              <a:t>Based on the performance in physical terms, “Yellow Cab” looks better than “Pink Cab”</a:t>
            </a:r>
            <a:endParaRPr lang="ru-RU" b="1" dirty="0"/>
          </a:p>
        </p:txBody>
      </p:sp>
    </p:spTree>
    <p:extLst>
      <p:ext uri="{BB962C8B-B14F-4D97-AF65-F5344CB8AC3E}">
        <p14:creationId xmlns:p14="http://schemas.microsoft.com/office/powerpoint/2010/main" val="2392844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072662" y="1072661"/>
            <a:ext cx="6858000" cy="4712678"/>
          </a:xfrm>
          <a:solidFill>
            <a:srgbClr val="3B3B3B"/>
          </a:solidFill>
        </p:spPr>
        <p:txBody>
          <a:bodyPr vert="vert270" anchor="ctr" anchorCtr="0">
            <a:normAutofit/>
          </a:bodyPr>
          <a:lstStyle/>
          <a:p>
            <a:r>
              <a:rPr lang="en-US" sz="4800" b="1" dirty="0">
                <a:solidFill>
                  <a:srgbClr val="FF6600"/>
                </a:solidFill>
              </a:rPr>
              <a:t>Financial</a:t>
            </a:r>
            <a:br>
              <a:rPr lang="en-US" sz="4800" b="1" dirty="0">
                <a:solidFill>
                  <a:srgbClr val="FF6600"/>
                </a:solidFill>
              </a:rPr>
            </a:br>
            <a:r>
              <a:rPr lang="en-US" sz="4800" b="1" dirty="0">
                <a:solidFill>
                  <a:srgbClr val="FF6600"/>
                </a:solidFill>
              </a:rPr>
              <a:t>indicators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2" name="TextBox 11">
            <a:extLst>
              <a:ext uri="{FF2B5EF4-FFF2-40B4-BE49-F238E27FC236}">
                <a16:creationId xmlns:a16="http://schemas.microsoft.com/office/drawing/2014/main" id="{4EDA4DF4-B90B-D6F0-2947-F93B43C10BEF}"/>
              </a:ext>
            </a:extLst>
          </p:cNvPr>
          <p:cNvSpPr txBox="1"/>
          <p:nvPr/>
        </p:nvSpPr>
        <p:spPr>
          <a:xfrm>
            <a:off x="8316222" y="1988858"/>
            <a:ext cx="3282215" cy="646331"/>
          </a:xfrm>
          <a:prstGeom prst="rect">
            <a:avLst/>
          </a:prstGeom>
          <a:noFill/>
        </p:spPr>
        <p:txBody>
          <a:bodyPr wrap="square" rtlCol="0">
            <a:spAutoFit/>
          </a:bodyPr>
          <a:lstStyle/>
          <a:p>
            <a:r>
              <a:rPr lang="en-US" b="1" dirty="0"/>
              <a:t>BUT</a:t>
            </a:r>
            <a:r>
              <a:rPr lang="en-US" dirty="0"/>
              <a:t> “Yellow </a:t>
            </a:r>
            <a:r>
              <a:rPr lang="en-US" dirty="0" err="1"/>
              <a:t>Cab”’s</a:t>
            </a:r>
            <a:r>
              <a:rPr lang="en-US" dirty="0"/>
              <a:t> annual costs grows substantially faster as well.</a:t>
            </a:r>
          </a:p>
        </p:txBody>
      </p:sp>
      <p:sp>
        <p:nvSpPr>
          <p:cNvPr id="13" name="TextBox 12">
            <a:extLst>
              <a:ext uri="{FF2B5EF4-FFF2-40B4-BE49-F238E27FC236}">
                <a16:creationId xmlns:a16="http://schemas.microsoft.com/office/drawing/2014/main" id="{D24F32D3-A32A-84D5-4FA7-FA6B61451172}"/>
              </a:ext>
            </a:extLst>
          </p:cNvPr>
          <p:cNvSpPr txBox="1"/>
          <p:nvPr/>
        </p:nvSpPr>
        <p:spPr>
          <a:xfrm>
            <a:off x="8316222" y="2892196"/>
            <a:ext cx="3282215" cy="1200329"/>
          </a:xfrm>
          <a:prstGeom prst="rect">
            <a:avLst/>
          </a:prstGeom>
          <a:noFill/>
        </p:spPr>
        <p:txBody>
          <a:bodyPr wrap="square" rtlCol="0">
            <a:spAutoFit/>
          </a:bodyPr>
          <a:lstStyle/>
          <a:p>
            <a:r>
              <a:rPr lang="en-US" dirty="0"/>
              <a:t>“Yellow </a:t>
            </a:r>
            <a:r>
              <a:rPr lang="en-US" dirty="0" err="1"/>
              <a:t>Cab”’s</a:t>
            </a:r>
            <a:r>
              <a:rPr lang="en-US" dirty="0"/>
              <a:t> margin is around 7x higher than “Pink </a:t>
            </a:r>
            <a:r>
              <a:rPr lang="en-US" dirty="0" err="1"/>
              <a:t>Cab”’s</a:t>
            </a:r>
            <a:r>
              <a:rPr lang="en-US" dirty="0"/>
              <a:t> margin</a:t>
            </a:r>
          </a:p>
          <a:p>
            <a:r>
              <a:rPr lang="en-US" b="1" dirty="0"/>
              <a:t>BUT it is descending faster</a:t>
            </a:r>
            <a:endParaRPr lang="ru-RU" b="1" dirty="0"/>
          </a:p>
        </p:txBody>
      </p:sp>
      <p:pic>
        <p:nvPicPr>
          <p:cNvPr id="7" name="Рисунок 6">
            <a:extLst>
              <a:ext uri="{FF2B5EF4-FFF2-40B4-BE49-F238E27FC236}">
                <a16:creationId xmlns:a16="http://schemas.microsoft.com/office/drawing/2014/main" id="{12F9CE0C-B557-D443-94D6-D2BA7CBA8B59}"/>
              </a:ext>
            </a:extLst>
          </p:cNvPr>
          <p:cNvPicPr>
            <a:picLocks noChangeAspect="1"/>
          </p:cNvPicPr>
          <p:nvPr/>
        </p:nvPicPr>
        <p:blipFill>
          <a:blip r:embed="rId3"/>
          <a:stretch>
            <a:fillRect/>
          </a:stretch>
        </p:blipFill>
        <p:spPr>
          <a:xfrm>
            <a:off x="5364942" y="163132"/>
            <a:ext cx="2671191" cy="6564725"/>
          </a:xfrm>
          <a:prstGeom prst="rect">
            <a:avLst/>
          </a:prstGeom>
        </p:spPr>
      </p:pic>
      <p:sp>
        <p:nvSpPr>
          <p:cNvPr id="8" name="TextBox 7">
            <a:extLst>
              <a:ext uri="{FF2B5EF4-FFF2-40B4-BE49-F238E27FC236}">
                <a16:creationId xmlns:a16="http://schemas.microsoft.com/office/drawing/2014/main" id="{2BF55592-F43E-77E1-3268-1FF996FC3930}"/>
              </a:ext>
            </a:extLst>
          </p:cNvPr>
          <p:cNvSpPr txBox="1"/>
          <p:nvPr/>
        </p:nvSpPr>
        <p:spPr>
          <a:xfrm>
            <a:off x="8316226" y="808521"/>
            <a:ext cx="3282215" cy="923330"/>
          </a:xfrm>
          <a:prstGeom prst="rect">
            <a:avLst/>
          </a:prstGeom>
          <a:noFill/>
        </p:spPr>
        <p:txBody>
          <a:bodyPr wrap="square" rtlCol="0">
            <a:spAutoFit/>
          </a:bodyPr>
          <a:lstStyle/>
          <a:p>
            <a:r>
              <a:rPr lang="en-US" dirty="0"/>
              <a:t>“Yellow Cab” grows in annual revenue substantially faster than “Pink Cab” does</a:t>
            </a:r>
            <a:endParaRPr lang="ru-RU" dirty="0"/>
          </a:p>
        </p:txBody>
      </p:sp>
      <p:sp>
        <p:nvSpPr>
          <p:cNvPr id="15" name="TextBox 14">
            <a:extLst>
              <a:ext uri="{FF2B5EF4-FFF2-40B4-BE49-F238E27FC236}">
                <a16:creationId xmlns:a16="http://schemas.microsoft.com/office/drawing/2014/main" id="{9AE39B71-7DEC-22FC-1DC9-38BCE210A5ED}"/>
              </a:ext>
            </a:extLst>
          </p:cNvPr>
          <p:cNvSpPr txBox="1"/>
          <p:nvPr/>
        </p:nvSpPr>
        <p:spPr>
          <a:xfrm>
            <a:off x="8316221" y="4419981"/>
            <a:ext cx="3282215" cy="2031325"/>
          </a:xfrm>
          <a:prstGeom prst="rect">
            <a:avLst/>
          </a:prstGeom>
          <a:noFill/>
        </p:spPr>
        <p:txBody>
          <a:bodyPr wrap="square" rtlCol="0">
            <a:spAutoFit/>
          </a:bodyPr>
          <a:lstStyle/>
          <a:p>
            <a:r>
              <a:rPr lang="en-US" b="1" dirty="0"/>
              <a:t>Both companies’ annual costs grow faster than annual revenues</a:t>
            </a:r>
          </a:p>
          <a:p>
            <a:endParaRPr lang="en-US" b="1" dirty="0"/>
          </a:p>
          <a:p>
            <a:r>
              <a:rPr lang="en-US" b="1" dirty="0"/>
              <a:t>Changes in costs in 2018 looks positive but it is not enough to make a trend</a:t>
            </a:r>
            <a:endParaRPr lang="ru-RU" b="1" dirty="0"/>
          </a:p>
        </p:txBody>
      </p:sp>
    </p:spTree>
    <p:extLst>
      <p:ext uri="{BB962C8B-B14F-4D97-AF65-F5344CB8AC3E}">
        <p14:creationId xmlns:p14="http://schemas.microsoft.com/office/powerpoint/2010/main" val="2896265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072662" y="1072661"/>
            <a:ext cx="6858000" cy="4712678"/>
          </a:xfrm>
          <a:solidFill>
            <a:srgbClr val="3B3B3B"/>
          </a:solidFill>
        </p:spPr>
        <p:txBody>
          <a:bodyPr vert="vert270" anchor="ctr" anchorCtr="0">
            <a:normAutofit/>
          </a:bodyPr>
          <a:lstStyle/>
          <a:p>
            <a:r>
              <a:rPr lang="en-US" sz="4800" b="1" dirty="0">
                <a:solidFill>
                  <a:srgbClr val="FF6600"/>
                </a:solidFill>
              </a:rPr>
              <a:t>Specific physical indicators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3" name="TextBox 12">
            <a:extLst>
              <a:ext uri="{FF2B5EF4-FFF2-40B4-BE49-F238E27FC236}">
                <a16:creationId xmlns:a16="http://schemas.microsoft.com/office/drawing/2014/main" id="{D24F32D3-A32A-84D5-4FA7-FA6B61451172}"/>
              </a:ext>
            </a:extLst>
          </p:cNvPr>
          <p:cNvSpPr txBox="1"/>
          <p:nvPr/>
        </p:nvSpPr>
        <p:spPr>
          <a:xfrm>
            <a:off x="8316226" y="4451488"/>
            <a:ext cx="3282215" cy="1200329"/>
          </a:xfrm>
          <a:prstGeom prst="rect">
            <a:avLst/>
          </a:prstGeom>
          <a:noFill/>
        </p:spPr>
        <p:txBody>
          <a:bodyPr wrap="square" rtlCol="0">
            <a:spAutoFit/>
          </a:bodyPr>
          <a:lstStyle/>
          <a:p>
            <a:r>
              <a:rPr lang="en-US" dirty="0"/>
              <a:t>Both companies has average trip distance values near equal.</a:t>
            </a:r>
          </a:p>
          <a:p>
            <a:r>
              <a:rPr lang="en-US" dirty="0"/>
              <a:t>Standard deviation ranges are also similar</a:t>
            </a:r>
          </a:p>
        </p:txBody>
      </p:sp>
      <p:sp>
        <p:nvSpPr>
          <p:cNvPr id="8" name="TextBox 7">
            <a:extLst>
              <a:ext uri="{FF2B5EF4-FFF2-40B4-BE49-F238E27FC236}">
                <a16:creationId xmlns:a16="http://schemas.microsoft.com/office/drawing/2014/main" id="{2BF55592-F43E-77E1-3268-1FF996FC3930}"/>
              </a:ext>
            </a:extLst>
          </p:cNvPr>
          <p:cNvSpPr txBox="1"/>
          <p:nvPr/>
        </p:nvSpPr>
        <p:spPr>
          <a:xfrm>
            <a:off x="8316226" y="1206183"/>
            <a:ext cx="3282215" cy="1477328"/>
          </a:xfrm>
          <a:prstGeom prst="rect">
            <a:avLst/>
          </a:prstGeom>
          <a:noFill/>
        </p:spPr>
        <p:txBody>
          <a:bodyPr wrap="square" rtlCol="0">
            <a:spAutoFit/>
          </a:bodyPr>
          <a:lstStyle/>
          <a:p>
            <a:r>
              <a:rPr lang="en-US" dirty="0"/>
              <a:t>“Yellow Cab” has higher average number of trips per customer than “Pink Cab”.</a:t>
            </a:r>
          </a:p>
          <a:p>
            <a:r>
              <a:rPr lang="en-US" dirty="0"/>
              <a:t>The slope of the trend of “Yellow Cab” is much steeper also</a:t>
            </a:r>
            <a:endParaRPr lang="ru-RU" dirty="0"/>
          </a:p>
        </p:txBody>
      </p:sp>
      <p:pic>
        <p:nvPicPr>
          <p:cNvPr id="7" name="Рисунок 6">
            <a:extLst>
              <a:ext uri="{FF2B5EF4-FFF2-40B4-BE49-F238E27FC236}">
                <a16:creationId xmlns:a16="http://schemas.microsoft.com/office/drawing/2014/main" id="{30E3A7E2-CD4E-B3C7-A68C-2261CD5EB5E2}"/>
              </a:ext>
            </a:extLst>
          </p:cNvPr>
          <p:cNvPicPr>
            <a:picLocks noChangeAspect="1"/>
          </p:cNvPicPr>
          <p:nvPr/>
        </p:nvPicPr>
        <p:blipFill>
          <a:blip r:embed="rId3"/>
          <a:stretch>
            <a:fillRect/>
          </a:stretch>
        </p:blipFill>
        <p:spPr>
          <a:xfrm>
            <a:off x="4860351" y="328898"/>
            <a:ext cx="3282215" cy="6200203"/>
          </a:xfrm>
          <a:prstGeom prst="rect">
            <a:avLst/>
          </a:prstGeom>
        </p:spPr>
      </p:pic>
    </p:spTree>
    <p:extLst>
      <p:ext uri="{BB962C8B-B14F-4D97-AF65-F5344CB8AC3E}">
        <p14:creationId xmlns:p14="http://schemas.microsoft.com/office/powerpoint/2010/main" val="1685480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072662" y="1072661"/>
            <a:ext cx="6858000" cy="4712678"/>
          </a:xfrm>
          <a:solidFill>
            <a:srgbClr val="3B3B3B"/>
          </a:solidFill>
        </p:spPr>
        <p:txBody>
          <a:bodyPr vert="vert270" anchor="ctr" anchorCtr="0">
            <a:normAutofit/>
          </a:bodyPr>
          <a:lstStyle/>
          <a:p>
            <a:r>
              <a:rPr lang="en-US" sz="4800" b="1" dirty="0">
                <a:solidFill>
                  <a:srgbClr val="FF6600"/>
                </a:solidFill>
              </a:rPr>
              <a:t>Specific financial indicators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3" name="TextBox 12">
            <a:extLst>
              <a:ext uri="{FF2B5EF4-FFF2-40B4-BE49-F238E27FC236}">
                <a16:creationId xmlns:a16="http://schemas.microsoft.com/office/drawing/2014/main" id="{D24F32D3-A32A-84D5-4FA7-FA6B61451172}"/>
              </a:ext>
            </a:extLst>
          </p:cNvPr>
          <p:cNvSpPr txBox="1"/>
          <p:nvPr/>
        </p:nvSpPr>
        <p:spPr>
          <a:xfrm>
            <a:off x="7998594" y="3496651"/>
            <a:ext cx="3907857" cy="923330"/>
          </a:xfrm>
          <a:prstGeom prst="rect">
            <a:avLst/>
          </a:prstGeom>
          <a:noFill/>
        </p:spPr>
        <p:txBody>
          <a:bodyPr wrap="square" rtlCol="0">
            <a:spAutoFit/>
          </a:bodyPr>
          <a:lstStyle/>
          <a:p>
            <a:r>
              <a:rPr lang="en-US" dirty="0"/>
              <a:t>Both companies has </a:t>
            </a:r>
            <a:r>
              <a:rPr lang="en-US" b="1" dirty="0"/>
              <a:t>different but stable </a:t>
            </a:r>
            <a:r>
              <a:rPr lang="en-US" dirty="0"/>
              <a:t>average level of cost per 1 km. The </a:t>
            </a:r>
            <a:r>
              <a:rPr lang="en-US" b="1" dirty="0"/>
              <a:t>difference is statistically significant</a:t>
            </a:r>
            <a:endParaRPr lang="ru-RU" b="1" dirty="0"/>
          </a:p>
        </p:txBody>
      </p:sp>
      <p:sp>
        <p:nvSpPr>
          <p:cNvPr id="8" name="TextBox 7">
            <a:extLst>
              <a:ext uri="{FF2B5EF4-FFF2-40B4-BE49-F238E27FC236}">
                <a16:creationId xmlns:a16="http://schemas.microsoft.com/office/drawing/2014/main" id="{2BF55592-F43E-77E1-3268-1FF996FC3930}"/>
              </a:ext>
            </a:extLst>
          </p:cNvPr>
          <p:cNvSpPr txBox="1"/>
          <p:nvPr/>
        </p:nvSpPr>
        <p:spPr>
          <a:xfrm>
            <a:off x="7921592" y="1097013"/>
            <a:ext cx="3907857" cy="1200329"/>
          </a:xfrm>
          <a:prstGeom prst="rect">
            <a:avLst/>
          </a:prstGeom>
          <a:noFill/>
        </p:spPr>
        <p:txBody>
          <a:bodyPr wrap="square" rtlCol="0">
            <a:spAutoFit/>
          </a:bodyPr>
          <a:lstStyle/>
          <a:p>
            <a:r>
              <a:rPr lang="en-US" dirty="0"/>
              <a:t>Both companies have their average </a:t>
            </a:r>
            <a:r>
              <a:rPr lang="en-US" b="1" dirty="0"/>
              <a:t>revenue per 1 km values decreasing</a:t>
            </a:r>
            <a:r>
              <a:rPr lang="en-US" dirty="0"/>
              <a:t>.</a:t>
            </a:r>
          </a:p>
          <a:p>
            <a:r>
              <a:rPr lang="en-US" dirty="0"/>
              <a:t>“Yellow </a:t>
            </a:r>
            <a:r>
              <a:rPr lang="en-US" dirty="0" err="1"/>
              <a:t>Cab”’s</a:t>
            </a:r>
            <a:r>
              <a:rPr lang="en-US" dirty="0"/>
              <a:t> value is </a:t>
            </a:r>
            <a:r>
              <a:rPr lang="en-US" b="1" dirty="0"/>
              <a:t>decreasing faster </a:t>
            </a:r>
            <a:r>
              <a:rPr lang="en-US" dirty="0"/>
              <a:t>than “Pink Cab”</a:t>
            </a:r>
            <a:endParaRPr lang="ru-RU" dirty="0"/>
          </a:p>
        </p:txBody>
      </p:sp>
      <p:sp>
        <p:nvSpPr>
          <p:cNvPr id="15" name="TextBox 14">
            <a:extLst>
              <a:ext uri="{FF2B5EF4-FFF2-40B4-BE49-F238E27FC236}">
                <a16:creationId xmlns:a16="http://schemas.microsoft.com/office/drawing/2014/main" id="{9AE39B71-7DEC-22FC-1DC9-38BCE210A5ED}"/>
              </a:ext>
            </a:extLst>
          </p:cNvPr>
          <p:cNvSpPr txBox="1"/>
          <p:nvPr/>
        </p:nvSpPr>
        <p:spPr>
          <a:xfrm>
            <a:off x="8082002" y="4883559"/>
            <a:ext cx="3747447" cy="1754326"/>
          </a:xfrm>
          <a:prstGeom prst="rect">
            <a:avLst/>
          </a:prstGeom>
          <a:noFill/>
        </p:spPr>
        <p:txBody>
          <a:bodyPr wrap="square" rtlCol="0">
            <a:spAutoFit/>
          </a:bodyPr>
          <a:lstStyle/>
          <a:p>
            <a:r>
              <a:rPr lang="en-US" dirty="0"/>
              <a:t>Both companies have their 1 km </a:t>
            </a:r>
            <a:r>
              <a:rPr lang="en-US" b="1" dirty="0"/>
              <a:t>profitability decreasing</a:t>
            </a:r>
          </a:p>
          <a:p>
            <a:r>
              <a:rPr lang="en-US" dirty="0"/>
              <a:t>If current trends continue, “Yellow Cab” and “Pink Cab” </a:t>
            </a:r>
            <a:r>
              <a:rPr lang="en-US" b="1" dirty="0"/>
              <a:t>will pass the break-even point in 2030 and 2025 </a:t>
            </a:r>
            <a:r>
              <a:rPr lang="en-US" dirty="0"/>
              <a:t>respectively</a:t>
            </a:r>
            <a:endParaRPr lang="ru-RU" dirty="0"/>
          </a:p>
        </p:txBody>
      </p:sp>
      <p:pic>
        <p:nvPicPr>
          <p:cNvPr id="5" name="Рисунок 4">
            <a:extLst>
              <a:ext uri="{FF2B5EF4-FFF2-40B4-BE49-F238E27FC236}">
                <a16:creationId xmlns:a16="http://schemas.microsoft.com/office/drawing/2014/main" id="{2A6DCD8B-1BDA-F3E3-191A-88CA72531897}"/>
              </a:ext>
            </a:extLst>
          </p:cNvPr>
          <p:cNvPicPr>
            <a:picLocks noChangeAspect="1"/>
          </p:cNvPicPr>
          <p:nvPr/>
        </p:nvPicPr>
        <p:blipFill>
          <a:blip r:embed="rId3"/>
          <a:stretch>
            <a:fillRect/>
          </a:stretch>
        </p:blipFill>
        <p:spPr>
          <a:xfrm>
            <a:off x="5124308" y="146637"/>
            <a:ext cx="2671191" cy="6564725"/>
          </a:xfrm>
          <a:prstGeom prst="rect">
            <a:avLst/>
          </a:prstGeom>
        </p:spPr>
      </p:pic>
      <p:pic>
        <p:nvPicPr>
          <p:cNvPr id="9" name="Рисунок 8">
            <a:extLst>
              <a:ext uri="{FF2B5EF4-FFF2-40B4-BE49-F238E27FC236}">
                <a16:creationId xmlns:a16="http://schemas.microsoft.com/office/drawing/2014/main" id="{64209341-51B3-BB6A-E865-5663DA4ECF99}"/>
              </a:ext>
            </a:extLst>
          </p:cNvPr>
          <p:cNvPicPr>
            <a:picLocks noChangeAspect="1"/>
          </p:cNvPicPr>
          <p:nvPr/>
        </p:nvPicPr>
        <p:blipFill>
          <a:blip r:embed="rId4"/>
          <a:stretch>
            <a:fillRect/>
          </a:stretch>
        </p:blipFill>
        <p:spPr>
          <a:xfrm>
            <a:off x="7795500" y="241997"/>
            <a:ext cx="1906766" cy="759656"/>
          </a:xfrm>
          <a:prstGeom prst="rect">
            <a:avLst/>
          </a:prstGeom>
        </p:spPr>
      </p:pic>
      <p:pic>
        <p:nvPicPr>
          <p:cNvPr id="11" name="Рисунок 10">
            <a:extLst>
              <a:ext uri="{FF2B5EF4-FFF2-40B4-BE49-F238E27FC236}">
                <a16:creationId xmlns:a16="http://schemas.microsoft.com/office/drawing/2014/main" id="{7E8DFE15-5D5D-0B96-0C09-CCBD38E4705C}"/>
              </a:ext>
            </a:extLst>
          </p:cNvPr>
          <p:cNvPicPr>
            <a:picLocks noChangeAspect="1"/>
          </p:cNvPicPr>
          <p:nvPr/>
        </p:nvPicPr>
        <p:blipFill>
          <a:blip r:embed="rId5"/>
          <a:stretch>
            <a:fillRect/>
          </a:stretch>
        </p:blipFill>
        <p:spPr>
          <a:xfrm>
            <a:off x="7795499" y="2472831"/>
            <a:ext cx="1906767" cy="759656"/>
          </a:xfrm>
          <a:prstGeom prst="rect">
            <a:avLst/>
          </a:prstGeom>
        </p:spPr>
      </p:pic>
    </p:spTree>
    <p:extLst>
      <p:ext uri="{BB962C8B-B14F-4D97-AF65-F5344CB8AC3E}">
        <p14:creationId xmlns:p14="http://schemas.microsoft.com/office/powerpoint/2010/main" val="3229134024"/>
      </p:ext>
    </p:extLst>
  </p:cSld>
  <p:clrMapOvr>
    <a:masterClrMapping/>
  </p:clrMapOvr>
</p:sld>
</file>

<file path=ppt/theme/theme1.xml><?xml version="1.0" encoding="utf-8"?>
<a:theme xmlns:a="http://schemas.openxmlformats.org/drawingml/2006/main" name="Тема Offic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972</TotalTime>
  <Words>1405</Words>
  <Application>Microsoft Office PowerPoint</Application>
  <PresentationFormat>Широкоэкранный</PresentationFormat>
  <Paragraphs>113</Paragraphs>
  <Slides>19</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19</vt:i4>
      </vt:variant>
    </vt:vector>
  </HeadingPairs>
  <TitlesOfParts>
    <vt:vector size="24" baseType="lpstr">
      <vt:lpstr>Arial</vt:lpstr>
      <vt:lpstr>Calibri</vt:lpstr>
      <vt:lpstr>Calibri Light</vt:lpstr>
      <vt:lpstr>Lato Extended</vt:lpstr>
      <vt:lpstr>Тема Office</vt:lpstr>
      <vt:lpstr>Презентация PowerPoint</vt:lpstr>
      <vt:lpstr>   Agenda</vt:lpstr>
      <vt:lpstr>Case background</vt:lpstr>
      <vt:lpstr>Data Sources’ Content Analysis: Assumptions and Insights</vt:lpstr>
      <vt:lpstr>Approach</vt:lpstr>
      <vt:lpstr>Overall characteristics</vt:lpstr>
      <vt:lpstr>Financial indicators</vt:lpstr>
      <vt:lpstr>Specific physical indicators</vt:lpstr>
      <vt:lpstr>Specific financial indicators</vt:lpstr>
      <vt:lpstr>Seasonality analysis</vt:lpstr>
      <vt:lpstr>Geographical analysis (Physical indicators)</vt:lpstr>
      <vt:lpstr>Geographical analysis (Financial indicators)</vt:lpstr>
      <vt:lpstr>Geographical analysis (Exploring margin anomalies)</vt:lpstr>
      <vt:lpstr>Geographical analysis (Exploring margin anomalies)</vt:lpstr>
      <vt:lpstr>Customers segmentation (Geographical position)</vt:lpstr>
      <vt:lpstr>Customers segmentation (other features)</vt:lpstr>
      <vt:lpstr>Customers segmentation (other features)</vt:lpstr>
      <vt:lpstr>Conclusions and recommendations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Дмитрий Шарухин</dc:creator>
  <cp:lastModifiedBy>Дмитрий Шарухин</cp:lastModifiedBy>
  <cp:revision>15</cp:revision>
  <dcterms:created xsi:type="dcterms:W3CDTF">2022-11-14T19:11:11Z</dcterms:created>
  <dcterms:modified xsi:type="dcterms:W3CDTF">2022-11-18T06:45:15Z</dcterms:modified>
</cp:coreProperties>
</file>