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7" r:id="rId5"/>
    <p:sldId id="272" r:id="rId6"/>
    <p:sldId id="273" r:id="rId7"/>
    <p:sldId id="262" r:id="rId8"/>
    <p:sldId id="269" r:id="rId9"/>
    <p:sldId id="270" r:id="rId10"/>
    <p:sldId id="271" r:id="rId11"/>
    <p:sldId id="274" r:id="rId12"/>
    <p:sldId id="276" r:id="rId13"/>
    <p:sldId id="283" r:id="rId14"/>
    <p:sldId id="277" r:id="rId15"/>
    <p:sldId id="278" r:id="rId16"/>
    <p:sldId id="279" r:id="rId17"/>
    <p:sldId id="281" r:id="rId18"/>
    <p:sldId id="282"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researchgate.net/publication/342529859_Inventory_management_using_Machine_Learning" TargetMode="External"/><Relationship Id="rId3" Type="http://schemas.openxmlformats.org/officeDocument/2006/relationships/hyperlink" Target="https://www.hindawi.com/journals/wcmc/2021/9969357/" TargetMode="External"/><Relationship Id="rId7" Type="http://schemas.openxmlformats.org/officeDocument/2006/relationships/hyperlink" Target="https://ieeexplore.ieee.org/document/9835853" TargetMode="External"/><Relationship Id="rId2" Type="http://schemas.openxmlformats.org/officeDocument/2006/relationships/hyperlink" Target="https://www.camcode.com/asset-tags/what-is-an-inventory-management-system/" TargetMode="External"/><Relationship Id="rId1" Type="http://schemas.openxmlformats.org/officeDocument/2006/relationships/slideLayout" Target="../slideLayouts/slideLayout7.xml"/><Relationship Id="rId6" Type="http://schemas.openxmlformats.org/officeDocument/2006/relationships/hyperlink" Target="https://www.ijert.org/research/inventory-management-using-machine-learning-IJERTV9IS060661.pdf" TargetMode="External"/><Relationship Id="rId5" Type="http://schemas.openxmlformats.org/officeDocument/2006/relationships/hyperlink" Target="https://addepto.com/blog/inventory-management-using-machine-learning/" TargetMode="External"/><Relationship Id="rId4" Type="http://schemas.openxmlformats.org/officeDocument/2006/relationships/hyperlink" Target="https://medium.com/@RemiStudios/artificial-intelligence-for-inventory-management-c8a9c0c2a69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779B-C604-534C-37BA-4F6F503F0A97}"/>
              </a:ext>
            </a:extLst>
          </p:cNvPr>
          <p:cNvSpPr>
            <a:spLocks noGrp="1"/>
          </p:cNvSpPr>
          <p:nvPr>
            <p:ph type="ctrTitle"/>
          </p:nvPr>
        </p:nvSpPr>
        <p:spPr>
          <a:xfrm>
            <a:off x="1915127" y="1681316"/>
            <a:ext cx="8361229" cy="2818081"/>
          </a:xfrm>
        </p:spPr>
        <p:txBody>
          <a:bodyPr/>
          <a:lstStyle/>
          <a:p>
            <a:r>
              <a:rPr lang="en-IN" sz="6000" dirty="0"/>
              <a:t>Cold drinks inventory management system</a:t>
            </a:r>
          </a:p>
        </p:txBody>
      </p:sp>
      <p:pic>
        <p:nvPicPr>
          <p:cNvPr id="7" name="Picture 6">
            <a:extLst>
              <a:ext uri="{FF2B5EF4-FFF2-40B4-BE49-F238E27FC236}">
                <a16:creationId xmlns:a16="http://schemas.microsoft.com/office/drawing/2014/main" id="{E605C107-B89A-11C4-0B64-F3B3698A9B3D}"/>
              </a:ext>
            </a:extLst>
          </p:cNvPr>
          <p:cNvPicPr>
            <a:picLocks noChangeAspect="1"/>
          </p:cNvPicPr>
          <p:nvPr/>
        </p:nvPicPr>
        <p:blipFill>
          <a:blip r:embed="rId2"/>
          <a:stretch>
            <a:fillRect/>
          </a:stretch>
        </p:blipFill>
        <p:spPr>
          <a:xfrm>
            <a:off x="1915127" y="4709652"/>
            <a:ext cx="4357854" cy="1962005"/>
          </a:xfrm>
          <a:prstGeom prst="rect">
            <a:avLst/>
          </a:prstGeom>
        </p:spPr>
      </p:pic>
    </p:spTree>
    <p:extLst>
      <p:ext uri="{BB962C8B-B14F-4D97-AF65-F5344CB8AC3E}">
        <p14:creationId xmlns:p14="http://schemas.microsoft.com/office/powerpoint/2010/main" val="314496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4E9E-25B9-B865-08B6-3347B5E46339}"/>
              </a:ext>
            </a:extLst>
          </p:cNvPr>
          <p:cNvSpPr>
            <a:spLocks noGrp="1"/>
          </p:cNvSpPr>
          <p:nvPr>
            <p:ph type="title"/>
          </p:nvPr>
        </p:nvSpPr>
        <p:spPr>
          <a:xfrm>
            <a:off x="1371600" y="685800"/>
            <a:ext cx="9601200" cy="762000"/>
          </a:xfrm>
        </p:spPr>
        <p:txBody>
          <a:bodyPr/>
          <a:lstStyle/>
          <a:p>
            <a:r>
              <a:rPr lang="en-US" b="1" dirty="0"/>
              <a:t>Head</a:t>
            </a:r>
            <a:endParaRPr lang="en-IN" b="1" dirty="0"/>
          </a:p>
        </p:txBody>
      </p:sp>
      <p:sp>
        <p:nvSpPr>
          <p:cNvPr id="3" name="Content Placeholder 2">
            <a:extLst>
              <a:ext uri="{FF2B5EF4-FFF2-40B4-BE49-F238E27FC236}">
                <a16:creationId xmlns:a16="http://schemas.microsoft.com/office/drawing/2014/main" id="{1B1D5132-7FA5-98CA-098D-F140D634F751}"/>
              </a:ext>
            </a:extLst>
          </p:cNvPr>
          <p:cNvSpPr>
            <a:spLocks noGrp="1"/>
          </p:cNvSpPr>
          <p:nvPr>
            <p:ph idx="1"/>
          </p:nvPr>
        </p:nvSpPr>
        <p:spPr>
          <a:xfrm>
            <a:off x="1371600" y="1447799"/>
            <a:ext cx="10515600" cy="5038725"/>
          </a:xfrm>
        </p:spPr>
        <p:txBody>
          <a:bodyPr>
            <a:normAutofit lnSpcReduction="10000"/>
          </a:bodyPr>
          <a:lstStyle/>
          <a:p>
            <a:pPr marL="812395" lvl="0" indent="-685800" algn="l" rtl="0">
              <a:lnSpc>
                <a:spcPct val="120000"/>
              </a:lnSpc>
              <a:spcBef>
                <a:spcPts val="800"/>
              </a:spcBef>
              <a:spcAft>
                <a:spcPts val="0"/>
              </a:spcAft>
              <a:buClr>
                <a:schemeClr val="dk1"/>
              </a:buClr>
              <a:buSzPct val="106461"/>
              <a:buFont typeface="Wingdings" panose="05000000000000000000" pitchFamily="2" charset="2"/>
              <a:buChar char="Ø"/>
            </a:pPr>
            <a:r>
              <a:rPr lang="en-US" sz="2200" dirty="0">
                <a:solidFill>
                  <a:schemeClr val="dk1"/>
                </a:solidFill>
                <a:latin typeface="Arial" panose="020B0604020202020204" pitchFamily="34" charset="0"/>
                <a:ea typeface="Arial"/>
                <a:cs typeface="Arial" panose="020B0604020202020204" pitchFamily="34" charset="0"/>
                <a:sym typeface="Arial"/>
              </a:rPr>
              <a:t>Yolo Layer is used as head. It uses anchor boxes to construct final output vectors with class probabilities, object-ness scores, and bounding boxes.</a:t>
            </a:r>
            <a:br>
              <a:rPr lang="en-US" sz="2200" dirty="0">
                <a:solidFill>
                  <a:schemeClr val="dk1"/>
                </a:solidFill>
                <a:latin typeface="Arial" panose="020B0604020202020204" pitchFamily="34" charset="0"/>
                <a:ea typeface="Arial"/>
                <a:cs typeface="Arial" panose="020B0604020202020204" pitchFamily="34" charset="0"/>
                <a:sym typeface="Arial"/>
              </a:rPr>
            </a:br>
            <a:endParaRPr lang="en-US" sz="2200" dirty="0">
              <a:solidFill>
                <a:schemeClr val="dk1"/>
              </a:solidFill>
              <a:latin typeface="Arial" panose="020B0604020202020204" pitchFamily="34" charset="0"/>
              <a:ea typeface="Arial"/>
              <a:cs typeface="Arial" panose="020B0604020202020204" pitchFamily="34" charset="0"/>
              <a:sym typeface="Arial"/>
            </a:endParaRPr>
          </a:p>
          <a:p>
            <a:pPr marL="818586" lvl="0" indent="-685800" algn="l" rtl="0">
              <a:lnSpc>
                <a:spcPct val="120000"/>
              </a:lnSpc>
              <a:spcBef>
                <a:spcPts val="800"/>
              </a:spcBef>
              <a:spcAft>
                <a:spcPts val="0"/>
              </a:spcAft>
              <a:buClr>
                <a:schemeClr val="dk1"/>
              </a:buClr>
              <a:buSzPct val="100000"/>
              <a:buFont typeface="Wingdings" panose="05000000000000000000" pitchFamily="2" charset="2"/>
              <a:buChar char="Ø"/>
            </a:pPr>
            <a:r>
              <a:rPr lang="en-US" sz="2200" dirty="0">
                <a:solidFill>
                  <a:schemeClr val="dk1"/>
                </a:solidFill>
                <a:latin typeface="Arial" panose="020B0604020202020204" pitchFamily="34" charset="0"/>
                <a:ea typeface="Arial"/>
                <a:cs typeface="Arial" panose="020B0604020202020204" pitchFamily="34" charset="0"/>
                <a:sym typeface="Arial"/>
              </a:rPr>
              <a:t>The head is responsible for :</a:t>
            </a:r>
          </a:p>
          <a:p>
            <a:pPr marL="1278377" lvl="1" indent="-685800" algn="l" rtl="0">
              <a:lnSpc>
                <a:spcPct val="120000"/>
              </a:lnSpc>
              <a:spcBef>
                <a:spcPts val="0"/>
              </a:spcBef>
              <a:spcAft>
                <a:spcPts val="0"/>
              </a:spcAft>
              <a:buClr>
                <a:schemeClr val="dk1"/>
              </a:buClr>
              <a:buSzPct val="95559"/>
              <a:buFont typeface="Arial" panose="020B0604020202020204" pitchFamily="34" charset="0"/>
              <a:buChar char="•"/>
            </a:pPr>
            <a:r>
              <a:rPr lang="en-US" sz="2200" dirty="0">
                <a:solidFill>
                  <a:srgbClr val="1A1A1A"/>
                </a:solidFill>
                <a:latin typeface="Arial" panose="020B0604020202020204" pitchFamily="34" charset="0"/>
                <a:ea typeface="Arial"/>
                <a:cs typeface="Arial" panose="020B0604020202020204" pitchFamily="34" charset="0"/>
                <a:sym typeface="Arial"/>
              </a:rPr>
              <a:t>the </a:t>
            </a:r>
            <a:r>
              <a:rPr lang="en-US" sz="2200" dirty="0" err="1">
                <a:solidFill>
                  <a:srgbClr val="1A1A1A"/>
                </a:solidFill>
                <a:latin typeface="Arial" panose="020B0604020202020204" pitchFamily="34" charset="0"/>
                <a:ea typeface="Arial"/>
                <a:cs typeface="Arial" panose="020B0604020202020204" pitchFamily="34" charset="0"/>
                <a:sym typeface="Arial"/>
              </a:rPr>
              <a:t>objectness</a:t>
            </a:r>
            <a:r>
              <a:rPr lang="en-US" sz="2200" dirty="0">
                <a:solidFill>
                  <a:srgbClr val="1A1A1A"/>
                </a:solidFill>
                <a:latin typeface="Arial" panose="020B0604020202020204" pitchFamily="34" charset="0"/>
                <a:ea typeface="Arial"/>
                <a:cs typeface="Arial" panose="020B0604020202020204" pitchFamily="34" charset="0"/>
                <a:sym typeface="Arial"/>
              </a:rPr>
              <a:t> score (the probability an object is within the anchor)</a:t>
            </a:r>
          </a:p>
          <a:p>
            <a:pPr marL="1256503" lvl="1" indent="-685800" algn="l" rtl="0">
              <a:lnSpc>
                <a:spcPct val="120000"/>
              </a:lnSpc>
              <a:spcBef>
                <a:spcPts val="0"/>
              </a:spcBef>
              <a:spcAft>
                <a:spcPts val="0"/>
              </a:spcAft>
              <a:buClr>
                <a:schemeClr val="dk1"/>
              </a:buClr>
              <a:buSzPct val="117981"/>
              <a:buFont typeface="Arial" panose="020B0604020202020204" pitchFamily="34" charset="0"/>
              <a:buChar char="•"/>
            </a:pPr>
            <a:r>
              <a:rPr lang="en-US" sz="2200" dirty="0">
                <a:solidFill>
                  <a:srgbClr val="1A1A1A"/>
                </a:solidFill>
                <a:latin typeface="Arial" panose="020B0604020202020204" pitchFamily="34" charset="0"/>
                <a:ea typeface="Arial"/>
                <a:cs typeface="Arial" panose="020B0604020202020204" pitchFamily="34" charset="0"/>
                <a:sym typeface="Arial"/>
              </a:rPr>
              <a:t>the class (a number i.e. 1 which corresponds to a class e.g. a person)</a:t>
            </a:r>
          </a:p>
          <a:p>
            <a:pPr marL="1256503" lvl="1" indent="-685800" algn="l" rtl="0">
              <a:lnSpc>
                <a:spcPct val="120000"/>
              </a:lnSpc>
              <a:spcBef>
                <a:spcPts val="0"/>
              </a:spcBef>
              <a:spcAft>
                <a:spcPts val="0"/>
              </a:spcAft>
              <a:buClr>
                <a:schemeClr val="dk1"/>
              </a:buClr>
              <a:buSzPct val="117981"/>
              <a:buFont typeface="Arial" panose="020B0604020202020204" pitchFamily="34" charset="0"/>
              <a:buChar char="•"/>
            </a:pPr>
            <a:r>
              <a:rPr lang="en-US" sz="2200" dirty="0">
                <a:solidFill>
                  <a:srgbClr val="1A1A1A"/>
                </a:solidFill>
                <a:latin typeface="Arial" panose="020B0604020202020204" pitchFamily="34" charset="0"/>
                <a:ea typeface="Arial"/>
                <a:cs typeface="Arial" panose="020B0604020202020204" pitchFamily="34" charset="0"/>
                <a:sym typeface="Arial"/>
              </a:rPr>
              <a:t>the class confidence (the chance that the above class is correct)</a:t>
            </a:r>
          </a:p>
          <a:p>
            <a:pPr marL="1256503" lvl="1" indent="-685800" algn="l" rtl="0">
              <a:lnSpc>
                <a:spcPct val="120000"/>
              </a:lnSpc>
              <a:spcBef>
                <a:spcPts val="0"/>
              </a:spcBef>
              <a:spcAft>
                <a:spcPts val="0"/>
              </a:spcAft>
              <a:buClr>
                <a:schemeClr val="dk1"/>
              </a:buClr>
              <a:buSzPct val="117981"/>
              <a:buFont typeface="Arial" panose="020B0604020202020204" pitchFamily="34" charset="0"/>
              <a:buChar char="•"/>
            </a:pPr>
            <a:r>
              <a:rPr lang="en-US" sz="2200" dirty="0">
                <a:solidFill>
                  <a:srgbClr val="1A1A1A"/>
                </a:solidFill>
                <a:latin typeface="Arial" panose="020B0604020202020204" pitchFamily="34" charset="0"/>
                <a:ea typeface="Arial"/>
                <a:cs typeface="Arial" panose="020B0604020202020204" pitchFamily="34" charset="0"/>
                <a:sym typeface="Arial"/>
              </a:rPr>
              <a:t>the bounding box coordinates i.e. [x, y, w, h] [120, 300, 200, 400]</a:t>
            </a:r>
            <a:endParaRPr lang="en-US" sz="2200" dirty="0">
              <a:solidFill>
                <a:schemeClr val="dk1"/>
              </a:solidFill>
              <a:latin typeface="Arial" panose="020B0604020202020204" pitchFamily="34" charset="0"/>
              <a:ea typeface="Arial"/>
              <a:cs typeface="Arial" panose="020B0604020202020204" pitchFamily="34" charset="0"/>
              <a:sym typeface="Arial"/>
            </a:endParaRPr>
          </a:p>
          <a:p>
            <a:pPr marL="0" lvl="0" indent="0" algn="l" rtl="0">
              <a:lnSpc>
                <a:spcPct val="120000"/>
              </a:lnSpc>
              <a:spcBef>
                <a:spcPts val="800"/>
              </a:spcBef>
              <a:spcAft>
                <a:spcPts val="0"/>
              </a:spcAft>
              <a:buNone/>
            </a:pPr>
            <a:endParaRPr lang="en-US" sz="2200" dirty="0">
              <a:solidFill>
                <a:schemeClr val="dk1"/>
              </a:solidFill>
              <a:latin typeface="Arial"/>
              <a:ea typeface="Arial"/>
              <a:cs typeface="Arial"/>
              <a:sym typeface="Arial"/>
            </a:endParaRPr>
          </a:p>
          <a:p>
            <a:pPr marL="805489" lvl="0" indent="-685800" algn="l" rtl="0">
              <a:lnSpc>
                <a:spcPct val="120000"/>
              </a:lnSpc>
              <a:spcBef>
                <a:spcPts val="800"/>
              </a:spcBef>
              <a:spcAft>
                <a:spcPts val="0"/>
              </a:spcAft>
              <a:buClr>
                <a:schemeClr val="dk1"/>
              </a:buClr>
              <a:buSzPct val="109321"/>
              <a:buFont typeface="Wingdings" panose="05000000000000000000" pitchFamily="2" charset="2"/>
              <a:buChar char="Ø"/>
            </a:pPr>
            <a:r>
              <a:rPr lang="en-US" sz="2200" dirty="0">
                <a:solidFill>
                  <a:schemeClr val="dk1"/>
                </a:solidFill>
                <a:latin typeface="Arial"/>
                <a:ea typeface="Arial"/>
                <a:cs typeface="Arial"/>
                <a:sym typeface="Arial"/>
              </a:rPr>
              <a:t>The input is first passed to </a:t>
            </a:r>
            <a:r>
              <a:rPr lang="en-US" sz="2200" b="1" dirty="0" err="1">
                <a:solidFill>
                  <a:schemeClr val="dk1"/>
                </a:solidFill>
                <a:latin typeface="Arial"/>
                <a:ea typeface="Arial"/>
                <a:cs typeface="Arial"/>
                <a:sym typeface="Arial"/>
              </a:rPr>
              <a:t>CSPDarknet</a:t>
            </a:r>
            <a:r>
              <a:rPr lang="en-US" sz="2200" dirty="0">
                <a:solidFill>
                  <a:schemeClr val="dk1"/>
                </a:solidFill>
                <a:latin typeface="Arial"/>
                <a:ea typeface="Arial"/>
                <a:cs typeface="Arial"/>
                <a:sym typeface="Arial"/>
              </a:rPr>
              <a:t> for feature extraction, and then fed to </a:t>
            </a:r>
            <a:r>
              <a:rPr lang="en-US" sz="2200" b="1" dirty="0" err="1">
                <a:solidFill>
                  <a:schemeClr val="dk1"/>
                </a:solidFill>
                <a:latin typeface="Arial"/>
                <a:ea typeface="Arial"/>
                <a:cs typeface="Arial"/>
                <a:sym typeface="Arial"/>
              </a:rPr>
              <a:t>PANet</a:t>
            </a:r>
            <a:r>
              <a:rPr lang="en-US" sz="2200" dirty="0">
                <a:solidFill>
                  <a:schemeClr val="dk1"/>
                </a:solidFill>
                <a:latin typeface="Arial"/>
                <a:ea typeface="Arial"/>
                <a:cs typeface="Arial"/>
                <a:sym typeface="Arial"/>
              </a:rPr>
              <a:t> for feature fusion(Feature Pyramid). Finally, </a:t>
            </a:r>
            <a:r>
              <a:rPr lang="en-US" sz="2200" b="1" dirty="0">
                <a:solidFill>
                  <a:schemeClr val="dk1"/>
                </a:solidFill>
                <a:latin typeface="Arial"/>
                <a:ea typeface="Arial"/>
                <a:cs typeface="Arial"/>
                <a:sym typeface="Arial"/>
              </a:rPr>
              <a:t>Yolo Layer</a:t>
            </a:r>
            <a:r>
              <a:rPr lang="en-US" sz="2200" dirty="0">
                <a:solidFill>
                  <a:schemeClr val="dk1"/>
                </a:solidFill>
                <a:latin typeface="Arial"/>
                <a:ea typeface="Arial"/>
                <a:cs typeface="Arial"/>
                <a:sym typeface="Arial"/>
              </a:rPr>
              <a:t> outputs detection results (class, score, location, size).</a:t>
            </a:r>
          </a:p>
          <a:p>
            <a:endParaRPr lang="en-IN" sz="2200" dirty="0"/>
          </a:p>
        </p:txBody>
      </p:sp>
    </p:spTree>
    <p:extLst>
      <p:ext uri="{BB962C8B-B14F-4D97-AF65-F5344CB8AC3E}">
        <p14:creationId xmlns:p14="http://schemas.microsoft.com/office/powerpoint/2010/main" val="97404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8DF04A-D653-B803-49F2-EF1ECAE48F27}"/>
              </a:ext>
            </a:extLst>
          </p:cNvPr>
          <p:cNvSpPr txBox="1"/>
          <p:nvPr/>
        </p:nvSpPr>
        <p:spPr>
          <a:xfrm>
            <a:off x="943897" y="442452"/>
            <a:ext cx="4385187" cy="523220"/>
          </a:xfrm>
          <a:prstGeom prst="rect">
            <a:avLst/>
          </a:prstGeom>
          <a:noFill/>
        </p:spPr>
        <p:txBody>
          <a:bodyPr wrap="square" rtlCol="0">
            <a:spAutoFit/>
          </a:bodyPr>
          <a:lstStyle/>
          <a:p>
            <a:r>
              <a:rPr lang="en-US" sz="2800" b="1" dirty="0"/>
              <a:t>USE CASE DIAGRAM:</a:t>
            </a:r>
            <a:endParaRPr lang="en-IN" sz="2800" b="1" dirty="0"/>
          </a:p>
        </p:txBody>
      </p:sp>
      <p:pic>
        <p:nvPicPr>
          <p:cNvPr id="9" name="Picture 8">
            <a:extLst>
              <a:ext uri="{FF2B5EF4-FFF2-40B4-BE49-F238E27FC236}">
                <a16:creationId xmlns:a16="http://schemas.microsoft.com/office/drawing/2014/main" id="{3FE5A82D-6750-7508-D04E-AD512E0947FC}"/>
              </a:ext>
            </a:extLst>
          </p:cNvPr>
          <p:cNvPicPr>
            <a:picLocks noChangeAspect="1"/>
          </p:cNvPicPr>
          <p:nvPr/>
        </p:nvPicPr>
        <p:blipFill rotWithShape="1">
          <a:blip r:embed="rId2"/>
          <a:srcRect l="-1" r="2802"/>
          <a:stretch/>
        </p:blipFill>
        <p:spPr>
          <a:xfrm>
            <a:off x="4296697" y="164690"/>
            <a:ext cx="7728155" cy="6528619"/>
          </a:xfrm>
          <a:prstGeom prst="rect">
            <a:avLst/>
          </a:prstGeom>
        </p:spPr>
      </p:pic>
    </p:spTree>
    <p:extLst>
      <p:ext uri="{BB962C8B-B14F-4D97-AF65-F5344CB8AC3E}">
        <p14:creationId xmlns:p14="http://schemas.microsoft.com/office/powerpoint/2010/main" val="85653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2051A0-C0ED-F431-05BE-84E2FDF199E1}"/>
              </a:ext>
            </a:extLst>
          </p:cNvPr>
          <p:cNvPicPr>
            <a:picLocks noChangeAspect="1"/>
          </p:cNvPicPr>
          <p:nvPr/>
        </p:nvPicPr>
        <p:blipFill>
          <a:blip r:embed="rId2"/>
          <a:stretch>
            <a:fillRect/>
          </a:stretch>
        </p:blipFill>
        <p:spPr>
          <a:xfrm>
            <a:off x="1779638" y="717203"/>
            <a:ext cx="9812593" cy="5949521"/>
          </a:xfrm>
          <a:prstGeom prst="rect">
            <a:avLst/>
          </a:prstGeom>
        </p:spPr>
      </p:pic>
      <p:sp>
        <p:nvSpPr>
          <p:cNvPr id="3" name="TextBox 2">
            <a:extLst>
              <a:ext uri="{FF2B5EF4-FFF2-40B4-BE49-F238E27FC236}">
                <a16:creationId xmlns:a16="http://schemas.microsoft.com/office/drawing/2014/main" id="{EBFD860A-EAB7-52C2-00B6-449F67DF3E3B}"/>
              </a:ext>
            </a:extLst>
          </p:cNvPr>
          <p:cNvSpPr txBox="1"/>
          <p:nvPr/>
        </p:nvSpPr>
        <p:spPr>
          <a:xfrm>
            <a:off x="953728" y="117081"/>
            <a:ext cx="4218039" cy="523220"/>
          </a:xfrm>
          <a:prstGeom prst="rect">
            <a:avLst/>
          </a:prstGeom>
          <a:noFill/>
        </p:spPr>
        <p:txBody>
          <a:bodyPr wrap="square" rtlCol="0">
            <a:spAutoFit/>
          </a:bodyPr>
          <a:lstStyle/>
          <a:p>
            <a:r>
              <a:rPr lang="en-US" sz="2800" b="1" dirty="0">
                <a:latin typeface="+mj-lt"/>
              </a:rPr>
              <a:t>SEQENCE DIAGRAM:</a:t>
            </a:r>
            <a:endParaRPr lang="en-IN" sz="2800" b="1" dirty="0">
              <a:latin typeface="+mj-lt"/>
            </a:endParaRPr>
          </a:p>
        </p:txBody>
      </p:sp>
    </p:spTree>
    <p:extLst>
      <p:ext uri="{BB962C8B-B14F-4D97-AF65-F5344CB8AC3E}">
        <p14:creationId xmlns:p14="http://schemas.microsoft.com/office/powerpoint/2010/main" val="322884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55A74-C131-CDCB-6C88-F727D1833C12}"/>
              </a:ext>
            </a:extLst>
          </p:cNvPr>
          <p:cNvPicPr>
            <a:picLocks noChangeAspect="1"/>
          </p:cNvPicPr>
          <p:nvPr/>
        </p:nvPicPr>
        <p:blipFill>
          <a:blip r:embed="rId2"/>
          <a:stretch>
            <a:fillRect/>
          </a:stretch>
        </p:blipFill>
        <p:spPr>
          <a:xfrm>
            <a:off x="3014345" y="940904"/>
            <a:ext cx="6163310" cy="4221646"/>
          </a:xfrm>
          <a:prstGeom prst="rect">
            <a:avLst/>
          </a:prstGeom>
        </p:spPr>
      </p:pic>
      <p:sp>
        <p:nvSpPr>
          <p:cNvPr id="4" name="TextBox 3">
            <a:extLst>
              <a:ext uri="{FF2B5EF4-FFF2-40B4-BE49-F238E27FC236}">
                <a16:creationId xmlns:a16="http://schemas.microsoft.com/office/drawing/2014/main" id="{29483742-2DFD-1A67-27D6-4FDD7EDC218B}"/>
              </a:ext>
            </a:extLst>
          </p:cNvPr>
          <p:cNvSpPr txBox="1"/>
          <p:nvPr/>
        </p:nvSpPr>
        <p:spPr>
          <a:xfrm>
            <a:off x="4426226" y="5473148"/>
            <a:ext cx="3445565" cy="369332"/>
          </a:xfrm>
          <a:prstGeom prst="rect">
            <a:avLst/>
          </a:prstGeom>
          <a:noFill/>
        </p:spPr>
        <p:txBody>
          <a:bodyPr wrap="square" rtlCol="0">
            <a:spAutoFit/>
          </a:bodyPr>
          <a:lstStyle/>
          <a:p>
            <a:r>
              <a:rPr lang="en-US" dirty="0"/>
              <a:t>Running on Command Prompt</a:t>
            </a:r>
          </a:p>
        </p:txBody>
      </p:sp>
    </p:spTree>
    <p:extLst>
      <p:ext uri="{BB962C8B-B14F-4D97-AF65-F5344CB8AC3E}">
        <p14:creationId xmlns:p14="http://schemas.microsoft.com/office/powerpoint/2010/main" val="424656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227581-038C-9111-BF48-57F8537CD14C}"/>
              </a:ext>
            </a:extLst>
          </p:cNvPr>
          <p:cNvSpPr txBox="1"/>
          <p:nvPr/>
        </p:nvSpPr>
        <p:spPr>
          <a:xfrm>
            <a:off x="1219200" y="367862"/>
            <a:ext cx="2860398" cy="923330"/>
          </a:xfrm>
          <a:prstGeom prst="rect">
            <a:avLst/>
          </a:prstGeom>
          <a:noFill/>
        </p:spPr>
        <p:txBody>
          <a:bodyPr wrap="none" rtlCol="0">
            <a:spAutoFit/>
          </a:bodyPr>
          <a:lstStyle/>
          <a:p>
            <a:pPr marL="571500" indent="-571500">
              <a:buFont typeface="Wingdings" pitchFamily="2" charset="2"/>
              <a:buChar char="v"/>
            </a:pPr>
            <a:r>
              <a:rPr lang="en-IN" sz="3600" dirty="0"/>
              <a:t>Work Flow </a:t>
            </a:r>
          </a:p>
          <a:p>
            <a:pPr marL="285750" indent="-285750">
              <a:buFont typeface="Wingdings" pitchFamily="2" charset="2"/>
              <a:buChar char="v"/>
            </a:pPr>
            <a:endParaRPr lang="en-US" dirty="0"/>
          </a:p>
        </p:txBody>
      </p:sp>
      <p:pic>
        <p:nvPicPr>
          <p:cNvPr id="3" name="Picture 2">
            <a:extLst>
              <a:ext uri="{FF2B5EF4-FFF2-40B4-BE49-F238E27FC236}">
                <a16:creationId xmlns:a16="http://schemas.microsoft.com/office/drawing/2014/main" id="{8C71AA51-D1F6-F44E-F60C-4D422A96E5E7}"/>
              </a:ext>
            </a:extLst>
          </p:cNvPr>
          <p:cNvPicPr>
            <a:picLocks noChangeAspect="1"/>
          </p:cNvPicPr>
          <p:nvPr/>
        </p:nvPicPr>
        <p:blipFill>
          <a:blip r:embed="rId2"/>
          <a:stretch>
            <a:fillRect/>
          </a:stretch>
        </p:blipFill>
        <p:spPr>
          <a:xfrm>
            <a:off x="4035097" y="129847"/>
            <a:ext cx="5332590" cy="2856084"/>
          </a:xfrm>
          <a:prstGeom prst="rect">
            <a:avLst/>
          </a:prstGeom>
        </p:spPr>
      </p:pic>
      <p:sp>
        <p:nvSpPr>
          <p:cNvPr id="4" name="Arrow: Down 4">
            <a:extLst>
              <a:ext uri="{FF2B5EF4-FFF2-40B4-BE49-F238E27FC236}">
                <a16:creationId xmlns:a16="http://schemas.microsoft.com/office/drawing/2014/main" id="{75E46C67-E508-ECB4-6F4F-BFF2B5FFDE98}"/>
              </a:ext>
            </a:extLst>
          </p:cNvPr>
          <p:cNvSpPr/>
          <p:nvPr/>
        </p:nvSpPr>
        <p:spPr>
          <a:xfrm>
            <a:off x="6475198" y="3222057"/>
            <a:ext cx="452387" cy="4138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41D3B87-F1A4-594B-C7DE-593B6B46A47A}"/>
              </a:ext>
            </a:extLst>
          </p:cNvPr>
          <p:cNvPicPr>
            <a:picLocks noChangeAspect="1"/>
          </p:cNvPicPr>
          <p:nvPr/>
        </p:nvPicPr>
        <p:blipFill>
          <a:blip r:embed="rId3"/>
          <a:stretch>
            <a:fillRect/>
          </a:stretch>
        </p:blipFill>
        <p:spPr>
          <a:xfrm>
            <a:off x="3354403" y="3796327"/>
            <a:ext cx="7344078" cy="2931826"/>
          </a:xfrm>
          <a:prstGeom prst="rect">
            <a:avLst/>
          </a:prstGeom>
        </p:spPr>
      </p:pic>
    </p:spTree>
    <p:extLst>
      <p:ext uri="{BB962C8B-B14F-4D97-AF65-F5344CB8AC3E}">
        <p14:creationId xmlns:p14="http://schemas.microsoft.com/office/powerpoint/2010/main" val="230429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7124307-D4DA-2B71-803B-795367366D3A}"/>
              </a:ext>
            </a:extLst>
          </p:cNvPr>
          <p:cNvGraphicFramePr>
            <a:graphicFrameLocks noGrp="1"/>
          </p:cNvGraphicFramePr>
          <p:nvPr>
            <p:extLst>
              <p:ext uri="{D42A27DB-BD31-4B8C-83A1-F6EECF244321}">
                <p14:modId xmlns:p14="http://schemas.microsoft.com/office/powerpoint/2010/main" val="1314972956"/>
              </p:ext>
            </p:extLst>
          </p:nvPr>
        </p:nvGraphicFramePr>
        <p:xfrm>
          <a:off x="1965435" y="1481959"/>
          <a:ext cx="9469820" cy="4414959"/>
        </p:xfrm>
        <a:graphic>
          <a:graphicData uri="http://schemas.openxmlformats.org/drawingml/2006/table">
            <a:tbl>
              <a:tblPr firstRow="1" firstCol="1" bandRow="1">
                <a:tableStyleId>{5C22544A-7EE6-4342-B048-85BDC9FD1C3A}</a:tableStyleId>
              </a:tblPr>
              <a:tblGrid>
                <a:gridCol w="555004">
                  <a:extLst>
                    <a:ext uri="{9D8B030D-6E8A-4147-A177-3AD203B41FA5}">
                      <a16:colId xmlns:a16="http://schemas.microsoft.com/office/drawing/2014/main" val="2765305646"/>
                    </a:ext>
                  </a:extLst>
                </a:gridCol>
                <a:gridCol w="1556792">
                  <a:extLst>
                    <a:ext uri="{9D8B030D-6E8A-4147-A177-3AD203B41FA5}">
                      <a16:colId xmlns:a16="http://schemas.microsoft.com/office/drawing/2014/main" val="3005931288"/>
                    </a:ext>
                  </a:extLst>
                </a:gridCol>
                <a:gridCol w="1828833">
                  <a:extLst>
                    <a:ext uri="{9D8B030D-6E8A-4147-A177-3AD203B41FA5}">
                      <a16:colId xmlns:a16="http://schemas.microsoft.com/office/drawing/2014/main" val="2072524070"/>
                    </a:ext>
                  </a:extLst>
                </a:gridCol>
                <a:gridCol w="2248809">
                  <a:extLst>
                    <a:ext uri="{9D8B030D-6E8A-4147-A177-3AD203B41FA5}">
                      <a16:colId xmlns:a16="http://schemas.microsoft.com/office/drawing/2014/main" val="321798206"/>
                    </a:ext>
                  </a:extLst>
                </a:gridCol>
                <a:gridCol w="2248809">
                  <a:extLst>
                    <a:ext uri="{9D8B030D-6E8A-4147-A177-3AD203B41FA5}">
                      <a16:colId xmlns:a16="http://schemas.microsoft.com/office/drawing/2014/main" val="497400135"/>
                    </a:ext>
                  </a:extLst>
                </a:gridCol>
                <a:gridCol w="1031573">
                  <a:extLst>
                    <a:ext uri="{9D8B030D-6E8A-4147-A177-3AD203B41FA5}">
                      <a16:colId xmlns:a16="http://schemas.microsoft.com/office/drawing/2014/main" val="3047959806"/>
                    </a:ext>
                  </a:extLst>
                </a:gridCol>
              </a:tblGrid>
              <a:tr h="535956">
                <a:tc>
                  <a:txBody>
                    <a:bodyPr/>
                    <a:lstStyle/>
                    <a:p>
                      <a:pPr algn="ctr" fontAlgn="base">
                        <a:lnSpc>
                          <a:spcPct val="150000"/>
                        </a:lnSpc>
                      </a:pPr>
                      <a:r>
                        <a:rPr lang="en-IN" sz="1000">
                          <a:effectLst/>
                        </a:rPr>
                        <a:t>S. No</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Test Case Name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Test Case Procedure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Expected Result</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Obtained Result</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 Fail</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1085817603"/>
                  </a:ext>
                </a:extLst>
              </a:tr>
              <a:tr h="317265">
                <a:tc>
                  <a:txBody>
                    <a:bodyPr/>
                    <a:lstStyle/>
                    <a:p>
                      <a:pPr algn="ctr" fontAlgn="base">
                        <a:lnSpc>
                          <a:spcPct val="150000"/>
                        </a:lnSpc>
                      </a:pPr>
                      <a:r>
                        <a:rPr lang="en-IN" sz="900">
                          <a:effectLst/>
                        </a:rPr>
                        <a:t>1</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Item name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Cool Drinks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Should Detect</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Detected</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289034860"/>
                  </a:ext>
                </a:extLst>
              </a:tr>
              <a:tr h="718353">
                <a:tc>
                  <a:txBody>
                    <a:bodyPr/>
                    <a:lstStyle/>
                    <a:p>
                      <a:pPr algn="ctr" fontAlgn="base">
                        <a:lnSpc>
                          <a:spcPct val="150000"/>
                        </a:lnSpc>
                      </a:pPr>
                      <a:r>
                        <a:rPr lang="en-IN" sz="900">
                          <a:effectLst/>
                        </a:rPr>
                        <a:t>2</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Camera module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Turn on Camera,</a:t>
                      </a:r>
                      <a:br>
                        <a:rPr lang="en-IN" sz="900">
                          <a:effectLst/>
                        </a:rPr>
                      </a:br>
                      <a:r>
                        <a:rPr lang="en-IN" sz="900">
                          <a:effectLst/>
                        </a:rPr>
                        <a:t>Click the Photo</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Photo Should be Captured from Video mode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Photo Captured Lively</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2863463533"/>
                  </a:ext>
                </a:extLst>
              </a:tr>
              <a:tr h="468893">
                <a:tc>
                  <a:txBody>
                    <a:bodyPr/>
                    <a:lstStyle/>
                    <a:p>
                      <a:pPr algn="ctr" fontAlgn="base">
                        <a:lnSpc>
                          <a:spcPct val="150000"/>
                        </a:lnSpc>
                      </a:pPr>
                      <a:r>
                        <a:rPr lang="en-IN" sz="900">
                          <a:effectLst/>
                        </a:rPr>
                        <a:t>3</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Adding Item</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Item Name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Item should be Added</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Added Successfully</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2690912821"/>
                  </a:ext>
                </a:extLst>
              </a:tr>
              <a:tr h="718353">
                <a:tc>
                  <a:txBody>
                    <a:bodyPr/>
                    <a:lstStyle/>
                    <a:p>
                      <a:pPr algn="ctr" fontAlgn="base">
                        <a:lnSpc>
                          <a:spcPct val="150000"/>
                        </a:lnSpc>
                      </a:pPr>
                      <a:r>
                        <a:rPr lang="en-IN" sz="900">
                          <a:effectLst/>
                        </a:rPr>
                        <a:t>4</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Staff mode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Select the mode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Should land on Staff Mode page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Landed to Staff mode page Successfully</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2646258095"/>
                  </a:ext>
                </a:extLst>
              </a:tr>
              <a:tr h="468893">
                <a:tc>
                  <a:txBody>
                    <a:bodyPr/>
                    <a:lstStyle/>
                    <a:p>
                      <a:pPr algn="ctr" fontAlgn="base">
                        <a:lnSpc>
                          <a:spcPct val="150000"/>
                        </a:lnSpc>
                      </a:pPr>
                      <a:r>
                        <a:rPr lang="en-IN" sz="900">
                          <a:effectLst/>
                        </a:rPr>
                        <a:t>5</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Image Upload</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Image File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Uploading</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Uploaded</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2395146936"/>
                  </a:ext>
                </a:extLst>
              </a:tr>
              <a:tr h="468893">
                <a:tc>
                  <a:txBody>
                    <a:bodyPr/>
                    <a:lstStyle/>
                    <a:p>
                      <a:pPr algn="ctr" fontAlgn="base">
                        <a:lnSpc>
                          <a:spcPct val="150000"/>
                        </a:lnSpc>
                      </a:pPr>
                      <a:r>
                        <a:rPr lang="en-IN" sz="900">
                          <a:effectLst/>
                        </a:rPr>
                        <a:t>6</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View Inventory</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Count of Cool Drinks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Say 10</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Views 10 items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a:effectLst/>
                        </a:rPr>
                        <a:t>Pass</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453084515"/>
                  </a:ext>
                </a:extLst>
              </a:tr>
              <a:tr h="718353">
                <a:tc>
                  <a:txBody>
                    <a:bodyPr/>
                    <a:lstStyle/>
                    <a:p>
                      <a:pPr algn="ctr" fontAlgn="base">
                        <a:lnSpc>
                          <a:spcPct val="150000"/>
                        </a:lnSpc>
                      </a:pPr>
                      <a:r>
                        <a:rPr lang="en-IN" sz="900">
                          <a:effectLst/>
                        </a:rPr>
                        <a:t>7</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Generate Output Data</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Click on store while capturing the image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Should store the data into the database.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900">
                          <a:effectLst/>
                        </a:rPr>
                        <a:t>Stored in CSV file and Excel file.</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tc>
                  <a:txBody>
                    <a:bodyPr/>
                    <a:lstStyle/>
                    <a:p>
                      <a:pPr algn="ctr" fontAlgn="base">
                        <a:lnSpc>
                          <a:spcPct val="150000"/>
                        </a:lnSpc>
                      </a:pPr>
                      <a:r>
                        <a:rPr lang="en-IN" sz="1000" dirty="0">
                          <a:effectLst/>
                        </a:rPr>
                        <a:t>Pass</a:t>
                      </a:r>
                      <a:endParaRPr lang="en-IN" sz="8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50373" marR="50373" marT="0" marB="0"/>
                </a:tc>
                <a:extLst>
                  <a:ext uri="{0D108BD9-81ED-4DB2-BD59-A6C34878D82A}">
                    <a16:rowId xmlns:a16="http://schemas.microsoft.com/office/drawing/2014/main" val="771242148"/>
                  </a:ext>
                </a:extLst>
              </a:tr>
            </a:tbl>
          </a:graphicData>
        </a:graphic>
      </p:graphicFrame>
      <p:sp>
        <p:nvSpPr>
          <p:cNvPr id="3" name="TextBox 2">
            <a:extLst>
              <a:ext uri="{FF2B5EF4-FFF2-40B4-BE49-F238E27FC236}">
                <a16:creationId xmlns:a16="http://schemas.microsoft.com/office/drawing/2014/main" id="{D709E390-A82E-2B9B-0F95-292B67A10CA8}"/>
              </a:ext>
            </a:extLst>
          </p:cNvPr>
          <p:cNvSpPr txBox="1"/>
          <p:nvPr/>
        </p:nvSpPr>
        <p:spPr>
          <a:xfrm>
            <a:off x="1713186" y="336331"/>
            <a:ext cx="2961452" cy="646331"/>
          </a:xfrm>
          <a:prstGeom prst="rect">
            <a:avLst/>
          </a:prstGeom>
          <a:noFill/>
        </p:spPr>
        <p:txBody>
          <a:bodyPr wrap="none" rtlCol="0">
            <a:spAutoFit/>
          </a:bodyPr>
          <a:lstStyle/>
          <a:p>
            <a:pPr marL="285750" indent="-285750">
              <a:buFont typeface="Wingdings" pitchFamily="2" charset="2"/>
              <a:buChar char="v"/>
            </a:pPr>
            <a:r>
              <a:rPr lang="en-US" sz="3600" dirty="0"/>
              <a:t>TEST CASES</a:t>
            </a:r>
          </a:p>
        </p:txBody>
      </p:sp>
    </p:spTree>
    <p:extLst>
      <p:ext uri="{BB962C8B-B14F-4D97-AF65-F5344CB8AC3E}">
        <p14:creationId xmlns:p14="http://schemas.microsoft.com/office/powerpoint/2010/main" val="175877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18701-FC24-703D-C263-D4391D59B7C7}"/>
              </a:ext>
            </a:extLst>
          </p:cNvPr>
          <p:cNvSpPr txBox="1"/>
          <p:nvPr/>
        </p:nvSpPr>
        <p:spPr>
          <a:xfrm>
            <a:off x="1408386" y="399393"/>
            <a:ext cx="5772734" cy="646331"/>
          </a:xfrm>
          <a:prstGeom prst="rect">
            <a:avLst/>
          </a:prstGeom>
          <a:noFill/>
        </p:spPr>
        <p:txBody>
          <a:bodyPr wrap="none" rtlCol="0">
            <a:spAutoFit/>
          </a:bodyPr>
          <a:lstStyle/>
          <a:p>
            <a:pPr marL="571500" indent="-571500">
              <a:buFont typeface="Wingdings" pitchFamily="2" charset="2"/>
              <a:buChar char="v"/>
            </a:pPr>
            <a:r>
              <a:rPr lang="en-US" sz="3600" dirty="0"/>
              <a:t>FUTURE ENHANCEMENTS</a:t>
            </a:r>
          </a:p>
        </p:txBody>
      </p:sp>
      <p:sp>
        <p:nvSpPr>
          <p:cNvPr id="6" name="TextBox 5">
            <a:extLst>
              <a:ext uri="{FF2B5EF4-FFF2-40B4-BE49-F238E27FC236}">
                <a16:creationId xmlns:a16="http://schemas.microsoft.com/office/drawing/2014/main" id="{892F92AD-530A-48E2-271B-A5492050A146}"/>
              </a:ext>
            </a:extLst>
          </p:cNvPr>
          <p:cNvSpPr txBox="1"/>
          <p:nvPr/>
        </p:nvSpPr>
        <p:spPr>
          <a:xfrm>
            <a:off x="1755228" y="1471448"/>
            <a:ext cx="9806151" cy="5170646"/>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Inventory tracking and monitoring: Accurately recording and updating inventory levels, locations, and movements in real-time.</a:t>
            </a:r>
          </a:p>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 Demand forecasting: Utilizing historical data and predictive analytics to forecast future demand patterns and adjust stock levels accordingly.</a:t>
            </a:r>
          </a:p>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Reorder management: Automating the reordering process, generating purchase orders, and optimizing order quantities and timings.</a:t>
            </a:r>
          </a:p>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 Vendor management: Managing relationships with suppliers and optimizing procurement processes to ensure timely and reliable stock replenishment.</a:t>
            </a:r>
          </a:p>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Stock classification and categorization: Classifying inventory items based on their value, demand, and criticality to prioritize management efforts and allocate resources effectively.</a:t>
            </a:r>
          </a:p>
          <a:p>
            <a:pPr marL="285750" indent="-285750" algn="just">
              <a:buFont typeface="Arial" panose="020B0604020202020204" pitchFamily="34" charset="0"/>
              <a:buChar char="•"/>
            </a:pPr>
            <a:r>
              <a:rPr lang="en-IN" sz="2200" dirty="0">
                <a:effectLst/>
                <a:latin typeface="Arial" panose="020B0604020202020204" pitchFamily="34" charset="0"/>
                <a:cs typeface="Arial" panose="020B0604020202020204" pitchFamily="34" charset="0"/>
              </a:rPr>
              <a:t>Data analysis and reporting: </a:t>
            </a:r>
            <a:r>
              <a:rPr lang="en-IN" sz="2200" dirty="0" err="1">
                <a:effectLst/>
                <a:latin typeface="Arial" panose="020B0604020202020204" pitchFamily="34" charset="0"/>
                <a:cs typeface="Arial" panose="020B0604020202020204" pitchFamily="34" charset="0"/>
              </a:rPr>
              <a:t>Analyzing</a:t>
            </a:r>
            <a:r>
              <a:rPr lang="en-IN" sz="2200" dirty="0">
                <a:effectLst/>
                <a:latin typeface="Arial" panose="020B0604020202020204" pitchFamily="34" charset="0"/>
                <a:cs typeface="Arial" panose="020B0604020202020204" pitchFamily="34" charset="0"/>
              </a:rPr>
              <a:t> inventory data to identify trends, optimize inventory levels, and generate meaningful reports for decision-making.</a:t>
            </a:r>
          </a:p>
        </p:txBody>
      </p:sp>
    </p:spTree>
    <p:extLst>
      <p:ext uri="{BB962C8B-B14F-4D97-AF65-F5344CB8AC3E}">
        <p14:creationId xmlns:p14="http://schemas.microsoft.com/office/powerpoint/2010/main" val="155209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E99B22-4D86-67AC-28BB-9455B7B3E405}"/>
              </a:ext>
            </a:extLst>
          </p:cNvPr>
          <p:cNvSpPr txBox="1"/>
          <p:nvPr/>
        </p:nvSpPr>
        <p:spPr>
          <a:xfrm>
            <a:off x="1166191" y="172278"/>
            <a:ext cx="3364447" cy="646331"/>
          </a:xfrm>
          <a:prstGeom prst="rect">
            <a:avLst/>
          </a:prstGeom>
          <a:noFill/>
        </p:spPr>
        <p:txBody>
          <a:bodyPr wrap="none" rtlCol="0">
            <a:spAutoFit/>
          </a:bodyPr>
          <a:lstStyle/>
          <a:p>
            <a:pPr marL="571500" indent="-571500">
              <a:buFont typeface="Wingdings" pitchFamily="2" charset="2"/>
              <a:buChar char="v"/>
            </a:pPr>
            <a:r>
              <a:rPr lang="en-US" sz="3600" dirty="0"/>
              <a:t>CONCLUSION</a:t>
            </a:r>
          </a:p>
        </p:txBody>
      </p:sp>
      <p:sp>
        <p:nvSpPr>
          <p:cNvPr id="4" name="TextBox 3">
            <a:extLst>
              <a:ext uri="{FF2B5EF4-FFF2-40B4-BE49-F238E27FC236}">
                <a16:creationId xmlns:a16="http://schemas.microsoft.com/office/drawing/2014/main" id="{A7385E0E-2071-0B26-0F6F-47689C5BAD7C}"/>
              </a:ext>
            </a:extLst>
          </p:cNvPr>
          <p:cNvSpPr txBox="1"/>
          <p:nvPr/>
        </p:nvSpPr>
        <p:spPr>
          <a:xfrm>
            <a:off x="1298713" y="1245704"/>
            <a:ext cx="10535478" cy="4539191"/>
          </a:xfrm>
          <a:prstGeom prst="rect">
            <a:avLst/>
          </a:prstGeom>
          <a:noFill/>
        </p:spPr>
        <p:txBody>
          <a:bodyPr wrap="square" rtlCol="0">
            <a:spAutoFit/>
          </a:bodyPr>
          <a:lstStyle/>
          <a:p>
            <a:pPr algn="just" fontAlgn="base">
              <a:lnSpc>
                <a:spcPct val="150000"/>
              </a:lnSpc>
            </a:pPr>
            <a:r>
              <a:rPr lang="en-US" sz="2800" dirty="0">
                <a:effectLst/>
                <a:latin typeface="Times New Roman" panose="02020603050405020304" pitchFamily="18" charset="0"/>
                <a:ea typeface="Times New Roman" panose="02020603050405020304" pitchFamily="18" charset="0"/>
              </a:rPr>
              <a:t>Overall, the deep inventory management system for cool drinks offers numerous advantages. It improves operational efficiency for staff members, prevents stockouts, reduces errors in inventory management, and enhances the customer experience. By leveraging deep learning technology and the YOLOv5 model, the system provides a reliable and efficient solution for managing inventory stock in the context of cool drinks.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642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A19CE2-13E3-A081-BCF1-FD3230B75838}"/>
              </a:ext>
            </a:extLst>
          </p:cNvPr>
          <p:cNvSpPr txBox="1"/>
          <p:nvPr/>
        </p:nvSpPr>
        <p:spPr>
          <a:xfrm>
            <a:off x="1616765" y="1046921"/>
            <a:ext cx="9793357" cy="3277820"/>
          </a:xfrm>
          <a:prstGeom prst="rect">
            <a:avLst/>
          </a:prstGeom>
          <a:noFill/>
        </p:spPr>
        <p:txBody>
          <a:bodyPr wrap="square" rtlCol="0">
            <a:spAutoFit/>
          </a:bodyPr>
          <a:lstStyle/>
          <a:p>
            <a:pPr marL="342900" lvl="0" indent="-342900" algn="just" fontAlgn="base">
              <a:lnSpc>
                <a:spcPct val="150000"/>
              </a:lnSpc>
              <a:buFont typeface="Symbol" pitchFamily="2" charset="2"/>
              <a:buChar char=""/>
            </a:pPr>
            <a:r>
              <a:rPr lang="en-IN" sz="1800" i="1" dirty="0">
                <a:effectLst/>
                <a:latin typeface="Times New Roman" panose="02020603050405020304" pitchFamily="18" charset="0"/>
                <a:ea typeface="Times New Roman" panose="02020603050405020304" pitchFamily="18" charset="0"/>
              </a:rPr>
              <a:t> </a:t>
            </a:r>
            <a:r>
              <a:rPr lang="en-US" sz="1800" i="1" u="sng" dirty="0">
                <a:solidFill>
                  <a:srgbClr val="0000FF"/>
                </a:solidFill>
                <a:effectLst/>
                <a:latin typeface="Times New Roman" panose="02020603050405020304" pitchFamily="18" charset="0"/>
                <a:ea typeface="Times New Roman" panose="02020603050405020304" pitchFamily="18" charset="0"/>
                <a:hlinkClick r:id="rId2"/>
              </a:rPr>
              <a:t>https://www.camcode.com/asset-tags/what-is-an-inventory-management-system/</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itchFamily="2" charset="2"/>
              <a:buChar char=""/>
            </a:pPr>
            <a:r>
              <a:rPr lang="en-US" sz="1800" i="1" u="sng" dirty="0">
                <a:solidFill>
                  <a:srgbClr val="0000FF"/>
                </a:solidFill>
                <a:effectLst/>
                <a:latin typeface="Times New Roman" panose="02020603050405020304" pitchFamily="18" charset="0"/>
                <a:ea typeface="Calibri" panose="020F0502020204030204" pitchFamily="34" charset="0"/>
                <a:hlinkClick r:id="rId3"/>
              </a:rPr>
              <a:t>https://www.hindawi.com/journals/wcmc/2021/9969357/</a:t>
            </a:r>
            <a:r>
              <a:rPr lang="en-US" sz="1800" i="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itchFamily="2" charset="2"/>
              <a:buChar char=""/>
            </a:pPr>
            <a:r>
              <a:rPr lang="en-US" sz="1800" i="1" u="sng" dirty="0">
                <a:solidFill>
                  <a:srgbClr val="0000FF"/>
                </a:solidFill>
                <a:effectLst/>
                <a:latin typeface="Times New Roman" panose="02020603050405020304" pitchFamily="18" charset="0"/>
                <a:ea typeface="Calibri" panose="020F0502020204030204" pitchFamily="34" charset="0"/>
                <a:hlinkClick r:id="rId4"/>
              </a:rPr>
              <a:t>https://medium.com/@RemiStudios/artificial-intelligence-for-inventory-management-c8a9c0c2a694</a:t>
            </a:r>
            <a:r>
              <a:rPr lang="en-US" sz="1800" i="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itchFamily="2" charset="2"/>
              <a:buChar char=""/>
            </a:pPr>
            <a:r>
              <a:rPr lang="en-US" sz="1800" i="1" u="sng" dirty="0">
                <a:solidFill>
                  <a:srgbClr val="0000FF"/>
                </a:solidFill>
                <a:effectLst/>
                <a:latin typeface="Times New Roman" panose="02020603050405020304" pitchFamily="18" charset="0"/>
                <a:ea typeface="Calibri" panose="020F0502020204030204" pitchFamily="34" charset="0"/>
                <a:hlinkClick r:id="rId5"/>
              </a:rPr>
              <a:t>https://addepto.com/blog/inventory-management-using-machine-learning/</a:t>
            </a:r>
            <a:r>
              <a:rPr lang="en-US" sz="1800" i="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itchFamily="2" charset="2"/>
              <a:buChar char=""/>
            </a:pPr>
            <a:r>
              <a:rPr lang="en-US" sz="1800" i="1" u="sng" dirty="0">
                <a:solidFill>
                  <a:srgbClr val="0000FF"/>
                </a:solidFill>
                <a:effectLst/>
                <a:latin typeface="Times New Roman" panose="02020603050405020304" pitchFamily="18" charset="0"/>
                <a:ea typeface="Calibri" panose="020F0502020204030204" pitchFamily="34" charset="0"/>
                <a:hlinkClick r:id="rId6"/>
              </a:rPr>
              <a:t>https://www.ijert.org/research/inventory-management-using-machine-learning-IJERTV9IS060661.pdf</a:t>
            </a:r>
            <a:r>
              <a:rPr lang="en-US" sz="1800" i="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itchFamily="2" charset="2"/>
              <a:buChar char=""/>
            </a:pPr>
            <a:r>
              <a:rPr lang="en-US" sz="1800" i="1" u="sng" dirty="0">
                <a:solidFill>
                  <a:srgbClr val="0000FF"/>
                </a:solidFill>
                <a:effectLst/>
                <a:latin typeface="Times New Roman" panose="02020603050405020304" pitchFamily="18" charset="0"/>
                <a:ea typeface="Calibri" panose="020F0502020204030204" pitchFamily="34" charset="0"/>
                <a:hlinkClick r:id="rId7"/>
              </a:rPr>
              <a:t>https://ieeexplore.ieee.org/document/9835853</a:t>
            </a:r>
            <a:r>
              <a:rPr lang="en-US" sz="1800" i="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r>
              <a:rPr lang="en-US" sz="1800" i="1" u="sng" dirty="0">
                <a:solidFill>
                  <a:srgbClr val="0000FF"/>
                </a:solidFill>
                <a:effectLst/>
                <a:latin typeface="Times New Roman" panose="02020603050405020304" pitchFamily="18" charset="0"/>
                <a:ea typeface="Calibri" panose="020F0502020204030204" pitchFamily="34" charset="0"/>
                <a:hlinkClick r:id="rId8"/>
              </a:rPr>
              <a:t>https://www.researchgate.net/publication/342529859_Inventory_management_using_Machine_Learning</a:t>
            </a:r>
            <a:r>
              <a:rPr lang="en-IN" dirty="0">
                <a:effectLst/>
              </a:rPr>
              <a:t> </a:t>
            </a:r>
            <a:endParaRPr lang="en-US" dirty="0"/>
          </a:p>
        </p:txBody>
      </p:sp>
      <p:sp>
        <p:nvSpPr>
          <p:cNvPr id="6" name="TextBox 5">
            <a:extLst>
              <a:ext uri="{FF2B5EF4-FFF2-40B4-BE49-F238E27FC236}">
                <a16:creationId xmlns:a16="http://schemas.microsoft.com/office/drawing/2014/main" id="{6FC0DE29-4CA0-6194-506D-23F46D4F927C}"/>
              </a:ext>
            </a:extLst>
          </p:cNvPr>
          <p:cNvSpPr txBox="1"/>
          <p:nvPr/>
        </p:nvSpPr>
        <p:spPr>
          <a:xfrm>
            <a:off x="1709530" y="225287"/>
            <a:ext cx="3406702" cy="646331"/>
          </a:xfrm>
          <a:prstGeom prst="rect">
            <a:avLst/>
          </a:prstGeom>
          <a:noFill/>
        </p:spPr>
        <p:txBody>
          <a:bodyPr wrap="none" rtlCol="0">
            <a:spAutoFit/>
          </a:bodyPr>
          <a:lstStyle/>
          <a:p>
            <a:pPr marL="571500" indent="-571500">
              <a:buFont typeface="Wingdings" pitchFamily="2" charset="2"/>
              <a:buChar char="v"/>
            </a:pPr>
            <a:r>
              <a:rPr lang="en-US" sz="3600" dirty="0"/>
              <a:t>REFERENCES</a:t>
            </a:r>
          </a:p>
        </p:txBody>
      </p:sp>
    </p:spTree>
    <p:extLst>
      <p:ext uri="{BB962C8B-B14F-4D97-AF65-F5344CB8AC3E}">
        <p14:creationId xmlns:p14="http://schemas.microsoft.com/office/powerpoint/2010/main" val="30766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E93AC-16B5-8513-EA8F-DA72F14074B7}"/>
              </a:ext>
            </a:extLst>
          </p:cNvPr>
          <p:cNvSpPr txBox="1"/>
          <p:nvPr/>
        </p:nvSpPr>
        <p:spPr>
          <a:xfrm>
            <a:off x="1257300" y="2476410"/>
            <a:ext cx="9886950" cy="1569660"/>
          </a:xfrm>
          <a:prstGeom prst="rect">
            <a:avLst/>
          </a:prstGeom>
          <a:noFill/>
        </p:spPr>
        <p:txBody>
          <a:bodyPr wrap="square" rtlCol="0">
            <a:spAutoFit/>
          </a:bodyPr>
          <a:lstStyle/>
          <a:p>
            <a:pPr algn="ctr"/>
            <a:r>
              <a:rPr lang="en-IN" sz="9600" dirty="0"/>
              <a:t>THANK YOU</a:t>
            </a:r>
          </a:p>
        </p:txBody>
      </p:sp>
      <p:sp>
        <p:nvSpPr>
          <p:cNvPr id="3" name="TextBox 2">
            <a:extLst>
              <a:ext uri="{FF2B5EF4-FFF2-40B4-BE49-F238E27FC236}">
                <a16:creationId xmlns:a16="http://schemas.microsoft.com/office/drawing/2014/main" id="{18D20F0C-34B7-B6C0-3025-D1D2508614A3}"/>
              </a:ext>
            </a:extLst>
          </p:cNvPr>
          <p:cNvSpPr txBox="1"/>
          <p:nvPr/>
        </p:nvSpPr>
        <p:spPr>
          <a:xfrm>
            <a:off x="7943850" y="4762500"/>
            <a:ext cx="3743325" cy="1938992"/>
          </a:xfrm>
          <a:prstGeom prst="rect">
            <a:avLst/>
          </a:prstGeom>
          <a:noFill/>
        </p:spPr>
        <p:txBody>
          <a:bodyPr wrap="square" rtlCol="0">
            <a:spAutoFit/>
          </a:bodyPr>
          <a:lstStyle/>
          <a:p>
            <a:pPr algn="ctr"/>
            <a:r>
              <a:rPr lang="en-IN" sz="2400" dirty="0"/>
              <a:t>Presented By</a:t>
            </a:r>
            <a:br>
              <a:rPr lang="en-IN" sz="2400"/>
            </a:br>
            <a:r>
              <a:rPr lang="en-IN" sz="2400"/>
              <a:t>S. MUDASSIR</a:t>
            </a:r>
            <a:endParaRPr lang="en-IN" sz="2400" dirty="0"/>
          </a:p>
          <a:p>
            <a:pPr algn="ctr"/>
            <a:r>
              <a:rPr lang="en-IN" sz="2400" dirty="0"/>
              <a:t>G DHRUTHI</a:t>
            </a:r>
          </a:p>
          <a:p>
            <a:pPr algn="ctr"/>
            <a:r>
              <a:rPr lang="en-IN" sz="2400" dirty="0"/>
              <a:t>K. SATHVIK</a:t>
            </a:r>
          </a:p>
          <a:p>
            <a:pPr algn="ctr"/>
            <a:r>
              <a:rPr lang="en-IN" sz="2400" dirty="0"/>
              <a:t>M.SWETHA</a:t>
            </a:r>
          </a:p>
        </p:txBody>
      </p:sp>
    </p:spTree>
    <p:extLst>
      <p:ext uri="{BB962C8B-B14F-4D97-AF65-F5344CB8AC3E}">
        <p14:creationId xmlns:p14="http://schemas.microsoft.com/office/powerpoint/2010/main" val="11713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BB2C-5490-22CB-2DA2-1D277A78A8FB}"/>
              </a:ext>
            </a:extLst>
          </p:cNvPr>
          <p:cNvSpPr>
            <a:spLocks noGrp="1"/>
          </p:cNvSpPr>
          <p:nvPr>
            <p:ph type="title"/>
          </p:nvPr>
        </p:nvSpPr>
        <p:spPr>
          <a:xfrm>
            <a:off x="1371600" y="685800"/>
            <a:ext cx="9601200" cy="962025"/>
          </a:xfrm>
        </p:spPr>
        <p:txBody>
          <a:bodyPr/>
          <a:lstStyle/>
          <a:p>
            <a:r>
              <a:rPr lang="en-IN" b="1" dirty="0"/>
              <a:t>Project Introduction:</a:t>
            </a:r>
          </a:p>
        </p:txBody>
      </p:sp>
      <p:sp>
        <p:nvSpPr>
          <p:cNvPr id="3" name="Content Placeholder 2">
            <a:extLst>
              <a:ext uri="{FF2B5EF4-FFF2-40B4-BE49-F238E27FC236}">
                <a16:creationId xmlns:a16="http://schemas.microsoft.com/office/drawing/2014/main" id="{156B290A-8CE7-B17B-3A19-ADF3279B475F}"/>
              </a:ext>
            </a:extLst>
          </p:cNvPr>
          <p:cNvSpPr>
            <a:spLocks noGrp="1"/>
          </p:cNvSpPr>
          <p:nvPr>
            <p:ph idx="1"/>
          </p:nvPr>
        </p:nvSpPr>
        <p:spPr>
          <a:xfrm>
            <a:off x="914399" y="1854302"/>
            <a:ext cx="7921725" cy="5116769"/>
          </a:xfrm>
        </p:spPr>
        <p:txBody>
          <a:bodyPr>
            <a:normAutofit/>
          </a:bodyPr>
          <a:lstStyle/>
          <a:p>
            <a:pPr>
              <a:buFont typeface="Wingdings" panose="05000000000000000000" pitchFamily="2" charset="2"/>
              <a:buChar char="Ø"/>
            </a:pPr>
            <a:r>
              <a:rPr lang="en-IN" sz="3000" dirty="0"/>
              <a:t>This Web application helps managing inventory systems using PC. </a:t>
            </a:r>
          </a:p>
          <a:p>
            <a:pPr>
              <a:buFont typeface="Wingdings" panose="05000000000000000000" pitchFamily="2" charset="2"/>
              <a:buChar char="Ø"/>
            </a:pPr>
            <a:r>
              <a:rPr lang="en-IN" sz="3000" dirty="0"/>
              <a:t>The mobiles displays the streaming of items in the front-end.</a:t>
            </a:r>
          </a:p>
          <a:p>
            <a:pPr>
              <a:buFont typeface="Wingdings" panose="05000000000000000000" pitchFamily="2" charset="2"/>
              <a:buChar char="Ø"/>
            </a:pPr>
            <a:r>
              <a:rPr lang="en-IN" sz="3000" dirty="0"/>
              <a:t>Deep learning model detects the items and automatically the number of items in the inventory gets updated and the updated inventory list will be shown in the front-end.</a:t>
            </a:r>
          </a:p>
        </p:txBody>
      </p:sp>
      <p:pic>
        <p:nvPicPr>
          <p:cNvPr id="7" name="Picture 6">
            <a:extLst>
              <a:ext uri="{FF2B5EF4-FFF2-40B4-BE49-F238E27FC236}">
                <a16:creationId xmlns:a16="http://schemas.microsoft.com/office/drawing/2014/main" id="{12D77A11-6A58-B487-9BA4-2EA931F401EF}"/>
              </a:ext>
            </a:extLst>
          </p:cNvPr>
          <p:cNvPicPr>
            <a:picLocks noChangeAspect="1"/>
          </p:cNvPicPr>
          <p:nvPr/>
        </p:nvPicPr>
        <p:blipFill>
          <a:blip r:embed="rId2"/>
          <a:stretch>
            <a:fillRect/>
          </a:stretch>
        </p:blipFill>
        <p:spPr>
          <a:xfrm>
            <a:off x="8914783" y="2533847"/>
            <a:ext cx="2724767" cy="2133403"/>
          </a:xfrm>
          <a:prstGeom prst="rect">
            <a:avLst/>
          </a:prstGeom>
        </p:spPr>
      </p:pic>
    </p:spTree>
    <p:extLst>
      <p:ext uri="{BB962C8B-B14F-4D97-AF65-F5344CB8AC3E}">
        <p14:creationId xmlns:p14="http://schemas.microsoft.com/office/powerpoint/2010/main" val="75013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0424-86C1-A77F-5FF0-F571CC4947EA}"/>
              </a:ext>
            </a:extLst>
          </p:cNvPr>
          <p:cNvSpPr>
            <a:spLocks noGrp="1"/>
          </p:cNvSpPr>
          <p:nvPr>
            <p:ph type="title"/>
          </p:nvPr>
        </p:nvSpPr>
        <p:spPr>
          <a:xfrm>
            <a:off x="1371600" y="685800"/>
            <a:ext cx="9601200" cy="752475"/>
          </a:xfrm>
        </p:spPr>
        <p:txBody>
          <a:bodyPr/>
          <a:lstStyle/>
          <a:p>
            <a:r>
              <a:rPr lang="en-IN" b="1" dirty="0"/>
              <a:t>Software Requirements:</a:t>
            </a:r>
          </a:p>
        </p:txBody>
      </p:sp>
      <p:sp>
        <p:nvSpPr>
          <p:cNvPr id="3" name="Content Placeholder 2">
            <a:extLst>
              <a:ext uri="{FF2B5EF4-FFF2-40B4-BE49-F238E27FC236}">
                <a16:creationId xmlns:a16="http://schemas.microsoft.com/office/drawing/2014/main" id="{AB3DC8B9-801B-D2BA-42FF-6832B477FB43}"/>
              </a:ext>
            </a:extLst>
          </p:cNvPr>
          <p:cNvSpPr>
            <a:spLocks noGrp="1"/>
          </p:cNvSpPr>
          <p:nvPr>
            <p:ph idx="1"/>
          </p:nvPr>
        </p:nvSpPr>
        <p:spPr>
          <a:xfrm>
            <a:off x="953729" y="1914525"/>
            <a:ext cx="11108117" cy="2598481"/>
          </a:xfrm>
        </p:spPr>
        <p:txBody>
          <a:bodyPr>
            <a:normAutofit/>
          </a:bodyPr>
          <a:lstStyle/>
          <a:p>
            <a:pPr>
              <a:buFont typeface="Wingdings" panose="05000000000000000000" pitchFamily="2" charset="2"/>
              <a:buChar char="Ø"/>
            </a:pPr>
            <a:r>
              <a:rPr lang="en-IN" sz="3000" dirty="0"/>
              <a:t>Inventory items are being detected using YOLOv5 model.</a:t>
            </a:r>
          </a:p>
          <a:p>
            <a:pPr>
              <a:buFont typeface="Wingdings" panose="05000000000000000000" pitchFamily="2" charset="2"/>
              <a:buChar char="Ø"/>
            </a:pPr>
            <a:r>
              <a:rPr lang="en-IN" sz="3000" dirty="0"/>
              <a:t>The front-end is developed by using Streamlit.</a:t>
            </a:r>
          </a:p>
          <a:p>
            <a:pPr>
              <a:buFont typeface="Wingdings" panose="05000000000000000000" pitchFamily="2" charset="2"/>
              <a:buChar char="Ø"/>
            </a:pPr>
            <a:r>
              <a:rPr lang="en-IN" sz="3000" dirty="0"/>
              <a:t>Backend is developed by using Python.</a:t>
            </a:r>
          </a:p>
          <a:p>
            <a:pPr>
              <a:buFont typeface="Wingdings" panose="05000000000000000000" pitchFamily="2" charset="2"/>
              <a:buChar char="Ø"/>
            </a:pPr>
            <a:r>
              <a:rPr lang="en-IN" sz="3000" dirty="0"/>
              <a:t>Inventory Items are stored in SQLite database.</a:t>
            </a:r>
          </a:p>
          <a:p>
            <a:pPr marL="0" indent="0">
              <a:buNone/>
            </a:pPr>
            <a:endParaRPr lang="en-IN" sz="2800" dirty="0"/>
          </a:p>
        </p:txBody>
      </p:sp>
      <p:pic>
        <p:nvPicPr>
          <p:cNvPr id="6" name="Picture 5">
            <a:extLst>
              <a:ext uri="{FF2B5EF4-FFF2-40B4-BE49-F238E27FC236}">
                <a16:creationId xmlns:a16="http://schemas.microsoft.com/office/drawing/2014/main" id="{637DC003-9EA8-6A87-AEFB-9FFAB21065F4}"/>
              </a:ext>
            </a:extLst>
          </p:cNvPr>
          <p:cNvPicPr>
            <a:picLocks noChangeAspect="1"/>
          </p:cNvPicPr>
          <p:nvPr/>
        </p:nvPicPr>
        <p:blipFill>
          <a:blip r:embed="rId2"/>
          <a:stretch>
            <a:fillRect/>
          </a:stretch>
        </p:blipFill>
        <p:spPr>
          <a:xfrm>
            <a:off x="843885" y="4902197"/>
            <a:ext cx="2539473" cy="1590819"/>
          </a:xfrm>
          <a:prstGeom prst="rect">
            <a:avLst/>
          </a:prstGeom>
        </p:spPr>
      </p:pic>
      <p:pic>
        <p:nvPicPr>
          <p:cNvPr id="8" name="Picture 7">
            <a:extLst>
              <a:ext uri="{FF2B5EF4-FFF2-40B4-BE49-F238E27FC236}">
                <a16:creationId xmlns:a16="http://schemas.microsoft.com/office/drawing/2014/main" id="{DD05B9AF-8F18-212F-CCF4-792C06AA170A}"/>
              </a:ext>
            </a:extLst>
          </p:cNvPr>
          <p:cNvPicPr>
            <a:picLocks noChangeAspect="1"/>
          </p:cNvPicPr>
          <p:nvPr/>
        </p:nvPicPr>
        <p:blipFill>
          <a:blip r:embed="rId3"/>
          <a:stretch>
            <a:fillRect/>
          </a:stretch>
        </p:blipFill>
        <p:spPr>
          <a:xfrm>
            <a:off x="8389660" y="4866240"/>
            <a:ext cx="3672186" cy="1590361"/>
          </a:xfrm>
          <a:prstGeom prst="rect">
            <a:avLst/>
          </a:prstGeom>
        </p:spPr>
      </p:pic>
      <p:pic>
        <p:nvPicPr>
          <p:cNvPr id="10" name="Picture 9">
            <a:extLst>
              <a:ext uri="{FF2B5EF4-FFF2-40B4-BE49-F238E27FC236}">
                <a16:creationId xmlns:a16="http://schemas.microsoft.com/office/drawing/2014/main" id="{09DCA3B7-220E-11EC-21DB-0F9E0E5BCF48}"/>
              </a:ext>
            </a:extLst>
          </p:cNvPr>
          <p:cNvPicPr>
            <a:picLocks noChangeAspect="1"/>
          </p:cNvPicPr>
          <p:nvPr/>
        </p:nvPicPr>
        <p:blipFill>
          <a:blip r:embed="rId4"/>
          <a:stretch>
            <a:fillRect/>
          </a:stretch>
        </p:blipFill>
        <p:spPr>
          <a:xfrm>
            <a:off x="6625217" y="4910980"/>
            <a:ext cx="1460341" cy="1582036"/>
          </a:xfrm>
          <a:prstGeom prst="rect">
            <a:avLst/>
          </a:prstGeom>
        </p:spPr>
      </p:pic>
      <p:pic>
        <p:nvPicPr>
          <p:cNvPr id="12" name="Picture 11">
            <a:extLst>
              <a:ext uri="{FF2B5EF4-FFF2-40B4-BE49-F238E27FC236}">
                <a16:creationId xmlns:a16="http://schemas.microsoft.com/office/drawing/2014/main" id="{28AAD793-0846-0668-290C-43654C45F5B3}"/>
              </a:ext>
            </a:extLst>
          </p:cNvPr>
          <p:cNvPicPr>
            <a:picLocks noChangeAspect="1"/>
          </p:cNvPicPr>
          <p:nvPr/>
        </p:nvPicPr>
        <p:blipFill>
          <a:blip r:embed="rId5"/>
          <a:stretch>
            <a:fillRect/>
          </a:stretch>
        </p:blipFill>
        <p:spPr>
          <a:xfrm>
            <a:off x="3644661" y="4814343"/>
            <a:ext cx="2337039" cy="1571522"/>
          </a:xfrm>
          <a:prstGeom prst="rect">
            <a:avLst/>
          </a:prstGeom>
        </p:spPr>
      </p:pic>
    </p:spTree>
    <p:extLst>
      <p:ext uri="{BB962C8B-B14F-4D97-AF65-F5344CB8AC3E}">
        <p14:creationId xmlns:p14="http://schemas.microsoft.com/office/powerpoint/2010/main" val="146393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8140-642C-96BF-BA27-E2A3B2A8E38C}"/>
              </a:ext>
            </a:extLst>
          </p:cNvPr>
          <p:cNvSpPr>
            <a:spLocks noGrp="1"/>
          </p:cNvSpPr>
          <p:nvPr>
            <p:ph type="title"/>
          </p:nvPr>
        </p:nvSpPr>
        <p:spPr>
          <a:xfrm>
            <a:off x="1371600" y="685800"/>
            <a:ext cx="9601200" cy="619125"/>
          </a:xfrm>
        </p:spPr>
        <p:txBody>
          <a:bodyPr>
            <a:normAutofit fontScale="90000"/>
          </a:bodyPr>
          <a:lstStyle/>
          <a:p>
            <a:r>
              <a:rPr lang="en-IN" b="1" dirty="0"/>
              <a:t>Data Set:</a:t>
            </a:r>
          </a:p>
        </p:txBody>
      </p:sp>
      <p:sp>
        <p:nvSpPr>
          <p:cNvPr id="3" name="Content Placeholder 2">
            <a:extLst>
              <a:ext uri="{FF2B5EF4-FFF2-40B4-BE49-F238E27FC236}">
                <a16:creationId xmlns:a16="http://schemas.microsoft.com/office/drawing/2014/main" id="{E5673A4F-4EF5-B8AA-F9F9-69F00B8E1EF9}"/>
              </a:ext>
            </a:extLst>
          </p:cNvPr>
          <p:cNvSpPr>
            <a:spLocks noGrp="1"/>
          </p:cNvSpPr>
          <p:nvPr>
            <p:ph idx="1"/>
          </p:nvPr>
        </p:nvSpPr>
        <p:spPr>
          <a:xfrm>
            <a:off x="1371600" y="1495424"/>
            <a:ext cx="9601200" cy="4371975"/>
          </a:xfrm>
        </p:spPr>
        <p:txBody>
          <a:bodyPr/>
          <a:lstStyle/>
          <a:p>
            <a:pPr>
              <a:buFont typeface="Wingdings" panose="05000000000000000000" pitchFamily="2" charset="2"/>
              <a:buChar char="Ø"/>
            </a:pPr>
            <a:r>
              <a:rPr lang="en-IN" sz="2400" dirty="0">
                <a:solidFill>
                  <a:schemeClr val="tx1"/>
                </a:solidFill>
                <a:latin typeface="Lato" panose="020F0502020204030203" pitchFamily="34" charset="0"/>
                <a:ea typeface="Lato" panose="020F0502020204030203" pitchFamily="34" charset="0"/>
                <a:cs typeface="Lato" panose="020F0502020204030203" pitchFamily="34" charset="0"/>
              </a:rPr>
              <a:t>Data Set :</a:t>
            </a:r>
            <a:r>
              <a:rPr lang="en-US" sz="24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2400" b="1" i="0" dirty="0">
                <a:solidFill>
                  <a:schemeClr val="tx1"/>
                </a:solidFill>
                <a:effectLst/>
                <a:latin typeface="Lato" panose="020F0502020204030203" pitchFamily="34" charset="0"/>
                <a:ea typeface="Lato" panose="020F0502020204030203" pitchFamily="34" charset="0"/>
                <a:cs typeface="Lato" panose="020F0502020204030203" pitchFamily="34" charset="0"/>
              </a:rPr>
              <a:t>SKU-110K</a:t>
            </a:r>
            <a:r>
              <a:rPr lang="en-US" sz="2400" b="0" i="0" dirty="0">
                <a:solidFill>
                  <a:schemeClr val="tx1"/>
                </a:solidFill>
                <a:effectLst/>
                <a:latin typeface="Lato" panose="020F0502020204030203" pitchFamily="34" charset="0"/>
                <a:ea typeface="Lato" panose="020F0502020204030203" pitchFamily="34" charset="0"/>
                <a:cs typeface="Lato" panose="020F0502020204030203" pitchFamily="34" charset="0"/>
              </a:rPr>
              <a:t> </a:t>
            </a:r>
            <a:endParaRPr lang="en-IN" sz="2400" b="1"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buFont typeface="Wingdings" panose="05000000000000000000" pitchFamily="2" charset="2"/>
              <a:buChar char="Ø"/>
            </a:pPr>
            <a:r>
              <a:rPr lang="en-US" sz="2400" b="0" i="0" dirty="0">
                <a:solidFill>
                  <a:schemeClr val="tx1"/>
                </a:solidFill>
                <a:effectLst/>
                <a:latin typeface="Lato" panose="020F0502020204030203" pitchFamily="34" charset="0"/>
                <a:ea typeface="Lato" panose="020F0502020204030203" pitchFamily="34" charset="0"/>
                <a:cs typeface="Lato" panose="020F0502020204030203" pitchFamily="34" charset="0"/>
              </a:rPr>
              <a:t>SKU-110K</a:t>
            </a:r>
            <a:r>
              <a:rPr lang="en-US" sz="2400" dirty="0">
                <a:solidFill>
                  <a:schemeClr val="tx1"/>
                </a:solidFill>
                <a:latin typeface="Inter"/>
                <a:ea typeface="Lato" panose="020F0502020204030203" pitchFamily="34" charset="0"/>
                <a:cs typeface="Lato" panose="020F0502020204030203" pitchFamily="34" charset="0"/>
              </a:rPr>
              <a:t>, t</a:t>
            </a:r>
            <a:r>
              <a:rPr lang="en-US" sz="2400" b="0" i="0" dirty="0">
                <a:solidFill>
                  <a:schemeClr val="tx1"/>
                </a:solidFill>
                <a:effectLst/>
                <a:latin typeface="Lato" panose="020B0604020202020204" pitchFamily="34" charset="0"/>
              </a:rPr>
              <a:t>he images are collected from thousands of supermarket stores and are of various scales, viewing angles, lighting conditions, and noise levels.</a:t>
            </a:r>
          </a:p>
          <a:p>
            <a:pPr>
              <a:buFont typeface="Wingdings" panose="05000000000000000000" pitchFamily="2" charset="2"/>
              <a:buChar char="Ø"/>
            </a:pPr>
            <a:r>
              <a:rPr lang="en-US" sz="2400" b="0" i="0" dirty="0">
                <a:solidFill>
                  <a:schemeClr val="tx1"/>
                </a:solidFill>
                <a:effectLst/>
                <a:latin typeface="Lato" panose="020B0604020202020204" pitchFamily="34" charset="0"/>
              </a:rPr>
              <a:t> All the images are resized into a resolution of one megapixel.</a:t>
            </a:r>
            <a:endParaRPr lang="en-IN" sz="2400" dirty="0">
              <a:solidFill>
                <a:schemeClr val="tx1"/>
              </a:solidFill>
            </a:endParaRPr>
          </a:p>
        </p:txBody>
      </p:sp>
      <p:pic>
        <p:nvPicPr>
          <p:cNvPr id="5" name="Picture 4">
            <a:extLst>
              <a:ext uri="{FF2B5EF4-FFF2-40B4-BE49-F238E27FC236}">
                <a16:creationId xmlns:a16="http://schemas.microsoft.com/office/drawing/2014/main" id="{50F5070E-2172-E05B-AFC4-FDFB46590DD5}"/>
              </a:ext>
            </a:extLst>
          </p:cNvPr>
          <p:cNvPicPr>
            <a:picLocks noChangeAspect="1"/>
          </p:cNvPicPr>
          <p:nvPr/>
        </p:nvPicPr>
        <p:blipFill>
          <a:blip r:embed="rId2"/>
          <a:stretch>
            <a:fillRect/>
          </a:stretch>
        </p:blipFill>
        <p:spPr>
          <a:xfrm>
            <a:off x="2624137" y="3895419"/>
            <a:ext cx="7096125" cy="2476804"/>
          </a:xfrm>
          <a:prstGeom prst="rect">
            <a:avLst/>
          </a:prstGeom>
        </p:spPr>
      </p:pic>
    </p:spTree>
    <p:extLst>
      <p:ext uri="{BB962C8B-B14F-4D97-AF65-F5344CB8AC3E}">
        <p14:creationId xmlns:p14="http://schemas.microsoft.com/office/powerpoint/2010/main" val="279734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83E8E-71B5-2420-ECCC-4DBBFE2BD227}"/>
              </a:ext>
            </a:extLst>
          </p:cNvPr>
          <p:cNvPicPr>
            <a:picLocks noChangeAspect="1"/>
          </p:cNvPicPr>
          <p:nvPr/>
        </p:nvPicPr>
        <p:blipFill>
          <a:blip r:embed="rId2"/>
          <a:stretch>
            <a:fillRect/>
          </a:stretch>
        </p:blipFill>
        <p:spPr>
          <a:xfrm>
            <a:off x="3709987" y="1438274"/>
            <a:ext cx="5095875" cy="5095875"/>
          </a:xfrm>
          <a:prstGeom prst="rect">
            <a:avLst/>
          </a:prstGeom>
        </p:spPr>
      </p:pic>
      <p:sp>
        <p:nvSpPr>
          <p:cNvPr id="4" name="TextBox 3">
            <a:extLst>
              <a:ext uri="{FF2B5EF4-FFF2-40B4-BE49-F238E27FC236}">
                <a16:creationId xmlns:a16="http://schemas.microsoft.com/office/drawing/2014/main" id="{684AC888-630A-6F78-6743-85951B468089}"/>
              </a:ext>
            </a:extLst>
          </p:cNvPr>
          <p:cNvSpPr txBox="1"/>
          <p:nvPr/>
        </p:nvSpPr>
        <p:spPr>
          <a:xfrm>
            <a:off x="678426" y="495914"/>
            <a:ext cx="11513574" cy="584775"/>
          </a:xfrm>
          <a:prstGeom prst="rect">
            <a:avLst/>
          </a:prstGeom>
          <a:noFill/>
        </p:spPr>
        <p:txBody>
          <a:bodyPr wrap="square" rtlCol="0">
            <a:spAutoFit/>
          </a:bodyPr>
          <a:lstStyle/>
          <a:p>
            <a:pPr algn="ctr"/>
            <a:r>
              <a:rPr lang="en-US" sz="3200" b="1" dirty="0"/>
              <a:t>Data Set Labelling</a:t>
            </a:r>
            <a:endParaRPr lang="en-IN" sz="3200" b="1" dirty="0"/>
          </a:p>
        </p:txBody>
      </p:sp>
    </p:spTree>
    <p:extLst>
      <p:ext uri="{BB962C8B-B14F-4D97-AF65-F5344CB8AC3E}">
        <p14:creationId xmlns:p14="http://schemas.microsoft.com/office/powerpoint/2010/main" val="11922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4AC888-630A-6F78-6743-85951B468089}"/>
              </a:ext>
            </a:extLst>
          </p:cNvPr>
          <p:cNvSpPr txBox="1"/>
          <p:nvPr/>
        </p:nvSpPr>
        <p:spPr>
          <a:xfrm>
            <a:off x="678425" y="191114"/>
            <a:ext cx="11513575" cy="707886"/>
          </a:xfrm>
          <a:prstGeom prst="rect">
            <a:avLst/>
          </a:prstGeom>
          <a:noFill/>
        </p:spPr>
        <p:txBody>
          <a:bodyPr wrap="square" rtlCol="0">
            <a:spAutoFit/>
          </a:bodyPr>
          <a:lstStyle/>
          <a:p>
            <a:pPr algn="ctr"/>
            <a:r>
              <a:rPr lang="en-US" sz="4000" b="1" dirty="0"/>
              <a:t>Literature Survey</a:t>
            </a:r>
            <a:endParaRPr lang="en-IN" sz="4000" b="1" dirty="0"/>
          </a:p>
        </p:txBody>
      </p:sp>
      <p:sp>
        <p:nvSpPr>
          <p:cNvPr id="2" name="TextBox 1">
            <a:extLst>
              <a:ext uri="{FF2B5EF4-FFF2-40B4-BE49-F238E27FC236}">
                <a16:creationId xmlns:a16="http://schemas.microsoft.com/office/drawing/2014/main" id="{AB18966B-2EA1-B798-39FB-CB504280D9FE}"/>
              </a:ext>
            </a:extLst>
          </p:cNvPr>
          <p:cNvSpPr txBox="1"/>
          <p:nvPr/>
        </p:nvSpPr>
        <p:spPr>
          <a:xfrm>
            <a:off x="845575" y="1160208"/>
            <a:ext cx="10972800" cy="7017306"/>
          </a:xfrm>
          <a:prstGeom prst="rect">
            <a:avLst/>
          </a:prstGeom>
          <a:noFill/>
        </p:spPr>
        <p:txBody>
          <a:bodyPr wrap="square" rtlCol="0">
            <a:spAutoFit/>
          </a:bodyPr>
          <a:lstStyle/>
          <a:p>
            <a:pPr algn="l"/>
            <a:r>
              <a:rPr lang="en-US" sz="1900" b="1" dirty="0"/>
              <a:t>	TITLE: </a:t>
            </a:r>
            <a:r>
              <a:rPr lang="en-US" sz="1900" b="0" i="0" dirty="0">
                <a:solidFill>
                  <a:srgbClr val="000000"/>
                </a:solidFill>
                <a:effectLst/>
              </a:rPr>
              <a:t>A Study of Inventory Management System Case Study</a:t>
            </a:r>
          </a:p>
          <a:p>
            <a:endParaRPr lang="en-US" sz="1900" b="1" dirty="0"/>
          </a:p>
          <a:p>
            <a:r>
              <a:rPr lang="en-US" sz="1900" b="1" dirty="0"/>
              <a:t>	PUBLISHER:</a:t>
            </a:r>
            <a:r>
              <a:rPr lang="en-IN" sz="1900" b="0" i="0" dirty="0">
                <a:solidFill>
                  <a:srgbClr val="000000"/>
                </a:solidFill>
                <a:effectLst/>
              </a:rPr>
              <a:t> Tariq Hussain Sheikh</a:t>
            </a:r>
            <a:endParaRPr lang="en-US" sz="1900" b="1" dirty="0"/>
          </a:p>
          <a:p>
            <a:endParaRPr lang="en-US" sz="1900" b="1" dirty="0"/>
          </a:p>
          <a:p>
            <a:pPr algn="just"/>
            <a:r>
              <a:rPr lang="en-US" sz="1900" b="0" i="0" dirty="0">
                <a:solidFill>
                  <a:srgbClr val="000000"/>
                </a:solidFill>
                <a:effectLst/>
              </a:rPr>
              <a:t>	Inventory management is to find the quantity of inventories that will fulfil the demand, avoiding 	overstocks. This paper presents a case study for the steel manufacturing industry (Small Scale 	Industry) on inventory 	management. The relationship between the inventory management </a:t>
            </a:r>
            <a:r>
              <a:rPr lang="en-US" sz="1900" b="0" i="0">
                <a:solidFill>
                  <a:srgbClr val="000000"/>
                </a:solidFill>
                <a:effectLst/>
              </a:rPr>
              <a:t>and 	company </a:t>
            </a:r>
            <a:r>
              <a:rPr lang="en-US" sz="1900" b="0" i="0" dirty="0">
                <a:solidFill>
                  <a:srgbClr val="000000"/>
                </a:solidFill>
                <a:effectLst/>
              </a:rPr>
              <a:t>performance </a:t>
            </a:r>
            <a:r>
              <a:rPr lang="en-US" sz="1900" b="0" i="0">
                <a:solidFill>
                  <a:srgbClr val="000000"/>
                </a:solidFill>
                <a:effectLst/>
              </a:rPr>
              <a:t>was determined </a:t>
            </a:r>
            <a:r>
              <a:rPr lang="en-US" sz="1900" b="0" i="0" dirty="0">
                <a:solidFill>
                  <a:srgbClr val="000000"/>
                </a:solidFill>
                <a:effectLst/>
              </a:rPr>
              <a:t>based on inventory days and return on asset (ROA) analysis. </a:t>
            </a:r>
            <a:endParaRPr lang="en-US" sz="1900" b="1" dirty="0"/>
          </a:p>
          <a:p>
            <a:endParaRPr lang="en-US" sz="1900" b="1" dirty="0"/>
          </a:p>
          <a:p>
            <a:endParaRPr lang="en-US" sz="1900" b="1" dirty="0"/>
          </a:p>
          <a:p>
            <a:r>
              <a:rPr lang="en-US" sz="1900" b="1" dirty="0"/>
              <a:t>	TITLE: </a:t>
            </a:r>
            <a:r>
              <a:rPr lang="en-US" sz="1900" b="0" i="0" dirty="0">
                <a:effectLst/>
              </a:rPr>
              <a:t>A Deep Learning-Based Inventory Management and Demand Prediction Optimization Method</a:t>
            </a:r>
          </a:p>
          <a:p>
            <a:endParaRPr lang="en-US" sz="1900" b="1" dirty="0"/>
          </a:p>
          <a:p>
            <a:r>
              <a:rPr lang="en-US" sz="1900" b="1" dirty="0"/>
              <a:t>	PUBLISHER: </a:t>
            </a:r>
            <a:r>
              <a:rPr lang="en-US" sz="1900" b="0" i="0" dirty="0" err="1">
                <a:solidFill>
                  <a:srgbClr val="000000"/>
                </a:solidFill>
                <a:effectLst/>
              </a:rPr>
              <a:t>Chuning</a:t>
            </a:r>
            <a:r>
              <a:rPr lang="en-US" sz="1900" b="0" i="0" dirty="0">
                <a:solidFill>
                  <a:srgbClr val="000000"/>
                </a:solidFill>
                <a:effectLst/>
              </a:rPr>
              <a:t> Deng and </a:t>
            </a:r>
            <a:r>
              <a:rPr lang="en-US" sz="1900" b="0" i="0" dirty="0" err="1">
                <a:solidFill>
                  <a:srgbClr val="000000"/>
                </a:solidFill>
                <a:effectLst/>
              </a:rPr>
              <a:t>Yongji</a:t>
            </a:r>
            <a:r>
              <a:rPr lang="en-US" sz="1900" b="0" i="0" dirty="0">
                <a:solidFill>
                  <a:srgbClr val="000000"/>
                </a:solidFill>
                <a:effectLst/>
              </a:rPr>
              <a:t> Liu</a:t>
            </a:r>
          </a:p>
          <a:p>
            <a:endParaRPr lang="en-US" sz="1900" b="0" i="0" dirty="0">
              <a:solidFill>
                <a:srgbClr val="000000"/>
              </a:solidFill>
              <a:effectLst/>
            </a:endParaRPr>
          </a:p>
          <a:p>
            <a:pPr algn="just"/>
            <a:r>
              <a:rPr lang="en-US" sz="1900" dirty="0">
                <a:solidFill>
                  <a:srgbClr val="000000"/>
                </a:solidFill>
              </a:rPr>
              <a:t>	</a:t>
            </a:r>
            <a:r>
              <a:rPr lang="en-US" sz="1900" b="0" i="0" dirty="0">
                <a:solidFill>
                  <a:srgbClr val="000000"/>
                </a:solidFill>
                <a:effectLst/>
              </a:rPr>
              <a:t>Inventory management , as the key part of supply chain management, plays a very important role in 	reducing the overall cost of supply chain management. Generally, too much or too little inventory can 	have a bad result. For example, excessive inventory can result in the oversupply situation, since the 	amount of stored products has exceeded the market demands greatly. </a:t>
            </a:r>
            <a:endParaRPr lang="en-US" sz="1900" b="1" dirty="0"/>
          </a:p>
          <a:p>
            <a:endParaRPr lang="en-US" b="1" dirty="0"/>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90143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2EC8-4584-06AB-C270-E222CF154628}"/>
              </a:ext>
            </a:extLst>
          </p:cNvPr>
          <p:cNvSpPr>
            <a:spLocks noGrp="1"/>
          </p:cNvSpPr>
          <p:nvPr>
            <p:ph type="title"/>
          </p:nvPr>
        </p:nvSpPr>
        <p:spPr>
          <a:xfrm>
            <a:off x="1171575" y="447675"/>
            <a:ext cx="9601200" cy="652112"/>
          </a:xfrm>
        </p:spPr>
        <p:txBody>
          <a:bodyPr>
            <a:normAutofit fontScale="90000"/>
          </a:bodyPr>
          <a:lstStyle/>
          <a:p>
            <a:r>
              <a:rPr lang="en-IN" b="1" dirty="0"/>
              <a:t>Architecture:</a:t>
            </a:r>
          </a:p>
        </p:txBody>
      </p:sp>
      <p:sp>
        <p:nvSpPr>
          <p:cNvPr id="3" name="Content Placeholder 2">
            <a:extLst>
              <a:ext uri="{FF2B5EF4-FFF2-40B4-BE49-F238E27FC236}">
                <a16:creationId xmlns:a16="http://schemas.microsoft.com/office/drawing/2014/main" id="{9D424752-483A-29BD-94F1-33C5086D1BF6}"/>
              </a:ext>
            </a:extLst>
          </p:cNvPr>
          <p:cNvSpPr>
            <a:spLocks noGrp="1"/>
          </p:cNvSpPr>
          <p:nvPr>
            <p:ph idx="1"/>
          </p:nvPr>
        </p:nvSpPr>
        <p:spPr>
          <a:xfrm>
            <a:off x="1063591" y="1547260"/>
            <a:ext cx="6623084" cy="5177631"/>
          </a:xfrm>
        </p:spPr>
        <p:txBody>
          <a:bodyPr/>
          <a:lstStyle/>
          <a:p>
            <a:pPr>
              <a:buFont typeface="Wingdings" panose="05000000000000000000" pitchFamily="2" charset="2"/>
              <a:buChar char="Ø"/>
            </a:pPr>
            <a:r>
              <a:rPr lang="en-IN" sz="2800" dirty="0"/>
              <a:t>Model Name :YOLOv5</a:t>
            </a:r>
          </a:p>
          <a:p>
            <a:pPr marL="0" lvl="0" indent="0" algn="just" rtl="0">
              <a:lnSpc>
                <a:spcPct val="115000"/>
              </a:lnSpc>
              <a:spcBef>
                <a:spcPts val="0"/>
              </a:spcBef>
              <a:spcAft>
                <a:spcPts val="0"/>
              </a:spcAft>
              <a:buClr>
                <a:schemeClr val="dk1"/>
              </a:buClr>
              <a:buSzPts val="1100"/>
              <a:buFont typeface="Arial"/>
              <a:buNone/>
            </a:pPr>
            <a:r>
              <a:rPr lang="en-US" sz="2800" dirty="0">
                <a:solidFill>
                  <a:schemeClr val="dk1"/>
                </a:solidFill>
              </a:rPr>
              <a:t>As YOLO v5 is a single-stage object detector, it has three important parts like any other single-stage object detector.</a:t>
            </a:r>
          </a:p>
          <a:p>
            <a:pPr marL="457200" lvl="0" indent="-346075" algn="l" rtl="0">
              <a:lnSpc>
                <a:spcPct val="115000"/>
              </a:lnSpc>
              <a:spcBef>
                <a:spcPts val="1800"/>
              </a:spcBef>
              <a:spcAft>
                <a:spcPts val="0"/>
              </a:spcAft>
              <a:buClr>
                <a:schemeClr val="dk1"/>
              </a:buClr>
              <a:buSzPts val="1850"/>
              <a:buAutoNum type="arabicPeriod"/>
            </a:pPr>
            <a:r>
              <a:rPr lang="en-US" sz="2800" dirty="0">
                <a:solidFill>
                  <a:schemeClr val="dk1"/>
                </a:solidFill>
              </a:rPr>
              <a:t>Model Backbone</a:t>
            </a:r>
          </a:p>
          <a:p>
            <a:pPr marL="457200" lvl="0" indent="-346075" algn="l" rtl="0">
              <a:lnSpc>
                <a:spcPct val="115000"/>
              </a:lnSpc>
              <a:spcBef>
                <a:spcPts val="0"/>
              </a:spcBef>
              <a:spcAft>
                <a:spcPts val="0"/>
              </a:spcAft>
              <a:buClr>
                <a:schemeClr val="dk1"/>
              </a:buClr>
              <a:buSzPts val="1850"/>
              <a:buAutoNum type="arabicPeriod"/>
            </a:pPr>
            <a:r>
              <a:rPr lang="en-US" sz="2800" dirty="0">
                <a:solidFill>
                  <a:schemeClr val="dk1"/>
                </a:solidFill>
              </a:rPr>
              <a:t>Model Neck</a:t>
            </a:r>
          </a:p>
          <a:p>
            <a:pPr marL="457200" lvl="0" indent="-346075" algn="l" rtl="0">
              <a:lnSpc>
                <a:spcPct val="115000"/>
              </a:lnSpc>
              <a:spcBef>
                <a:spcPts val="0"/>
              </a:spcBef>
              <a:spcAft>
                <a:spcPts val="0"/>
              </a:spcAft>
              <a:buClr>
                <a:schemeClr val="dk1"/>
              </a:buClr>
              <a:buSzPts val="1850"/>
              <a:buAutoNum type="arabicPeriod"/>
            </a:pPr>
            <a:r>
              <a:rPr lang="en-US" sz="2800" dirty="0">
                <a:solidFill>
                  <a:schemeClr val="dk1"/>
                </a:solidFill>
              </a:rPr>
              <a:t>Model Head</a:t>
            </a:r>
          </a:p>
          <a:p>
            <a:pPr marL="0" indent="0">
              <a:buNone/>
            </a:pPr>
            <a:endParaRPr lang="en-IN" sz="2800" dirty="0"/>
          </a:p>
          <a:p>
            <a:pPr marL="0" indent="0">
              <a:buNone/>
            </a:pPr>
            <a:endParaRPr lang="en-IN" dirty="0"/>
          </a:p>
        </p:txBody>
      </p:sp>
      <p:pic>
        <p:nvPicPr>
          <p:cNvPr id="5" name="Picture 4">
            <a:extLst>
              <a:ext uri="{FF2B5EF4-FFF2-40B4-BE49-F238E27FC236}">
                <a16:creationId xmlns:a16="http://schemas.microsoft.com/office/drawing/2014/main" id="{E62CAD71-E059-3119-2F4E-539F0951C171}"/>
              </a:ext>
            </a:extLst>
          </p:cNvPr>
          <p:cNvPicPr>
            <a:picLocks noChangeAspect="1"/>
          </p:cNvPicPr>
          <p:nvPr/>
        </p:nvPicPr>
        <p:blipFill>
          <a:blip r:embed="rId2"/>
          <a:stretch>
            <a:fillRect/>
          </a:stretch>
        </p:blipFill>
        <p:spPr>
          <a:xfrm rot="5400000">
            <a:off x="7324725" y="2009775"/>
            <a:ext cx="5409262" cy="3095867"/>
          </a:xfrm>
          <a:prstGeom prst="rect">
            <a:avLst/>
          </a:prstGeom>
        </p:spPr>
      </p:pic>
    </p:spTree>
    <p:extLst>
      <p:ext uri="{BB962C8B-B14F-4D97-AF65-F5344CB8AC3E}">
        <p14:creationId xmlns:p14="http://schemas.microsoft.com/office/powerpoint/2010/main" val="187607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C249-8C7E-6712-BD42-0C3C0E20475E}"/>
              </a:ext>
            </a:extLst>
          </p:cNvPr>
          <p:cNvSpPr>
            <a:spLocks noGrp="1"/>
          </p:cNvSpPr>
          <p:nvPr>
            <p:ph type="title"/>
          </p:nvPr>
        </p:nvSpPr>
        <p:spPr>
          <a:xfrm>
            <a:off x="1371600" y="514350"/>
            <a:ext cx="9601200" cy="723900"/>
          </a:xfrm>
        </p:spPr>
        <p:txBody>
          <a:bodyPr/>
          <a:lstStyle/>
          <a:p>
            <a:r>
              <a:rPr lang="en-US" b="1" dirty="0"/>
              <a:t>Backbone</a:t>
            </a:r>
            <a:endParaRPr lang="en-IN" b="1" dirty="0"/>
          </a:p>
        </p:txBody>
      </p:sp>
      <p:sp>
        <p:nvSpPr>
          <p:cNvPr id="3" name="Content Placeholder 2">
            <a:extLst>
              <a:ext uri="{FF2B5EF4-FFF2-40B4-BE49-F238E27FC236}">
                <a16:creationId xmlns:a16="http://schemas.microsoft.com/office/drawing/2014/main" id="{4B2C5254-E345-21F9-0174-F99A52FC2021}"/>
              </a:ext>
            </a:extLst>
          </p:cNvPr>
          <p:cNvSpPr>
            <a:spLocks noGrp="1"/>
          </p:cNvSpPr>
          <p:nvPr>
            <p:ph idx="1"/>
          </p:nvPr>
        </p:nvSpPr>
        <p:spPr>
          <a:xfrm>
            <a:off x="1371600" y="1504950"/>
            <a:ext cx="9601200" cy="4362450"/>
          </a:xfrm>
        </p:spPr>
        <p:txBody>
          <a:bodyPr>
            <a:normAutofit lnSpcReduction="10000"/>
          </a:bodyPr>
          <a:lstStyle/>
          <a:p>
            <a:pPr marL="466490" lvl="0" indent="-342900" algn="l" rtl="0">
              <a:spcBef>
                <a:spcPts val="0"/>
              </a:spcBef>
              <a:spcAft>
                <a:spcPts val="0"/>
              </a:spcAft>
              <a:buClr>
                <a:schemeClr val="dk1"/>
              </a:buClr>
              <a:buSzPct val="100000"/>
              <a:buFont typeface="Wingdings" panose="05000000000000000000" pitchFamily="2" charset="2"/>
              <a:buChar char="Ø"/>
            </a:pPr>
            <a:r>
              <a:rPr lang="en-US" sz="2400" dirty="0">
                <a:solidFill>
                  <a:schemeClr val="dk1"/>
                </a:solidFill>
                <a:latin typeface="Arial"/>
                <a:ea typeface="Arial"/>
                <a:cs typeface="Arial"/>
                <a:sym typeface="Arial"/>
              </a:rPr>
              <a:t>Model Backbone is mainly used to extract important features from the given input image.</a:t>
            </a:r>
          </a:p>
          <a:p>
            <a:pPr marL="123590" lvl="0" indent="0" algn="l" rtl="0">
              <a:spcBef>
                <a:spcPts val="0"/>
              </a:spcBef>
              <a:spcAft>
                <a:spcPts val="0"/>
              </a:spcAft>
              <a:buClr>
                <a:schemeClr val="dk1"/>
              </a:buClr>
              <a:buSzPct val="100000"/>
              <a:buNone/>
            </a:pPr>
            <a:endParaRPr lang="en-US" sz="2400" dirty="0">
              <a:solidFill>
                <a:schemeClr val="dk1"/>
              </a:solidFill>
              <a:latin typeface="Arial"/>
              <a:ea typeface="Arial"/>
              <a:cs typeface="Arial"/>
              <a:sym typeface="Arial"/>
            </a:endParaRPr>
          </a:p>
          <a:p>
            <a:pPr marL="466490" lvl="0" indent="-342900" algn="l" rtl="0">
              <a:spcBef>
                <a:spcPts val="0"/>
              </a:spcBef>
              <a:spcAft>
                <a:spcPts val="0"/>
              </a:spcAft>
              <a:buClr>
                <a:schemeClr val="dk1"/>
              </a:buClr>
              <a:buSzPct val="100000"/>
              <a:buFont typeface="Wingdings" panose="05000000000000000000" pitchFamily="2" charset="2"/>
              <a:buChar char="Ø"/>
            </a:pPr>
            <a:r>
              <a:rPr lang="en-US" sz="2400" dirty="0">
                <a:solidFill>
                  <a:schemeClr val="dk1"/>
                </a:solidFill>
                <a:latin typeface="Arial"/>
                <a:ea typeface="Arial"/>
                <a:cs typeface="Arial"/>
                <a:sym typeface="Arial"/>
              </a:rPr>
              <a:t> In YOLO v5 the </a:t>
            </a:r>
            <a:r>
              <a:rPr lang="en-US" sz="2400" b="1" dirty="0" err="1">
                <a:solidFill>
                  <a:schemeClr val="dk1"/>
                </a:solidFill>
                <a:latin typeface="Arial"/>
                <a:ea typeface="Arial"/>
                <a:cs typeface="Arial"/>
                <a:sym typeface="Arial"/>
              </a:rPr>
              <a:t>CSPDarkNet</a:t>
            </a:r>
            <a:r>
              <a:rPr lang="en-US" sz="2400" dirty="0">
                <a:solidFill>
                  <a:schemeClr val="dk1"/>
                </a:solidFill>
                <a:latin typeface="Arial"/>
                <a:ea typeface="Arial"/>
                <a:cs typeface="Arial"/>
                <a:sym typeface="Arial"/>
              </a:rPr>
              <a:t> (CSP — Cross Stage Partial Networks) are used as a backbone to extract rich in informative features from an input image.</a:t>
            </a:r>
          </a:p>
          <a:p>
            <a:pPr marL="0" lvl="0" indent="0" algn="l" rtl="0">
              <a:spcBef>
                <a:spcPts val="0"/>
              </a:spcBef>
              <a:spcAft>
                <a:spcPts val="0"/>
              </a:spcAft>
              <a:buNone/>
            </a:pPr>
            <a:endParaRPr lang="en-US" sz="2400" dirty="0">
              <a:solidFill>
                <a:schemeClr val="dk1"/>
              </a:solidFill>
              <a:latin typeface="Arial"/>
              <a:ea typeface="Arial"/>
              <a:cs typeface="Arial"/>
              <a:sym typeface="Arial"/>
            </a:endParaRPr>
          </a:p>
          <a:p>
            <a:pPr marL="467377" lvl="0" indent="-342900" algn="l" rtl="0">
              <a:spcBef>
                <a:spcPts val="0"/>
              </a:spcBef>
              <a:spcAft>
                <a:spcPts val="0"/>
              </a:spcAft>
              <a:buClr>
                <a:srgbClr val="212529"/>
              </a:buClr>
              <a:buSzPct val="100000"/>
              <a:buFont typeface="Wingdings" panose="05000000000000000000" pitchFamily="2" charset="2"/>
              <a:buChar char="Ø"/>
            </a:pPr>
            <a:r>
              <a:rPr lang="en-US" sz="2400" dirty="0">
                <a:solidFill>
                  <a:srgbClr val="212529"/>
                </a:solidFill>
                <a:latin typeface="Arial"/>
                <a:ea typeface="Arial"/>
                <a:cs typeface="Arial"/>
                <a:sym typeface="Arial"/>
              </a:rPr>
              <a:t>It employs a </a:t>
            </a:r>
            <a:r>
              <a:rPr lang="en-US" sz="2400" dirty="0" err="1">
                <a:solidFill>
                  <a:srgbClr val="212529"/>
                </a:solidFill>
                <a:latin typeface="Arial"/>
                <a:ea typeface="Arial"/>
                <a:cs typeface="Arial"/>
                <a:sym typeface="Arial"/>
              </a:rPr>
              <a:t>CSPNet</a:t>
            </a:r>
            <a:r>
              <a:rPr lang="en-US" sz="2400" dirty="0">
                <a:solidFill>
                  <a:srgbClr val="212529"/>
                </a:solidFill>
                <a:latin typeface="Arial"/>
                <a:ea typeface="Arial"/>
                <a:cs typeface="Arial"/>
                <a:sym typeface="Arial"/>
              </a:rPr>
              <a:t> strategy which partition the feature map of the base layer into two parts and then merges them through a cross-stage hierarchy. </a:t>
            </a:r>
          </a:p>
          <a:p>
            <a:pPr marL="124477" lvl="0" indent="0" algn="l" rtl="0">
              <a:spcBef>
                <a:spcPts val="0"/>
              </a:spcBef>
              <a:spcAft>
                <a:spcPts val="0"/>
              </a:spcAft>
              <a:buClr>
                <a:srgbClr val="212529"/>
              </a:buClr>
              <a:buSzPct val="100000"/>
              <a:buNone/>
            </a:pPr>
            <a:endParaRPr lang="en-US" sz="2400" dirty="0">
              <a:solidFill>
                <a:srgbClr val="212529"/>
              </a:solidFill>
              <a:latin typeface="Arial"/>
              <a:ea typeface="Arial"/>
              <a:cs typeface="Arial"/>
              <a:sym typeface="Arial"/>
            </a:endParaRPr>
          </a:p>
          <a:p>
            <a:pPr marL="467107" lvl="0" indent="-342900" algn="l" rtl="0">
              <a:spcBef>
                <a:spcPts val="0"/>
              </a:spcBef>
              <a:spcAft>
                <a:spcPts val="0"/>
              </a:spcAft>
              <a:buClr>
                <a:srgbClr val="212529"/>
              </a:buClr>
              <a:buSzPct val="100000"/>
              <a:buFont typeface="Wingdings" panose="05000000000000000000" pitchFamily="2" charset="2"/>
              <a:buChar char="Ø"/>
            </a:pPr>
            <a:r>
              <a:rPr lang="en-US" sz="2400" dirty="0">
                <a:solidFill>
                  <a:srgbClr val="212529"/>
                </a:solidFill>
                <a:latin typeface="Arial"/>
                <a:ea typeface="Arial"/>
                <a:cs typeface="Arial"/>
                <a:sym typeface="Arial"/>
              </a:rPr>
              <a:t>Darknet is fast and highly accurate which are the key requirements for the YOLO family.</a:t>
            </a:r>
          </a:p>
          <a:p>
            <a:endParaRPr lang="en-IN" dirty="0"/>
          </a:p>
        </p:txBody>
      </p:sp>
    </p:spTree>
    <p:extLst>
      <p:ext uri="{BB962C8B-B14F-4D97-AF65-F5344CB8AC3E}">
        <p14:creationId xmlns:p14="http://schemas.microsoft.com/office/powerpoint/2010/main" val="232021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320E-96F6-CBC3-8E65-FA12753E3729}"/>
              </a:ext>
            </a:extLst>
          </p:cNvPr>
          <p:cNvSpPr>
            <a:spLocks noGrp="1"/>
          </p:cNvSpPr>
          <p:nvPr>
            <p:ph type="title"/>
          </p:nvPr>
        </p:nvSpPr>
        <p:spPr>
          <a:xfrm>
            <a:off x="1371600" y="685800"/>
            <a:ext cx="9601200" cy="638175"/>
          </a:xfrm>
        </p:spPr>
        <p:txBody>
          <a:bodyPr>
            <a:normAutofit fontScale="90000"/>
          </a:bodyPr>
          <a:lstStyle/>
          <a:p>
            <a:r>
              <a:rPr lang="en-US" b="1" dirty="0"/>
              <a:t>Neck</a:t>
            </a:r>
            <a:endParaRPr lang="en-IN" b="1" dirty="0"/>
          </a:p>
        </p:txBody>
      </p:sp>
      <p:sp>
        <p:nvSpPr>
          <p:cNvPr id="3" name="Content Placeholder 2">
            <a:extLst>
              <a:ext uri="{FF2B5EF4-FFF2-40B4-BE49-F238E27FC236}">
                <a16:creationId xmlns:a16="http://schemas.microsoft.com/office/drawing/2014/main" id="{1A0C1804-0CD8-5607-72A5-F56027FECA87}"/>
              </a:ext>
            </a:extLst>
          </p:cNvPr>
          <p:cNvSpPr>
            <a:spLocks noGrp="1"/>
          </p:cNvSpPr>
          <p:nvPr>
            <p:ph idx="1"/>
          </p:nvPr>
        </p:nvSpPr>
        <p:spPr>
          <a:xfrm>
            <a:off x="1295400" y="1647824"/>
            <a:ext cx="10210800" cy="4524375"/>
          </a:xfrm>
        </p:spPr>
        <p:txBody>
          <a:bodyPr>
            <a:normAutofit/>
          </a:bodyPr>
          <a:lstStyle/>
          <a:p>
            <a:pPr marL="457200" lvl="0" indent="-346075" algn="l" rtl="0">
              <a:spcBef>
                <a:spcPts val="0"/>
              </a:spcBef>
              <a:spcAft>
                <a:spcPts val="0"/>
              </a:spcAft>
              <a:buClr>
                <a:schemeClr val="dk1"/>
              </a:buClr>
              <a:buSzPct val="117647"/>
              <a:buFont typeface="Wingdings" panose="05000000000000000000" pitchFamily="2" charset="2"/>
              <a:buChar char="Ø"/>
            </a:pPr>
            <a:r>
              <a:rPr lang="en-US" sz="2400" b="1" dirty="0" err="1">
                <a:solidFill>
                  <a:schemeClr val="dk1"/>
                </a:solidFill>
                <a:latin typeface="Arial"/>
                <a:ea typeface="Arial"/>
                <a:cs typeface="Arial"/>
                <a:sym typeface="Arial"/>
              </a:rPr>
              <a:t>PANet</a:t>
            </a:r>
            <a:r>
              <a:rPr lang="en-US" sz="2400" b="1"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(Path Aggregation Network)</a:t>
            </a:r>
            <a:r>
              <a:rPr lang="en-US" sz="2400" b="1"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is used as a neck in YOLO v5 to get feature pyramids</a:t>
            </a:r>
            <a:r>
              <a:rPr lang="en-US" sz="2400" b="1" dirty="0">
                <a:solidFill>
                  <a:schemeClr val="dk1"/>
                </a:solidFill>
                <a:latin typeface="Arial"/>
                <a:ea typeface="Arial"/>
                <a:cs typeface="Arial"/>
                <a:sym typeface="Arial"/>
              </a:rPr>
              <a:t>. </a:t>
            </a:r>
            <a:br>
              <a:rPr lang="en-US" sz="2400" b="1" dirty="0">
                <a:solidFill>
                  <a:schemeClr val="dk1"/>
                </a:solidFill>
                <a:latin typeface="Arial"/>
                <a:ea typeface="Arial"/>
                <a:cs typeface="Arial"/>
                <a:sym typeface="Arial"/>
              </a:rPr>
            </a:br>
            <a:endParaRPr lang="en-US" sz="2400" b="1" dirty="0">
              <a:solidFill>
                <a:schemeClr val="dk1"/>
              </a:solidFill>
              <a:latin typeface="Arial"/>
              <a:ea typeface="Arial"/>
              <a:cs typeface="Arial"/>
              <a:sym typeface="Arial"/>
            </a:endParaRPr>
          </a:p>
          <a:p>
            <a:pPr marL="457200" lvl="0" indent="-346075" algn="l" rtl="0">
              <a:spcBef>
                <a:spcPts val="0"/>
              </a:spcBef>
              <a:spcAft>
                <a:spcPts val="0"/>
              </a:spcAft>
              <a:buClr>
                <a:schemeClr val="dk1"/>
              </a:buClr>
              <a:buSzPct val="117647"/>
              <a:buFont typeface="Wingdings" panose="05000000000000000000" pitchFamily="2" charset="2"/>
              <a:buChar char="Ø"/>
            </a:pPr>
            <a:r>
              <a:rPr lang="en-US" sz="2400" dirty="0">
                <a:solidFill>
                  <a:schemeClr val="dk1"/>
                </a:solidFill>
                <a:latin typeface="Arial"/>
                <a:ea typeface="Arial"/>
                <a:cs typeface="Arial"/>
                <a:sym typeface="Arial"/>
              </a:rPr>
              <a:t>Feature pyramids are a basic component in recognition systems for detecting objects at different</a:t>
            </a:r>
            <a:r>
              <a:rPr lang="en-US" sz="2400" b="1" dirty="0">
                <a:solidFill>
                  <a:schemeClr val="dk1"/>
                </a:solidFill>
                <a:latin typeface="Arial"/>
                <a:ea typeface="Arial"/>
                <a:cs typeface="Arial"/>
                <a:sym typeface="Arial"/>
              </a:rPr>
              <a:t> </a:t>
            </a:r>
            <a:r>
              <a:rPr lang="en-US" sz="2400" dirty="0">
                <a:solidFill>
                  <a:schemeClr val="dk1"/>
                </a:solidFill>
                <a:latin typeface="Arial"/>
                <a:ea typeface="Arial"/>
                <a:cs typeface="Arial"/>
                <a:sym typeface="Arial"/>
              </a:rPr>
              <a:t>scales.</a:t>
            </a:r>
          </a:p>
          <a:p>
            <a:pPr marL="111125" lvl="0" indent="0" algn="l" rtl="0">
              <a:spcBef>
                <a:spcPts val="0"/>
              </a:spcBef>
              <a:spcAft>
                <a:spcPts val="0"/>
              </a:spcAft>
              <a:buClr>
                <a:schemeClr val="dk1"/>
              </a:buClr>
              <a:buSzPct val="117647"/>
              <a:buNone/>
            </a:pPr>
            <a:endParaRPr lang="en-US" sz="2400" dirty="0">
              <a:solidFill>
                <a:schemeClr val="dk1"/>
              </a:solidFill>
              <a:latin typeface="Arial"/>
              <a:ea typeface="Arial"/>
              <a:cs typeface="Arial"/>
              <a:sym typeface="Arial"/>
            </a:endParaRPr>
          </a:p>
          <a:p>
            <a:pPr marL="477520" lvl="0" indent="-342900" algn="l" rtl="0">
              <a:spcBef>
                <a:spcPts val="0"/>
              </a:spcBef>
              <a:spcAft>
                <a:spcPts val="0"/>
              </a:spcAft>
              <a:buClr>
                <a:schemeClr val="dk1"/>
              </a:buClr>
              <a:buSzPct val="100000"/>
              <a:buFont typeface="Wingdings" panose="05000000000000000000" pitchFamily="2" charset="2"/>
              <a:buChar char="Ø"/>
            </a:pPr>
            <a:r>
              <a:rPr lang="en-US" sz="2400" dirty="0">
                <a:solidFill>
                  <a:schemeClr val="dk1"/>
                </a:solidFill>
                <a:latin typeface="Arial"/>
                <a:ea typeface="Arial"/>
                <a:cs typeface="Arial"/>
                <a:sym typeface="Arial"/>
              </a:rPr>
              <a:t>The model’s neck role is to collect features from different stages. The neck is composed of several top-down paths and several bottom-up paths.</a:t>
            </a:r>
          </a:p>
          <a:p>
            <a:pPr lvl="0" algn="l" rtl="0">
              <a:spcBef>
                <a:spcPts val="0"/>
              </a:spcBef>
              <a:spcAft>
                <a:spcPts val="0"/>
              </a:spcAft>
              <a:buFont typeface="Wingdings" panose="05000000000000000000" pitchFamily="2" charset="2"/>
              <a:buChar char="Ø"/>
            </a:pPr>
            <a:endParaRPr lang="en-US" sz="2400" dirty="0">
              <a:solidFill>
                <a:schemeClr val="dk1"/>
              </a:solidFill>
              <a:latin typeface="Arial"/>
              <a:ea typeface="Arial"/>
              <a:cs typeface="Arial"/>
              <a:sym typeface="Arial"/>
            </a:endParaRPr>
          </a:p>
          <a:p>
            <a:pPr marL="477520" lvl="0" indent="-342900" algn="l" rtl="0">
              <a:spcBef>
                <a:spcPts val="0"/>
              </a:spcBef>
              <a:spcAft>
                <a:spcPts val="0"/>
              </a:spcAft>
              <a:buClr>
                <a:schemeClr val="dk1"/>
              </a:buClr>
              <a:buSzPct val="100000"/>
              <a:buFont typeface="Wingdings" panose="05000000000000000000" pitchFamily="2" charset="2"/>
              <a:buChar char="Ø"/>
            </a:pPr>
            <a:r>
              <a:rPr lang="en-US" sz="2400" dirty="0" err="1">
                <a:solidFill>
                  <a:schemeClr val="dk1"/>
                </a:solidFill>
                <a:latin typeface="Arial"/>
                <a:ea typeface="Arial"/>
                <a:cs typeface="Arial"/>
                <a:sym typeface="Arial"/>
              </a:rPr>
              <a:t>PANet</a:t>
            </a:r>
            <a:r>
              <a:rPr lang="en-US" sz="2400" dirty="0">
                <a:solidFill>
                  <a:schemeClr val="dk1"/>
                </a:solidFill>
                <a:latin typeface="Arial"/>
                <a:ea typeface="Arial"/>
                <a:cs typeface="Arial"/>
                <a:sym typeface="Arial"/>
              </a:rPr>
              <a:t> uses features from all the layers, and decides which ones are useful.</a:t>
            </a:r>
            <a:endParaRPr lang="en-IN" sz="2400" dirty="0"/>
          </a:p>
        </p:txBody>
      </p:sp>
    </p:spTree>
    <p:extLst>
      <p:ext uri="{BB962C8B-B14F-4D97-AF65-F5344CB8AC3E}">
        <p14:creationId xmlns:p14="http://schemas.microsoft.com/office/powerpoint/2010/main" val="19255208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{51CE12AC-5673-4133-A8F7-7AC4D289DFAA}tf10001105</Template>
  <TotalTime>1238</TotalTime>
  <Words>1113</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Franklin Gothic Book</vt:lpstr>
      <vt:lpstr>Inter</vt:lpstr>
      <vt:lpstr>Lato</vt:lpstr>
      <vt:lpstr>Symbol</vt:lpstr>
      <vt:lpstr>Times New Roman</vt:lpstr>
      <vt:lpstr>Wingdings</vt:lpstr>
      <vt:lpstr>Crop</vt:lpstr>
      <vt:lpstr>Cold drinks inventory management system</vt:lpstr>
      <vt:lpstr>Project Introduction:</vt:lpstr>
      <vt:lpstr>Software Requirements:</vt:lpstr>
      <vt:lpstr>Data Set:</vt:lpstr>
      <vt:lpstr>PowerPoint Presentation</vt:lpstr>
      <vt:lpstr>PowerPoint Presentation</vt:lpstr>
      <vt:lpstr>Architecture:</vt:lpstr>
      <vt:lpstr>Backbone</vt:lpstr>
      <vt:lpstr>Neck</vt:lpstr>
      <vt:lpstr>Head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drinks inventory management system</dc:title>
  <dc:creator>Ruchita bellary</dc:creator>
  <cp:lastModifiedBy>Shaik Sam</cp:lastModifiedBy>
  <cp:revision>33</cp:revision>
  <dcterms:created xsi:type="dcterms:W3CDTF">2022-10-15T05:27:48Z</dcterms:created>
  <dcterms:modified xsi:type="dcterms:W3CDTF">2023-12-24T08:25:59Z</dcterms:modified>
</cp:coreProperties>
</file>