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B32CD1-491F-4ADD-8938-BBCDF10DF273}"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EE5A3C-423C-43BB-A067-479FA08EB22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7829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B32CD1-491F-4ADD-8938-BBCDF10DF273}"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EE5A3C-423C-43BB-A067-479FA08EB221}" type="slidenum">
              <a:rPr lang="en-IN" smtClean="0"/>
              <a:t>‹#›</a:t>
            </a:fld>
            <a:endParaRPr lang="en-IN"/>
          </a:p>
        </p:txBody>
      </p:sp>
    </p:spTree>
    <p:extLst>
      <p:ext uri="{BB962C8B-B14F-4D97-AF65-F5344CB8AC3E}">
        <p14:creationId xmlns:p14="http://schemas.microsoft.com/office/powerpoint/2010/main" val="2705580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B32CD1-491F-4ADD-8938-BBCDF10DF273}"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EE5A3C-423C-43BB-A067-479FA08EB221}" type="slidenum">
              <a:rPr lang="en-IN" smtClean="0"/>
              <a:t>‹#›</a:t>
            </a:fld>
            <a:endParaRPr lang="en-IN"/>
          </a:p>
        </p:txBody>
      </p:sp>
    </p:spTree>
    <p:extLst>
      <p:ext uri="{BB962C8B-B14F-4D97-AF65-F5344CB8AC3E}">
        <p14:creationId xmlns:p14="http://schemas.microsoft.com/office/powerpoint/2010/main" val="2344832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B32CD1-491F-4ADD-8938-BBCDF10DF273}"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EE5A3C-423C-43BB-A067-479FA08EB221}" type="slidenum">
              <a:rPr lang="en-IN" smtClean="0"/>
              <a:t>‹#›</a:t>
            </a:fld>
            <a:endParaRPr lang="en-IN"/>
          </a:p>
        </p:txBody>
      </p:sp>
    </p:spTree>
    <p:extLst>
      <p:ext uri="{BB962C8B-B14F-4D97-AF65-F5344CB8AC3E}">
        <p14:creationId xmlns:p14="http://schemas.microsoft.com/office/powerpoint/2010/main" val="1231005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B32CD1-491F-4ADD-8938-BBCDF10DF273}"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EE5A3C-423C-43BB-A067-479FA08EB22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304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B32CD1-491F-4ADD-8938-BBCDF10DF273}" type="datetimeFigureOut">
              <a:rPr lang="en-IN" smtClean="0"/>
              <a:t>11-11-2021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EE5A3C-423C-43BB-A067-479FA08EB221}" type="slidenum">
              <a:rPr lang="en-IN" smtClean="0"/>
              <a:t>‹#›</a:t>
            </a:fld>
            <a:endParaRPr lang="en-IN"/>
          </a:p>
        </p:txBody>
      </p:sp>
    </p:spTree>
    <p:extLst>
      <p:ext uri="{BB962C8B-B14F-4D97-AF65-F5344CB8AC3E}">
        <p14:creationId xmlns:p14="http://schemas.microsoft.com/office/powerpoint/2010/main" val="2456541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B32CD1-491F-4ADD-8938-BBCDF10DF273}" type="datetimeFigureOut">
              <a:rPr lang="en-IN" smtClean="0"/>
              <a:t>11-11-2021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EE5A3C-423C-43BB-A067-479FA08EB221}" type="slidenum">
              <a:rPr lang="en-IN" smtClean="0"/>
              <a:t>‹#›</a:t>
            </a:fld>
            <a:endParaRPr lang="en-IN"/>
          </a:p>
        </p:txBody>
      </p:sp>
    </p:spTree>
    <p:extLst>
      <p:ext uri="{BB962C8B-B14F-4D97-AF65-F5344CB8AC3E}">
        <p14:creationId xmlns:p14="http://schemas.microsoft.com/office/powerpoint/2010/main" val="333445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B32CD1-491F-4ADD-8938-BBCDF10DF273}" type="datetimeFigureOut">
              <a:rPr lang="en-IN" smtClean="0"/>
              <a:t>11-11-2021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EE5A3C-423C-43BB-A067-479FA08EB221}" type="slidenum">
              <a:rPr lang="en-IN" smtClean="0"/>
              <a:t>‹#›</a:t>
            </a:fld>
            <a:endParaRPr lang="en-IN"/>
          </a:p>
        </p:txBody>
      </p:sp>
    </p:spTree>
    <p:extLst>
      <p:ext uri="{BB962C8B-B14F-4D97-AF65-F5344CB8AC3E}">
        <p14:creationId xmlns:p14="http://schemas.microsoft.com/office/powerpoint/2010/main" val="3394964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9B32CD1-491F-4ADD-8938-BBCDF10DF273}" type="datetimeFigureOut">
              <a:rPr lang="en-IN" smtClean="0"/>
              <a:t>11-11-2021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7EE5A3C-423C-43BB-A067-479FA08EB221}" type="slidenum">
              <a:rPr lang="en-IN" smtClean="0"/>
              <a:t>‹#›</a:t>
            </a:fld>
            <a:endParaRPr lang="en-IN"/>
          </a:p>
        </p:txBody>
      </p:sp>
    </p:spTree>
    <p:extLst>
      <p:ext uri="{BB962C8B-B14F-4D97-AF65-F5344CB8AC3E}">
        <p14:creationId xmlns:p14="http://schemas.microsoft.com/office/powerpoint/2010/main" val="4118635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9B32CD1-491F-4ADD-8938-BBCDF10DF273}" type="datetimeFigureOut">
              <a:rPr lang="en-IN" smtClean="0"/>
              <a:t>11-11-2021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7EE5A3C-423C-43BB-A067-479FA08EB221}" type="slidenum">
              <a:rPr lang="en-IN" smtClean="0"/>
              <a:t>‹#›</a:t>
            </a:fld>
            <a:endParaRPr lang="en-IN"/>
          </a:p>
        </p:txBody>
      </p:sp>
    </p:spTree>
    <p:extLst>
      <p:ext uri="{BB962C8B-B14F-4D97-AF65-F5344CB8AC3E}">
        <p14:creationId xmlns:p14="http://schemas.microsoft.com/office/powerpoint/2010/main" val="2599665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B32CD1-491F-4ADD-8938-BBCDF10DF273}" type="datetimeFigureOut">
              <a:rPr lang="en-IN" smtClean="0"/>
              <a:t>11-11-2021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EE5A3C-423C-43BB-A067-479FA08EB221}" type="slidenum">
              <a:rPr lang="en-IN" smtClean="0"/>
              <a:t>‹#›</a:t>
            </a:fld>
            <a:endParaRPr lang="en-IN"/>
          </a:p>
        </p:txBody>
      </p:sp>
    </p:spTree>
    <p:extLst>
      <p:ext uri="{BB962C8B-B14F-4D97-AF65-F5344CB8AC3E}">
        <p14:creationId xmlns:p14="http://schemas.microsoft.com/office/powerpoint/2010/main" val="54611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9B32CD1-491F-4ADD-8938-BBCDF10DF273}" type="datetimeFigureOut">
              <a:rPr lang="en-IN" smtClean="0"/>
              <a:t>11-11-2021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7EE5A3C-423C-43BB-A067-479FA08EB22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53978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9884A-A4E4-4D70-85D0-BF41F92504AC}"/>
              </a:ext>
            </a:extLst>
          </p:cNvPr>
          <p:cNvSpPr>
            <a:spLocks noGrp="1"/>
          </p:cNvSpPr>
          <p:nvPr>
            <p:ph type="ctrTitle"/>
          </p:nvPr>
        </p:nvSpPr>
        <p:spPr/>
        <p:txBody>
          <a:bodyPr/>
          <a:lstStyle/>
          <a:p>
            <a:r>
              <a:rPr lang="en-IN" dirty="0"/>
              <a:t>Car price prediction</a:t>
            </a:r>
          </a:p>
        </p:txBody>
      </p:sp>
    </p:spTree>
    <p:extLst>
      <p:ext uri="{BB962C8B-B14F-4D97-AF65-F5344CB8AC3E}">
        <p14:creationId xmlns:p14="http://schemas.microsoft.com/office/powerpoint/2010/main" val="1411034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D403-AD1A-48A1-B577-E1EB786B09CC}"/>
              </a:ext>
            </a:extLst>
          </p:cNvPr>
          <p:cNvSpPr>
            <a:spLocks noGrp="1"/>
          </p:cNvSpPr>
          <p:nvPr>
            <p:ph type="title"/>
          </p:nvPr>
        </p:nvSpPr>
        <p:spPr/>
        <p:txBody>
          <a:bodyPr/>
          <a:lstStyle/>
          <a:p>
            <a:r>
              <a:rPr lang="en-IN" dirty="0"/>
              <a:t>Conclusion</a:t>
            </a:r>
          </a:p>
        </p:txBody>
      </p:sp>
      <p:sp>
        <p:nvSpPr>
          <p:cNvPr id="3" name="TextBox 2">
            <a:extLst>
              <a:ext uri="{FF2B5EF4-FFF2-40B4-BE49-F238E27FC236}">
                <a16:creationId xmlns:a16="http://schemas.microsoft.com/office/drawing/2014/main" id="{B828772D-EC20-4FB9-88A3-3A2564D5E857}"/>
              </a:ext>
            </a:extLst>
          </p:cNvPr>
          <p:cNvSpPr txBox="1"/>
          <p:nvPr/>
        </p:nvSpPr>
        <p:spPr>
          <a:xfrm>
            <a:off x="1097280" y="1962150"/>
            <a:ext cx="10513695" cy="2031325"/>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 increased prices of new cars and the financial incapability of the customers to buy them, Used Car sales are on a global increase. Therefore, there is an urgent need for a Used Car Price Prediction system which effectively determines the worthiness of the car using a variety of features. The proposed system will help to determine the accurate price of used car price prediction. This report compares 5 different algorithms for machine learning : Bagging Regressor, Gradient Regressor,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RandomForest</a:t>
            </a:r>
            <a:r>
              <a:rPr lang="en-IN" sz="1800" dirty="0">
                <a:effectLst/>
                <a:latin typeface="Calibri" panose="020F0502020204030204" pitchFamily="34" charset="0"/>
                <a:ea typeface="Calibri" panose="020F0502020204030204" pitchFamily="34" charset="0"/>
                <a:cs typeface="Times New Roman" panose="02020603050405020304" pitchFamily="18" charset="0"/>
              </a:rPr>
              <a:t> Regressor, XGBRegressor and AdaBoostRegressor.</a:t>
            </a:r>
          </a:p>
          <a:p>
            <a:endParaRPr lang="en-IN" dirty="0"/>
          </a:p>
        </p:txBody>
      </p:sp>
    </p:spTree>
    <p:extLst>
      <p:ext uri="{BB962C8B-B14F-4D97-AF65-F5344CB8AC3E}">
        <p14:creationId xmlns:p14="http://schemas.microsoft.com/office/powerpoint/2010/main" val="1133754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831F9-811D-4164-A5C0-1DCC52210D8F}"/>
              </a:ext>
            </a:extLst>
          </p:cNvPr>
          <p:cNvSpPr>
            <a:spLocks noGrp="1"/>
          </p:cNvSpPr>
          <p:nvPr>
            <p:ph type="title"/>
          </p:nvPr>
        </p:nvSpPr>
        <p:spPr>
          <a:xfrm>
            <a:off x="1097280" y="134203"/>
            <a:ext cx="10058400" cy="1450757"/>
          </a:xfrm>
        </p:spPr>
        <p:txBody>
          <a:bodyPr/>
          <a:lstStyle/>
          <a:p>
            <a:r>
              <a:rPr lang="en-IN" dirty="0"/>
              <a:t>Introduction:</a:t>
            </a:r>
          </a:p>
        </p:txBody>
      </p:sp>
      <p:sp>
        <p:nvSpPr>
          <p:cNvPr id="3" name="Content Placeholder 2">
            <a:extLst>
              <a:ext uri="{FF2B5EF4-FFF2-40B4-BE49-F238E27FC236}">
                <a16:creationId xmlns:a16="http://schemas.microsoft.com/office/drawing/2014/main" id="{DF91EC53-22DC-4AD3-ACCE-6729EF5BDD09}"/>
              </a:ext>
            </a:extLst>
          </p:cNvPr>
          <p:cNvSpPr>
            <a:spLocks noGrp="1"/>
          </p:cNvSpPr>
          <p:nvPr>
            <p:ph idx="1"/>
          </p:nvPr>
        </p:nvSpPr>
        <p:spPr/>
        <p:txBody>
          <a:bodyPr>
            <a:normAutofit fontScale="92500" lnSpcReduction="10000"/>
          </a:bodyPr>
          <a:lstStyle/>
          <a:p>
            <a:pPr marL="0" indent="0">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The price of a brand-new car in the industry is fixed by the manufacturer with some additional costs incurred by the Government in the form of taxes. So, customers buying a new car can be assured of the money they invest to be worthy. But, due to the increased prices of new cars and the financial incapability of the customers to buy them, Used Car sales are on a global increase. Therefore, there is an urgent need for a Used Car Price Prediction system which effectively determines the worthiness of the car using a variety of features. Existing System includes a process where a seller decides a price randomly and buyer has no idea about the car and its value in the present-day scenario.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In fact, seller</a:t>
            </a:r>
            <a:r>
              <a:rPr lang="en-IN" sz="2400" dirty="0">
                <a:effectLst/>
                <a:latin typeface="Calibri" panose="020F0502020204030204" pitchFamily="34" charset="0"/>
                <a:ea typeface="Calibri" panose="020F0502020204030204" pitchFamily="34" charset="0"/>
                <a:cs typeface="Times New Roman" panose="02020603050405020304" pitchFamily="18" charset="0"/>
              </a:rPr>
              <a:t> also has no idea about the car’s existing value or the price he should be selling the car at. To overcome this problem, we have developed a model which will be highly effective. Regression Algorithms are used because they provide us with continuous value as an output and not a categorized value. Because of which it will be possible to predict the actual price a car rather than the price range of a car.</a:t>
            </a:r>
          </a:p>
          <a:p>
            <a:endParaRPr lang="en-IN" dirty="0"/>
          </a:p>
        </p:txBody>
      </p:sp>
    </p:spTree>
    <p:extLst>
      <p:ext uri="{BB962C8B-B14F-4D97-AF65-F5344CB8AC3E}">
        <p14:creationId xmlns:p14="http://schemas.microsoft.com/office/powerpoint/2010/main" val="2167927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974997-B576-4430-8DF0-51156827C58B}"/>
              </a:ext>
            </a:extLst>
          </p:cNvPr>
          <p:cNvSpPr txBox="1"/>
          <p:nvPr/>
        </p:nvSpPr>
        <p:spPr>
          <a:xfrm>
            <a:off x="762000" y="600075"/>
            <a:ext cx="1714500" cy="707886"/>
          </a:xfrm>
          <a:prstGeom prst="rect">
            <a:avLst/>
          </a:prstGeom>
          <a:noFill/>
        </p:spPr>
        <p:txBody>
          <a:bodyPr wrap="square" rtlCol="0">
            <a:spAutoFit/>
          </a:bodyPr>
          <a:lstStyle/>
          <a:p>
            <a:r>
              <a:rPr lang="en-US" sz="4000" u="sng" dirty="0"/>
              <a:t>EDA</a:t>
            </a:r>
            <a:endParaRPr lang="en-IN" sz="4000" dirty="0"/>
          </a:p>
        </p:txBody>
      </p:sp>
      <p:sp>
        <p:nvSpPr>
          <p:cNvPr id="4" name="TextBox 3">
            <a:extLst>
              <a:ext uri="{FF2B5EF4-FFF2-40B4-BE49-F238E27FC236}">
                <a16:creationId xmlns:a16="http://schemas.microsoft.com/office/drawing/2014/main" id="{F6EA4237-D138-47E2-B3C0-4B7733EF5090}"/>
              </a:ext>
            </a:extLst>
          </p:cNvPr>
          <p:cNvSpPr txBox="1"/>
          <p:nvPr/>
        </p:nvSpPr>
        <p:spPr>
          <a:xfrm>
            <a:off x="638175" y="1552575"/>
            <a:ext cx="9382125" cy="2585323"/>
          </a:xfrm>
          <a:prstGeom prst="rect">
            <a:avLst/>
          </a:prstGeom>
          <a:noFill/>
        </p:spPr>
        <p:txBody>
          <a:bodyPr wrap="square" rtlCol="0">
            <a:spAutoFit/>
          </a:bodyPr>
          <a:lstStyle/>
          <a:p>
            <a:pPr marL="0" indent="0">
              <a:buNone/>
            </a:pPr>
            <a:r>
              <a:rPr lang="en-US" sz="1800" dirty="0">
                <a:solidFill>
                  <a:schemeClr val="tx1"/>
                </a:solidFill>
              </a:rPr>
              <a:t>Exploratory Data Analysis or EDA is process of analyzing data. It is an important process and step in data science project in which we </a:t>
            </a:r>
            <a:r>
              <a:rPr lang="en-US" sz="1800" b="1" dirty="0">
                <a:solidFill>
                  <a:schemeClr val="tx1"/>
                </a:solidFill>
              </a:rPr>
              <a:t>clean the data, removing the redundant from the dataset, finding patterns and </a:t>
            </a:r>
            <a:r>
              <a:rPr lang="en-IN" sz="1800" b="1" dirty="0">
                <a:solidFill>
                  <a:schemeClr val="tx1"/>
                </a:solidFill>
              </a:rPr>
              <a:t>anomalies</a:t>
            </a:r>
            <a:r>
              <a:rPr lang="en-US" sz="1800" b="1" dirty="0">
                <a:solidFill>
                  <a:schemeClr val="tx1"/>
                </a:solidFill>
              </a:rPr>
              <a:t> in the dataset.</a:t>
            </a:r>
          </a:p>
          <a:p>
            <a:pPr>
              <a:buFont typeface="Wingdings" panose="05000000000000000000" pitchFamily="2" charset="2"/>
              <a:buChar char="§"/>
            </a:pPr>
            <a:endParaRPr lang="en-US" sz="1800" dirty="0">
              <a:solidFill>
                <a:schemeClr val="tx1"/>
              </a:solidFill>
            </a:endParaRPr>
          </a:p>
          <a:p>
            <a:pPr>
              <a:buFont typeface="Wingdings" panose="05000000000000000000" pitchFamily="2" charset="2"/>
              <a:buChar char="§"/>
            </a:pPr>
            <a:r>
              <a:rPr lang="en-US" sz="1800" dirty="0">
                <a:solidFill>
                  <a:schemeClr val="tx1"/>
                </a:solidFill>
              </a:rPr>
              <a:t> Understanding Variables:</a:t>
            </a:r>
          </a:p>
          <a:p>
            <a:pPr marL="0" indent="0">
              <a:buNone/>
            </a:pPr>
            <a:r>
              <a:rPr lang="en-US" sz="1800" dirty="0">
                <a:solidFill>
                  <a:schemeClr val="tx1"/>
                </a:solidFill>
              </a:rPr>
              <a:t>	Understanding your data is so important let’s see how you can do it in practice. First, we need to import basic libraries and dataset.</a:t>
            </a:r>
          </a:p>
          <a:p>
            <a:pPr marL="0" indent="0">
              <a:buNone/>
            </a:pPr>
            <a:endParaRPr lang="en-US" sz="1800" dirty="0">
              <a:solidFill>
                <a:schemeClr val="tx1"/>
              </a:solidFill>
            </a:endParaRPr>
          </a:p>
          <a:p>
            <a:endParaRPr lang="en-IN" dirty="0"/>
          </a:p>
        </p:txBody>
      </p:sp>
      <p:pic>
        <p:nvPicPr>
          <p:cNvPr id="8" name="Picture 7">
            <a:extLst>
              <a:ext uri="{FF2B5EF4-FFF2-40B4-BE49-F238E27FC236}">
                <a16:creationId xmlns:a16="http://schemas.microsoft.com/office/drawing/2014/main" id="{DD4487B8-D1A7-4CB6-B785-15571ED84B81}"/>
              </a:ext>
            </a:extLst>
          </p:cNvPr>
          <p:cNvPicPr>
            <a:picLocks noChangeAspect="1"/>
          </p:cNvPicPr>
          <p:nvPr/>
        </p:nvPicPr>
        <p:blipFill>
          <a:blip r:embed="rId2"/>
          <a:stretch>
            <a:fillRect/>
          </a:stretch>
        </p:blipFill>
        <p:spPr>
          <a:xfrm>
            <a:off x="762000" y="3562350"/>
            <a:ext cx="9848850" cy="2409824"/>
          </a:xfrm>
          <a:prstGeom prst="rect">
            <a:avLst/>
          </a:prstGeom>
        </p:spPr>
      </p:pic>
    </p:spTree>
    <p:extLst>
      <p:ext uri="{BB962C8B-B14F-4D97-AF65-F5344CB8AC3E}">
        <p14:creationId xmlns:p14="http://schemas.microsoft.com/office/powerpoint/2010/main" val="2646663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E1071-DD51-4E1A-945D-13C296D04298}"/>
              </a:ext>
            </a:extLst>
          </p:cNvPr>
          <p:cNvSpPr>
            <a:spLocks noGrp="1"/>
          </p:cNvSpPr>
          <p:nvPr>
            <p:ph type="title"/>
          </p:nvPr>
        </p:nvSpPr>
        <p:spPr/>
        <p:txBody>
          <a:bodyPr/>
          <a:lstStyle/>
          <a:p>
            <a:r>
              <a:rPr lang="en-IN" sz="3200" dirty="0"/>
              <a:t>Checking dataset</a:t>
            </a:r>
            <a:endParaRPr lang="en-IN" dirty="0"/>
          </a:p>
        </p:txBody>
      </p:sp>
      <p:sp>
        <p:nvSpPr>
          <p:cNvPr id="3" name="Content Placeholder 2">
            <a:extLst>
              <a:ext uri="{FF2B5EF4-FFF2-40B4-BE49-F238E27FC236}">
                <a16:creationId xmlns:a16="http://schemas.microsoft.com/office/drawing/2014/main" id="{AED5D871-326C-4964-9B56-B5B8FA3008E8}"/>
              </a:ext>
            </a:extLst>
          </p:cNvPr>
          <p:cNvSpPr>
            <a:spLocks noGrp="1"/>
          </p:cNvSpPr>
          <p:nvPr>
            <p:ph idx="1"/>
          </p:nvPr>
        </p:nvSpPr>
        <p:spPr/>
        <p:txBody>
          <a:bodyPr>
            <a:normAutofit lnSpcReduction="10000"/>
          </a:bodyPr>
          <a:lstStyle/>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r>
              <a:rPr lang="en-US" dirty="0"/>
              <a:t>Checking basic info like null values, basic statistics, shape and unique values present in each columns</a:t>
            </a:r>
            <a:endParaRPr lang="en-IN" dirty="0"/>
          </a:p>
          <a:p>
            <a:endParaRPr lang="en-IN" dirty="0"/>
          </a:p>
        </p:txBody>
      </p:sp>
      <p:pic>
        <p:nvPicPr>
          <p:cNvPr id="5" name="Picture 4">
            <a:extLst>
              <a:ext uri="{FF2B5EF4-FFF2-40B4-BE49-F238E27FC236}">
                <a16:creationId xmlns:a16="http://schemas.microsoft.com/office/drawing/2014/main" id="{7DFCD96F-0163-4BFC-B2D0-D686F66C7F7E}"/>
              </a:ext>
            </a:extLst>
          </p:cNvPr>
          <p:cNvPicPr>
            <a:picLocks noChangeAspect="1"/>
          </p:cNvPicPr>
          <p:nvPr/>
        </p:nvPicPr>
        <p:blipFill>
          <a:blip r:embed="rId2"/>
          <a:stretch>
            <a:fillRect/>
          </a:stretch>
        </p:blipFill>
        <p:spPr>
          <a:xfrm>
            <a:off x="1097280" y="1921934"/>
            <a:ext cx="5381625" cy="2567940"/>
          </a:xfrm>
          <a:prstGeom prst="rect">
            <a:avLst/>
          </a:prstGeom>
        </p:spPr>
      </p:pic>
    </p:spTree>
    <p:extLst>
      <p:ext uri="{BB962C8B-B14F-4D97-AF65-F5344CB8AC3E}">
        <p14:creationId xmlns:p14="http://schemas.microsoft.com/office/powerpoint/2010/main" val="4007641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92886E-E75F-4B58-9521-105B62F3F7D0}"/>
              </a:ext>
            </a:extLst>
          </p:cNvPr>
          <p:cNvSpPr txBox="1"/>
          <p:nvPr/>
        </p:nvSpPr>
        <p:spPr>
          <a:xfrm>
            <a:off x="628650" y="581024"/>
            <a:ext cx="3981450" cy="523220"/>
          </a:xfrm>
          <a:prstGeom prst="rect">
            <a:avLst/>
          </a:prstGeom>
          <a:noFill/>
        </p:spPr>
        <p:txBody>
          <a:bodyPr wrap="square" rtlCol="0">
            <a:spAutoFit/>
          </a:bodyPr>
          <a:lstStyle/>
          <a:p>
            <a:r>
              <a:rPr lang="en-IN" sz="2800" u="sng" dirty="0"/>
              <a:t>Univariate Analysis:</a:t>
            </a:r>
            <a:endParaRPr lang="en-IN" u="sng" dirty="0"/>
          </a:p>
        </p:txBody>
      </p:sp>
      <p:sp>
        <p:nvSpPr>
          <p:cNvPr id="3" name="TextBox 2">
            <a:extLst>
              <a:ext uri="{FF2B5EF4-FFF2-40B4-BE49-F238E27FC236}">
                <a16:creationId xmlns:a16="http://schemas.microsoft.com/office/drawing/2014/main" id="{705704F6-DCFE-4007-BC19-3CED607B969B}"/>
              </a:ext>
            </a:extLst>
          </p:cNvPr>
          <p:cNvSpPr txBox="1"/>
          <p:nvPr/>
        </p:nvSpPr>
        <p:spPr>
          <a:xfrm>
            <a:off x="733425" y="1362074"/>
            <a:ext cx="10239375" cy="369332"/>
          </a:xfrm>
          <a:prstGeom prst="rect">
            <a:avLst/>
          </a:prstGeom>
          <a:noFill/>
        </p:spPr>
        <p:txBody>
          <a:bodyPr wrap="square" rtlCol="0">
            <a:spAutoFit/>
          </a:bodyPr>
          <a:lstStyle/>
          <a:p>
            <a:r>
              <a:rPr lang="en-IN" dirty="0"/>
              <a:t>Here in dataset we have both numerical as well as categorical data</a:t>
            </a:r>
          </a:p>
        </p:txBody>
      </p:sp>
      <p:pic>
        <p:nvPicPr>
          <p:cNvPr id="1026" name="Picture 2">
            <a:extLst>
              <a:ext uri="{FF2B5EF4-FFF2-40B4-BE49-F238E27FC236}">
                <a16:creationId xmlns:a16="http://schemas.microsoft.com/office/drawing/2014/main" id="{5CC9F1E0-BE2F-4F65-80C3-BFC6E5644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9" y="1657350"/>
            <a:ext cx="6202362" cy="42481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609FBF5-6A94-4403-A7B2-625E4BD380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1" y="1657350"/>
            <a:ext cx="4204606" cy="28574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0818C70-239E-41E3-B21D-02BF150835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0476" y="4452750"/>
            <a:ext cx="2743200" cy="20058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C12AEA1-DA44-446C-A8F5-77E4ACDD412A}"/>
              </a:ext>
            </a:extLst>
          </p:cNvPr>
          <p:cNvSpPr txBox="1"/>
          <p:nvPr/>
        </p:nvSpPr>
        <p:spPr>
          <a:xfrm>
            <a:off x="7105650" y="4514849"/>
            <a:ext cx="4204606" cy="1477328"/>
          </a:xfrm>
          <a:prstGeom prst="rect">
            <a:avLst/>
          </a:prstGeom>
          <a:noFill/>
        </p:spPr>
        <p:txBody>
          <a:bodyPr wrap="square" rtlCol="0">
            <a:spAutoFit/>
          </a:bodyPr>
          <a:lstStyle/>
          <a:p>
            <a:r>
              <a:rPr lang="en-IN" dirty="0"/>
              <a:t>Here we have seen the distribution of each columns and no. of categories present in each column. By this we can check whether a continuous column is skewed or not.</a:t>
            </a:r>
          </a:p>
        </p:txBody>
      </p:sp>
    </p:spTree>
    <p:extLst>
      <p:ext uri="{BB962C8B-B14F-4D97-AF65-F5344CB8AC3E}">
        <p14:creationId xmlns:p14="http://schemas.microsoft.com/office/powerpoint/2010/main" val="4070058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C4FCC1-FB66-4EF7-ADAF-6349844A86CB}"/>
              </a:ext>
            </a:extLst>
          </p:cNvPr>
          <p:cNvSpPr txBox="1"/>
          <p:nvPr/>
        </p:nvSpPr>
        <p:spPr>
          <a:xfrm>
            <a:off x="714375" y="962025"/>
            <a:ext cx="3316606" cy="523220"/>
          </a:xfrm>
          <a:prstGeom prst="rect">
            <a:avLst/>
          </a:prstGeom>
          <a:noFill/>
        </p:spPr>
        <p:txBody>
          <a:bodyPr wrap="square" rtlCol="0">
            <a:spAutoFit/>
          </a:bodyPr>
          <a:lstStyle/>
          <a:p>
            <a:r>
              <a:rPr lang="en-IN" sz="2800" dirty="0"/>
              <a:t>Bivariate Analysis:</a:t>
            </a:r>
          </a:p>
        </p:txBody>
      </p:sp>
      <p:sp>
        <p:nvSpPr>
          <p:cNvPr id="3" name="TextBox 2">
            <a:extLst>
              <a:ext uri="{FF2B5EF4-FFF2-40B4-BE49-F238E27FC236}">
                <a16:creationId xmlns:a16="http://schemas.microsoft.com/office/drawing/2014/main" id="{6C53678F-86E1-48D0-8F29-84C5DE01B69E}"/>
              </a:ext>
            </a:extLst>
          </p:cNvPr>
          <p:cNvSpPr txBox="1"/>
          <p:nvPr/>
        </p:nvSpPr>
        <p:spPr>
          <a:xfrm>
            <a:off x="895349" y="1638299"/>
            <a:ext cx="9839325" cy="369332"/>
          </a:xfrm>
          <a:prstGeom prst="rect">
            <a:avLst/>
          </a:prstGeom>
          <a:noFill/>
        </p:spPr>
        <p:txBody>
          <a:bodyPr wrap="square" rtlCol="0">
            <a:spAutoFit/>
          </a:bodyPr>
          <a:lstStyle/>
          <a:p>
            <a:r>
              <a:rPr lang="en-IN" dirty="0"/>
              <a:t>Bivariate analysis is the best method to check whether any features is related to target variable or not.</a:t>
            </a:r>
          </a:p>
        </p:txBody>
      </p:sp>
      <p:pic>
        <p:nvPicPr>
          <p:cNvPr id="2050" name="Picture 2">
            <a:extLst>
              <a:ext uri="{FF2B5EF4-FFF2-40B4-BE49-F238E27FC236}">
                <a16:creationId xmlns:a16="http://schemas.microsoft.com/office/drawing/2014/main" id="{9DCE29D0-C398-4948-8C97-1F746A7AC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2160685"/>
            <a:ext cx="5019675" cy="356384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85BE278-E7BE-4C1A-89A6-4E07BA0F43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5011" y="2085976"/>
            <a:ext cx="4870159"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037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1CB267-7ECE-47D2-844B-93506559DED1}"/>
              </a:ext>
            </a:extLst>
          </p:cNvPr>
          <p:cNvSpPr txBox="1"/>
          <p:nvPr/>
        </p:nvSpPr>
        <p:spPr>
          <a:xfrm>
            <a:off x="1009650" y="771525"/>
            <a:ext cx="10515600" cy="3693319"/>
          </a:xfrm>
          <a:prstGeom prst="rect">
            <a:avLst/>
          </a:prstGeom>
          <a:noFill/>
        </p:spPr>
        <p:txBody>
          <a:bodyPr wrap="square" rtlCol="0">
            <a:spAutoFit/>
          </a:bodyPr>
          <a:lstStyle/>
          <a:p>
            <a:r>
              <a:rPr lang="en-US" u="sng" dirty="0"/>
              <a:t>Observation in bivariate analysis:</a:t>
            </a:r>
          </a:p>
          <a:p>
            <a:endParaRPr lang="en-US" dirty="0"/>
          </a:p>
          <a:p>
            <a:r>
              <a:rPr lang="en-US" dirty="0"/>
              <a:t>Used car price is high in Bangalore. whereas Delhi car has lowest Price as compare to other location.</a:t>
            </a:r>
          </a:p>
          <a:p>
            <a:endParaRPr lang="en-US" dirty="0"/>
          </a:p>
          <a:p>
            <a:endParaRPr lang="en-US" dirty="0"/>
          </a:p>
          <a:p>
            <a:r>
              <a:rPr lang="en-US" dirty="0"/>
              <a:t>The car which have comprehensive insurance has a slightly higher price than other car which have third party or other type of insurance.</a:t>
            </a:r>
          </a:p>
          <a:p>
            <a:endParaRPr lang="en-US" dirty="0"/>
          </a:p>
          <a:p>
            <a:r>
              <a:rPr lang="en-US" dirty="0"/>
              <a:t>The Diesel Model of a car have high price comparatively any other car which use different fuel type.</a:t>
            </a:r>
          </a:p>
          <a:p>
            <a:endParaRPr lang="en-US" dirty="0"/>
          </a:p>
          <a:p>
            <a:r>
              <a:rPr lang="en-US" dirty="0"/>
              <a:t>The Lexus and </a:t>
            </a:r>
            <a:r>
              <a:rPr lang="en-US" dirty="0" err="1"/>
              <a:t>auton</a:t>
            </a:r>
            <a:r>
              <a:rPr lang="en-US" dirty="0"/>
              <a:t> brand car have </a:t>
            </a:r>
            <a:r>
              <a:rPr lang="en-US" dirty="0" err="1"/>
              <a:t>slighlty</a:t>
            </a:r>
            <a:r>
              <a:rPr lang="en-US" dirty="0"/>
              <a:t> high price as compare to other brand and Maruti and Force comes under Budget cars.</a:t>
            </a:r>
          </a:p>
          <a:p>
            <a:endParaRPr lang="en-IN" dirty="0"/>
          </a:p>
        </p:txBody>
      </p:sp>
    </p:spTree>
    <p:extLst>
      <p:ext uri="{BB962C8B-B14F-4D97-AF65-F5344CB8AC3E}">
        <p14:creationId xmlns:p14="http://schemas.microsoft.com/office/powerpoint/2010/main" val="658758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C5FBE-EC2B-4538-9A01-5D0D5E2FA035}"/>
              </a:ext>
            </a:extLst>
          </p:cNvPr>
          <p:cNvSpPr>
            <a:spLocks noGrp="1"/>
          </p:cNvSpPr>
          <p:nvPr>
            <p:ph type="title"/>
          </p:nvPr>
        </p:nvSpPr>
        <p:spPr/>
        <p:txBody>
          <a:bodyPr/>
          <a:lstStyle/>
          <a:p>
            <a:r>
              <a:rPr lang="en-IN" dirty="0"/>
              <a:t>Multivariate Analysis</a:t>
            </a:r>
          </a:p>
        </p:txBody>
      </p:sp>
      <p:sp>
        <p:nvSpPr>
          <p:cNvPr id="4" name="Content Placeholder 3">
            <a:extLst>
              <a:ext uri="{FF2B5EF4-FFF2-40B4-BE49-F238E27FC236}">
                <a16:creationId xmlns:a16="http://schemas.microsoft.com/office/drawing/2014/main" id="{904FF663-102C-4482-9E89-2609FA21ACAE}"/>
              </a:ext>
            </a:extLst>
          </p:cNvPr>
          <p:cNvSpPr>
            <a:spLocks noGrp="1"/>
          </p:cNvSpPr>
          <p:nvPr>
            <p:ph sz="half" idx="2"/>
          </p:nvPr>
        </p:nvSpPr>
        <p:spPr/>
        <p:txBody>
          <a:bodyPr>
            <a:normAutofit/>
          </a:bodyPr>
          <a:lstStyle/>
          <a:p>
            <a:r>
              <a:rPr lang="en-IN" sz="3200" dirty="0"/>
              <a:t>From this heatmap we can see that only Max Power(In bhp) has the good correlation with the variable.</a:t>
            </a:r>
          </a:p>
        </p:txBody>
      </p:sp>
      <p:pic>
        <p:nvPicPr>
          <p:cNvPr id="3074" name="Picture 2">
            <a:extLst>
              <a:ext uri="{FF2B5EF4-FFF2-40B4-BE49-F238E27FC236}">
                <a16:creationId xmlns:a16="http://schemas.microsoft.com/office/drawing/2014/main" id="{7A9AE3DE-8BE7-4AC1-9456-03E3E977476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471977" y="1846263"/>
            <a:ext cx="4188684"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704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202A0398-84A1-4E84-90D0-F81C20535CB1}"/>
              </a:ext>
              <a:ext uri="{C183D7F6-B498-43B3-948B-1728B52AA6E4}">
                <adec:decorative xmlns:adec="http://schemas.microsoft.com/office/drawing/2017/decorative" val="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857" y="3522634"/>
            <a:ext cx="9753600" cy="275243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3923B2B-231A-411E-B8C7-7FABB4A70590}"/>
              </a:ext>
            </a:extLst>
          </p:cNvPr>
          <p:cNvPicPr>
            <a:picLocks noChangeAspect="1"/>
          </p:cNvPicPr>
          <p:nvPr/>
        </p:nvPicPr>
        <p:blipFill>
          <a:blip r:embed="rId3"/>
          <a:stretch>
            <a:fillRect/>
          </a:stretch>
        </p:blipFill>
        <p:spPr>
          <a:xfrm>
            <a:off x="595312" y="1030316"/>
            <a:ext cx="7820025" cy="1704975"/>
          </a:xfrm>
          <a:prstGeom prst="rect">
            <a:avLst/>
          </a:prstGeom>
        </p:spPr>
      </p:pic>
      <p:sp>
        <p:nvSpPr>
          <p:cNvPr id="7" name="Oval 6">
            <a:extLst>
              <a:ext uri="{FF2B5EF4-FFF2-40B4-BE49-F238E27FC236}">
                <a16:creationId xmlns:a16="http://schemas.microsoft.com/office/drawing/2014/main" id="{8C8F70EE-79D8-409E-8D95-2F75B48A22F0}"/>
              </a:ext>
            </a:extLst>
          </p:cNvPr>
          <p:cNvSpPr/>
          <p:nvPr/>
        </p:nvSpPr>
        <p:spPr>
          <a:xfrm>
            <a:off x="8415337" y="980381"/>
            <a:ext cx="1921163" cy="175491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 transformation</a:t>
            </a:r>
            <a:endParaRPr lang="en-IN" dirty="0"/>
          </a:p>
        </p:txBody>
      </p:sp>
      <p:sp>
        <p:nvSpPr>
          <p:cNvPr id="8" name="Arrow: Down 7">
            <a:extLst>
              <a:ext uri="{FF2B5EF4-FFF2-40B4-BE49-F238E27FC236}">
                <a16:creationId xmlns:a16="http://schemas.microsoft.com/office/drawing/2014/main" id="{96C74C97-192F-4EE6-8301-9FBD225559B1}"/>
              </a:ext>
            </a:extLst>
          </p:cNvPr>
          <p:cNvSpPr/>
          <p:nvPr/>
        </p:nvSpPr>
        <p:spPr>
          <a:xfrm>
            <a:off x="9353058" y="2756016"/>
            <a:ext cx="45719" cy="29198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27943D3B-5358-4DF3-8A00-5FA33D44D141}"/>
              </a:ext>
            </a:extLst>
          </p:cNvPr>
          <p:cNvCxnSpPr>
            <a:stCxn id="8" idx="2"/>
          </p:cNvCxnSpPr>
          <p:nvPr/>
        </p:nvCxnSpPr>
        <p:spPr>
          <a:xfrm flipH="1">
            <a:off x="1219200" y="3048000"/>
            <a:ext cx="8156718"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0ED1CF44-8BC7-4EC5-AAC8-0F7EBCFB8AFF}"/>
              </a:ext>
            </a:extLst>
          </p:cNvPr>
          <p:cNvCxnSpPr/>
          <p:nvPr/>
        </p:nvCxnSpPr>
        <p:spPr>
          <a:xfrm>
            <a:off x="1219200" y="3048000"/>
            <a:ext cx="0" cy="173355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021D3A79-BBC5-47B0-96E4-9E889DC632DB}"/>
              </a:ext>
            </a:extLst>
          </p:cNvPr>
          <p:cNvSpPr txBox="1"/>
          <p:nvPr/>
        </p:nvSpPr>
        <p:spPr>
          <a:xfrm>
            <a:off x="3705225" y="361950"/>
            <a:ext cx="4267200" cy="584775"/>
          </a:xfrm>
          <a:prstGeom prst="rect">
            <a:avLst/>
          </a:prstGeom>
          <a:noFill/>
        </p:spPr>
        <p:txBody>
          <a:bodyPr wrap="square" rtlCol="0">
            <a:spAutoFit/>
          </a:bodyPr>
          <a:lstStyle/>
          <a:p>
            <a:r>
              <a:rPr lang="en-IN" sz="3200" u="sng" dirty="0"/>
              <a:t>Model Building</a:t>
            </a:r>
            <a:endParaRPr lang="en-IN" u="sng" dirty="0"/>
          </a:p>
        </p:txBody>
      </p:sp>
    </p:spTree>
    <p:extLst>
      <p:ext uri="{BB962C8B-B14F-4D97-AF65-F5344CB8AC3E}">
        <p14:creationId xmlns:p14="http://schemas.microsoft.com/office/powerpoint/2010/main" val="177392485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200</TotalTime>
  <Words>602</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Retrospect</vt:lpstr>
      <vt:lpstr>Car price prediction</vt:lpstr>
      <vt:lpstr>Introduction:</vt:lpstr>
      <vt:lpstr>PowerPoint Presentation</vt:lpstr>
      <vt:lpstr>Checking dataset</vt:lpstr>
      <vt:lpstr>PowerPoint Presentation</vt:lpstr>
      <vt:lpstr>PowerPoint Presentation</vt:lpstr>
      <vt:lpstr>PowerPoint Presentation</vt:lpstr>
      <vt:lpstr>Multivariate Analysis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ASUS</dc:creator>
  <cp:lastModifiedBy>ASUS</cp:lastModifiedBy>
  <cp:revision>8</cp:revision>
  <dcterms:created xsi:type="dcterms:W3CDTF">2021-11-11T13:04:46Z</dcterms:created>
  <dcterms:modified xsi:type="dcterms:W3CDTF">2021-11-11T16:25:08Z</dcterms:modified>
</cp:coreProperties>
</file>