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sldIdLst>
    <p:sldId id="256" r:id="rId2"/>
    <p:sldId id="257" r:id="rId3"/>
    <p:sldId id="301" r:id="rId4"/>
    <p:sldId id="302" r:id="rId5"/>
    <p:sldId id="258" r:id="rId6"/>
    <p:sldId id="259" r:id="rId7"/>
    <p:sldId id="260" r:id="rId8"/>
    <p:sldId id="261" r:id="rId9"/>
    <p:sldId id="281" r:id="rId10"/>
    <p:sldId id="272" r:id="rId11"/>
    <p:sldId id="274" r:id="rId12"/>
    <p:sldId id="282" r:id="rId13"/>
    <p:sldId id="283" r:id="rId14"/>
    <p:sldId id="275" r:id="rId15"/>
    <p:sldId id="286" r:id="rId16"/>
    <p:sldId id="287" r:id="rId17"/>
    <p:sldId id="310" r:id="rId18"/>
    <p:sldId id="311" r:id="rId19"/>
    <p:sldId id="294" r:id="rId20"/>
    <p:sldId id="291" r:id="rId21"/>
    <p:sldId id="292" r:id="rId22"/>
    <p:sldId id="293" r:id="rId23"/>
    <p:sldId id="298" r:id="rId24"/>
    <p:sldId id="264" r:id="rId25"/>
    <p:sldId id="265" r:id="rId26"/>
    <p:sldId id="304" r:id="rId27"/>
    <p:sldId id="305" r:id="rId28"/>
    <p:sldId id="306" r:id="rId29"/>
    <p:sldId id="307" r:id="rId30"/>
    <p:sldId id="312" r:id="rId31"/>
    <p:sldId id="313" r:id="rId32"/>
    <p:sldId id="269" r:id="rId33"/>
    <p:sldId id="308" r:id="rId34"/>
    <p:sldId id="27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0B84A8-DBD6-4D8B-A3CE-3D442595169E}">
          <p14:sldIdLst>
            <p14:sldId id="256"/>
            <p14:sldId id="257"/>
            <p14:sldId id="301"/>
            <p14:sldId id="302"/>
            <p14:sldId id="258"/>
            <p14:sldId id="259"/>
            <p14:sldId id="260"/>
            <p14:sldId id="261"/>
            <p14:sldId id="281"/>
            <p14:sldId id="272"/>
            <p14:sldId id="274"/>
            <p14:sldId id="282"/>
            <p14:sldId id="283"/>
            <p14:sldId id="275"/>
            <p14:sldId id="286"/>
            <p14:sldId id="287"/>
            <p14:sldId id="310"/>
            <p14:sldId id="311"/>
            <p14:sldId id="294"/>
            <p14:sldId id="291"/>
            <p14:sldId id="292"/>
            <p14:sldId id="293"/>
            <p14:sldId id="298"/>
            <p14:sldId id="264"/>
            <p14:sldId id="265"/>
            <p14:sldId id="304"/>
            <p14:sldId id="305"/>
            <p14:sldId id="306"/>
            <p14:sldId id="307"/>
            <p14:sldId id="312"/>
            <p14:sldId id="313"/>
            <p14:sldId id="269"/>
            <p14:sldId id="308"/>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4A037BB-13E3-4596-858D-1918F194EA0D}" type="datetimeFigureOut">
              <a:rPr lang="en-IN" smtClean="0"/>
              <a:t>28-11-2021</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AFE0B4D-009D-4CC1-A6FC-BFC3B8E8D772}" type="slidenum">
              <a:rPr lang="en-IN" smtClean="0"/>
              <a:t>‹#›</a:t>
            </a:fld>
            <a:endParaRPr lang="en-IN"/>
          </a:p>
        </p:txBody>
      </p:sp>
    </p:spTree>
    <p:extLst>
      <p:ext uri="{BB962C8B-B14F-4D97-AF65-F5344CB8AC3E}">
        <p14:creationId xmlns:p14="http://schemas.microsoft.com/office/powerpoint/2010/main" val="6335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037BB-13E3-4596-858D-1918F194EA0D}"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41528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269400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076928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258134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4A037BB-13E3-4596-858D-1918F194EA0D}" type="datetimeFigureOut">
              <a:rPr lang="en-IN" smtClean="0"/>
              <a:t>28-11-2021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973122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4A037BB-13E3-4596-858D-1918F194EA0D}" type="datetimeFigureOut">
              <a:rPr lang="en-IN" smtClean="0"/>
              <a:t>28-11-2021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166053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037BB-13E3-4596-858D-1918F194EA0D}"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085000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037BB-13E3-4596-858D-1918F194EA0D}"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96854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037BB-13E3-4596-858D-1918F194EA0D}"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08914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84052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A037BB-13E3-4596-858D-1918F194EA0D}"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26140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A037BB-13E3-4596-858D-1918F194EA0D}" type="datetimeFigureOut">
              <a:rPr lang="en-IN" smtClean="0"/>
              <a:t>28-11-2021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837947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A037BB-13E3-4596-858D-1918F194EA0D}" type="datetimeFigureOut">
              <a:rPr lang="en-IN" smtClean="0"/>
              <a:t>28-11-2021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114930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037BB-13E3-4596-858D-1918F194EA0D}" type="datetimeFigureOut">
              <a:rPr lang="en-IN" smtClean="0"/>
              <a:t>28-11-2021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841267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037BB-13E3-4596-858D-1918F194EA0D}"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00261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037BB-13E3-4596-858D-1918F194EA0D}"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318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54A037BB-13E3-4596-858D-1918F194EA0D}" type="datetimeFigureOut">
              <a:rPr lang="en-IN" smtClean="0"/>
              <a:t>28-11-2021</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AFE0B4D-009D-4CC1-A6FC-BFC3B8E8D772}" type="slidenum">
              <a:rPr lang="en-IN" smtClean="0"/>
              <a:t>‹#›</a:t>
            </a:fld>
            <a:endParaRPr lang="en-IN"/>
          </a:p>
        </p:txBody>
      </p:sp>
    </p:spTree>
    <p:extLst>
      <p:ext uri="{BB962C8B-B14F-4D97-AF65-F5344CB8AC3E}">
        <p14:creationId xmlns:p14="http://schemas.microsoft.com/office/powerpoint/2010/main" val="3243325177"/>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 id="214748401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5A51-8502-482C-B8C6-ECB999B2EEEB}"/>
              </a:ext>
            </a:extLst>
          </p:cNvPr>
          <p:cNvSpPr>
            <a:spLocks noGrp="1"/>
          </p:cNvSpPr>
          <p:nvPr>
            <p:ph type="ctrTitle"/>
          </p:nvPr>
        </p:nvSpPr>
        <p:spPr>
          <a:xfrm>
            <a:off x="1222159" y="2084449"/>
            <a:ext cx="9144000" cy="2387600"/>
          </a:xfrm>
        </p:spPr>
        <p:txBody>
          <a:bodyPr/>
          <a:lstStyle/>
          <a:p>
            <a:pPr algn="ctr"/>
            <a:r>
              <a:rPr lang="en-US" sz="3200" b="1" dirty="0">
                <a:effectLst/>
                <a:latin typeface="Calibri" panose="020F0502020204030204" pitchFamily="34" charset="0"/>
                <a:ea typeface="Calibri" panose="020F0502020204030204" pitchFamily="34" charset="0"/>
                <a:cs typeface="Times New Roman" panose="02020603050405020304" pitchFamily="18" charset="0"/>
              </a:rPr>
              <a:t>FLIGHT PRICE PREDICTION PROJECT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30C2120F-EF56-41D5-AFE4-1CA483594837}"/>
              </a:ext>
            </a:extLst>
          </p:cNvPr>
          <p:cNvSpPr txBox="1"/>
          <p:nvPr/>
        </p:nvSpPr>
        <p:spPr>
          <a:xfrm>
            <a:off x="7161122" y="4559972"/>
            <a:ext cx="2982897" cy="400110"/>
          </a:xfrm>
          <a:prstGeom prst="rect">
            <a:avLst/>
          </a:prstGeom>
          <a:noFill/>
        </p:spPr>
        <p:txBody>
          <a:bodyPr wrap="square" rtlCol="0">
            <a:spAutoFit/>
          </a:bodyPr>
          <a:lstStyle/>
          <a:p>
            <a:r>
              <a:rPr lang="en-US" sz="2000" dirty="0"/>
              <a:t>By –SHARUKH ANSARI</a:t>
            </a:r>
            <a:endParaRPr lang="en-IN" sz="2000" dirty="0"/>
          </a:p>
        </p:txBody>
      </p:sp>
    </p:spTree>
    <p:extLst>
      <p:ext uri="{BB962C8B-B14F-4D97-AF65-F5344CB8AC3E}">
        <p14:creationId xmlns:p14="http://schemas.microsoft.com/office/powerpoint/2010/main" val="1631237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7638C29-2926-41EC-B127-D24D5B0A1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566738"/>
            <a:ext cx="11344275" cy="5464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412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7F87D04-EF53-4821-A7D9-520887922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4" y="566738"/>
            <a:ext cx="11322660" cy="5851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065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5B57B0A-D243-493A-A416-41297C7E5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566738"/>
            <a:ext cx="11344275" cy="572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43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D9BB242-E1E4-4DC4-8428-5B94A92F70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566738"/>
            <a:ext cx="11344275" cy="572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319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5F79A7-FCDB-4DB7-A322-4B939259D917}"/>
              </a:ext>
            </a:extLst>
          </p:cNvPr>
          <p:cNvPicPr>
            <a:picLocks noChangeAspect="1"/>
          </p:cNvPicPr>
          <p:nvPr/>
        </p:nvPicPr>
        <p:blipFill>
          <a:blip r:embed="rId2"/>
          <a:stretch>
            <a:fillRect/>
          </a:stretch>
        </p:blipFill>
        <p:spPr>
          <a:xfrm>
            <a:off x="208728" y="964928"/>
            <a:ext cx="11774543" cy="5682057"/>
          </a:xfrm>
          <a:prstGeom prst="rect">
            <a:avLst/>
          </a:prstGeom>
        </p:spPr>
      </p:pic>
      <p:sp>
        <p:nvSpPr>
          <p:cNvPr id="5" name="TextBox 4">
            <a:extLst>
              <a:ext uri="{FF2B5EF4-FFF2-40B4-BE49-F238E27FC236}">
                <a16:creationId xmlns:a16="http://schemas.microsoft.com/office/drawing/2014/main" id="{CFCDBCEC-0E81-4E26-992F-B2FA6090A4F9}"/>
              </a:ext>
            </a:extLst>
          </p:cNvPr>
          <p:cNvSpPr txBox="1"/>
          <p:nvPr/>
        </p:nvSpPr>
        <p:spPr>
          <a:xfrm>
            <a:off x="3622431" y="404445"/>
            <a:ext cx="4273061" cy="646331"/>
          </a:xfrm>
          <a:prstGeom prst="rect">
            <a:avLst/>
          </a:prstGeom>
          <a:noFill/>
        </p:spPr>
        <p:txBody>
          <a:bodyPr wrap="square" rtlCol="0">
            <a:spAutoFit/>
          </a:bodyPr>
          <a:lstStyle/>
          <a:p>
            <a:pPr algn="ctr"/>
            <a:r>
              <a:rPr lang="en-US" sz="1800" b="1" u="sng" dirty="0">
                <a:latin typeface="Calibri" panose="020F0502020204030204" pitchFamily="34" charset="0"/>
                <a:cs typeface="Calibri" panose="020F0502020204030204" pitchFamily="34" charset="0"/>
              </a:rPr>
              <a:t>Destination and Total number of stops vs  fare</a:t>
            </a:r>
            <a:endParaRPr lang="en-IN" sz="18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6505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763A6C-B917-42ED-8D36-35ABA46DFCA2}"/>
              </a:ext>
            </a:extLst>
          </p:cNvPr>
          <p:cNvSpPr txBox="1"/>
          <p:nvPr/>
        </p:nvSpPr>
        <p:spPr>
          <a:xfrm>
            <a:off x="779843" y="769441"/>
            <a:ext cx="2689934" cy="461665"/>
          </a:xfrm>
          <a:prstGeom prst="rect">
            <a:avLst/>
          </a:prstGeom>
          <a:noFill/>
        </p:spPr>
        <p:txBody>
          <a:bodyPr wrap="square" rtlCol="0">
            <a:spAutoFit/>
          </a:bodyPr>
          <a:lstStyle/>
          <a:p>
            <a:pPr algn="ctr"/>
            <a:r>
              <a:rPr lang="en-US" sz="2400" b="1" u="sng" dirty="0">
                <a:latin typeface="Calibri" panose="020F0502020204030204" pitchFamily="34" charset="0"/>
                <a:cs typeface="Calibri" panose="020F0502020204030204" pitchFamily="34" charset="0"/>
              </a:rPr>
              <a:t>Airline Name</a:t>
            </a:r>
            <a:endParaRPr lang="en-IN" sz="2400" b="1" u="sng" dirty="0">
              <a:latin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id="{C413EBD5-E996-46BC-92AB-D5AE522C4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85" y="1231106"/>
            <a:ext cx="4141177" cy="439578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A23765A-53BB-42D4-8CAE-AAD554BAB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631" y="1231106"/>
            <a:ext cx="4434254" cy="36662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FDDC08-FBE6-429F-829F-C182669958B5}"/>
              </a:ext>
            </a:extLst>
          </p:cNvPr>
          <p:cNvSpPr txBox="1"/>
          <p:nvPr/>
        </p:nvSpPr>
        <p:spPr>
          <a:xfrm>
            <a:off x="5943600" y="769440"/>
            <a:ext cx="2145324" cy="369332"/>
          </a:xfrm>
          <a:prstGeom prst="rect">
            <a:avLst/>
          </a:prstGeom>
          <a:noFill/>
        </p:spPr>
        <p:txBody>
          <a:bodyPr wrap="square" rtlCol="0">
            <a:spAutoFit/>
          </a:bodyPr>
          <a:lstStyle/>
          <a:p>
            <a:r>
              <a:rPr lang="en-US" b="1" dirty="0"/>
              <a:t>Price Distribution</a:t>
            </a:r>
            <a:endParaRPr lang="en-IN" b="1" dirty="0"/>
          </a:p>
        </p:txBody>
      </p:sp>
    </p:spTree>
    <p:extLst>
      <p:ext uri="{BB962C8B-B14F-4D97-AF65-F5344CB8AC3E}">
        <p14:creationId xmlns:p14="http://schemas.microsoft.com/office/powerpoint/2010/main" val="4060957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5953A7-1059-4D29-9BA9-4EC4AB0F4523}"/>
              </a:ext>
            </a:extLst>
          </p:cNvPr>
          <p:cNvSpPr txBox="1"/>
          <p:nvPr/>
        </p:nvSpPr>
        <p:spPr>
          <a:xfrm>
            <a:off x="1918083" y="787574"/>
            <a:ext cx="2689934" cy="461665"/>
          </a:xfrm>
          <a:prstGeom prst="rect">
            <a:avLst/>
          </a:prstGeom>
          <a:noFill/>
        </p:spPr>
        <p:txBody>
          <a:bodyPr wrap="square" rtlCol="0">
            <a:spAutoFit/>
          </a:bodyPr>
          <a:lstStyle/>
          <a:p>
            <a:pPr algn="ctr"/>
            <a:r>
              <a:rPr lang="en-US" sz="2400" b="1" u="sng" dirty="0">
                <a:latin typeface="Calibri" panose="020F0502020204030204" pitchFamily="34" charset="0"/>
                <a:cs typeface="Calibri" panose="020F0502020204030204" pitchFamily="34" charset="0"/>
              </a:rPr>
              <a:t>Source</a:t>
            </a:r>
            <a:endParaRPr lang="en-IN" sz="2400" b="1" u="sng" dirty="0">
              <a:latin typeface="Calibri" panose="020F0502020204030204" pitchFamily="34" charset="0"/>
              <a:cs typeface="Calibri" panose="020F0502020204030204" pitchFamily="34" charset="0"/>
            </a:endParaRPr>
          </a:p>
        </p:txBody>
      </p:sp>
      <p:pic>
        <p:nvPicPr>
          <p:cNvPr id="6146" name="Picture 2">
            <a:extLst>
              <a:ext uri="{FF2B5EF4-FFF2-40B4-BE49-F238E27FC236}">
                <a16:creationId xmlns:a16="http://schemas.microsoft.com/office/drawing/2014/main" id="{13F8FD22-1E56-4116-9FC1-D2AB26086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082" y="1249239"/>
            <a:ext cx="5368803" cy="4448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93907EB-AC02-4FBE-ABD1-A7B4BACB5C45}"/>
              </a:ext>
            </a:extLst>
          </p:cNvPr>
          <p:cNvSpPr txBox="1"/>
          <p:nvPr/>
        </p:nvSpPr>
        <p:spPr>
          <a:xfrm>
            <a:off x="7127890" y="787574"/>
            <a:ext cx="2689934" cy="461665"/>
          </a:xfrm>
          <a:prstGeom prst="rect">
            <a:avLst/>
          </a:prstGeom>
          <a:noFill/>
        </p:spPr>
        <p:txBody>
          <a:bodyPr wrap="square" rtlCol="0">
            <a:spAutoFit/>
          </a:bodyPr>
          <a:lstStyle/>
          <a:p>
            <a:pPr algn="ctr"/>
            <a:r>
              <a:rPr lang="en-US" sz="2400" b="1" u="sng" dirty="0">
                <a:latin typeface="Calibri" panose="020F0502020204030204" pitchFamily="34" charset="0"/>
                <a:cs typeface="Calibri" panose="020F0502020204030204" pitchFamily="34" charset="0"/>
              </a:rPr>
              <a:t>Destination</a:t>
            </a:r>
            <a:endParaRPr lang="en-IN" sz="2400" b="1" u="sng" dirty="0">
              <a:latin typeface="Calibri" panose="020F0502020204030204" pitchFamily="34" charset="0"/>
              <a:cs typeface="Calibri" panose="020F0502020204030204" pitchFamily="34" charset="0"/>
            </a:endParaRPr>
          </a:p>
        </p:txBody>
      </p:sp>
      <p:pic>
        <p:nvPicPr>
          <p:cNvPr id="6148" name="Picture 4">
            <a:extLst>
              <a:ext uri="{FF2B5EF4-FFF2-40B4-BE49-F238E27FC236}">
                <a16:creationId xmlns:a16="http://schemas.microsoft.com/office/drawing/2014/main" id="{1AC469A2-54AD-4B4D-BC75-5FD81F18F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51793"/>
            <a:ext cx="5374311" cy="5495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774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6210413-0394-47E1-A815-9560B6F64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46" y="604838"/>
            <a:ext cx="11210192" cy="564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353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9B812244-4EBC-4DF4-AF19-7F14EC706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604838"/>
            <a:ext cx="11268075" cy="564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095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038BA-2B4A-4A94-89DF-8680443492FD}"/>
              </a:ext>
            </a:extLst>
          </p:cNvPr>
          <p:cNvSpPr>
            <a:spLocks noGrp="1"/>
          </p:cNvSpPr>
          <p:nvPr>
            <p:ph type="title"/>
          </p:nvPr>
        </p:nvSpPr>
        <p:spPr/>
        <p:txBody>
          <a:bodyPr/>
          <a:lstStyle/>
          <a:p>
            <a:r>
              <a:rPr lang="en-US" dirty="0"/>
              <a:t>Heat Map(Correlation)</a:t>
            </a:r>
            <a:endParaRPr lang="en-IN" dirty="0"/>
          </a:p>
        </p:txBody>
      </p:sp>
    </p:spTree>
    <p:extLst>
      <p:ext uri="{BB962C8B-B14F-4D97-AF65-F5344CB8AC3E}">
        <p14:creationId xmlns:p14="http://schemas.microsoft.com/office/powerpoint/2010/main" val="124475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A5ED-D056-4630-8699-B1180D47DE17}"/>
              </a:ext>
            </a:extLst>
          </p:cNvPr>
          <p:cNvSpPr>
            <a:spLocks noGrp="1"/>
          </p:cNvSpPr>
          <p:nvPr>
            <p:ph type="title"/>
          </p:nvPr>
        </p:nvSpPr>
        <p:spPr/>
        <p:txBody>
          <a:bodyPr/>
          <a:lstStyle/>
          <a:p>
            <a:r>
              <a:rPr lang="en-US" dirty="0">
                <a:solidFill>
                  <a:schemeClr val="bg1"/>
                </a:solidFill>
              </a:rPr>
              <a:t>Problem Statement </a:t>
            </a:r>
            <a:endParaRPr lang="en-IN" dirty="0">
              <a:solidFill>
                <a:schemeClr val="bg1"/>
              </a:solidFill>
            </a:endParaRPr>
          </a:p>
        </p:txBody>
      </p:sp>
      <p:sp>
        <p:nvSpPr>
          <p:cNvPr id="3" name="Content Placeholder 2">
            <a:extLst>
              <a:ext uri="{FF2B5EF4-FFF2-40B4-BE49-F238E27FC236}">
                <a16:creationId xmlns:a16="http://schemas.microsoft.com/office/drawing/2014/main" id="{27EE3CDB-B1D9-4F1C-A841-BC963D45BA2E}"/>
              </a:ext>
            </a:extLst>
          </p:cNvPr>
          <p:cNvSpPr>
            <a:spLocks noGrp="1"/>
          </p:cNvSpPr>
          <p:nvPr>
            <p:ph idx="1"/>
          </p:nvPr>
        </p:nvSpPr>
        <p:spPr>
          <a:xfrm>
            <a:off x="263768" y="1947539"/>
            <a:ext cx="11928232" cy="4708237"/>
          </a:xfrm>
        </p:spPr>
        <p:txBody>
          <a:bodyPr>
            <a:normAutofit/>
          </a:bodyPr>
          <a:lstStyle/>
          <a:p>
            <a:pPr algn="just"/>
            <a:endParaRPr lang="en-IN" sz="1800" b="0" i="0" u="none" strike="noStrike" baseline="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q"/>
            </a:pPr>
            <a:r>
              <a:rPr lang="en-US" sz="1800" b="0" i="0" u="none" strike="noStrike" baseline="0" dirty="0">
                <a:solidFill>
                  <a:schemeClr val="tx1"/>
                </a:solidFill>
                <a:latin typeface="Calibri" panose="020F0502020204030204" pitchFamily="34" charset="0"/>
                <a:cs typeface="Calibri" panose="020F0502020204030204" pitchFamily="34" charset="0"/>
              </a:rPr>
              <a:t>In thi</a:t>
            </a:r>
            <a:r>
              <a:rPr lang="en-US" dirty="0">
                <a:solidFill>
                  <a:schemeClr val="tx1"/>
                </a:solidFill>
                <a:latin typeface="Calibri" panose="020F0502020204030204" pitchFamily="34" charset="0"/>
                <a:cs typeface="Calibri" panose="020F0502020204030204" pitchFamily="34" charset="0"/>
              </a:rPr>
              <a:t>s project we need to extract data and build a model which can predict the price of ticket on a particular day or month</a:t>
            </a: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q"/>
            </a:pP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q"/>
            </a:pPr>
            <a:r>
              <a:rPr lang="en-US" sz="1800" b="0" i="0" u="none" strike="noStrike" baseline="0" dirty="0">
                <a:solidFill>
                  <a:schemeClr val="tx1"/>
                </a:solidFill>
                <a:latin typeface="Calibri" panose="020F0502020204030204" pitchFamily="34" charset="0"/>
                <a:cs typeface="Calibri" panose="020F0502020204030204" pitchFamily="34" charset="0"/>
              </a:rPr>
              <a:t> Anyone who has booked a flight ticket knows how unexpectedly the prices vary. The cheapest available ticket on a given flight gets more and less expensive over time. This usually happens as an attempt to maximize revenue based on - </a:t>
            </a:r>
          </a:p>
          <a:p>
            <a:pPr marL="0" indent="0" algn="just">
              <a:buNone/>
            </a:pPr>
            <a:r>
              <a:rPr lang="en-US" sz="1800" b="0" i="0" u="none" strike="noStrike" baseline="0" dirty="0">
                <a:solidFill>
                  <a:schemeClr val="tx1"/>
                </a:solidFill>
                <a:latin typeface="Calibri" panose="020F0502020204030204" pitchFamily="34" charset="0"/>
                <a:cs typeface="Calibri" panose="020F0502020204030204" pitchFamily="34" charset="0"/>
              </a:rPr>
              <a:t>	1. Time of purchase patterns (making sure last-minute purchases are expensive) </a:t>
            </a:r>
          </a:p>
          <a:p>
            <a:pPr marL="0" indent="0" algn="just">
              <a:buNone/>
            </a:pPr>
            <a:r>
              <a:rPr lang="en-US" sz="1800" dirty="0">
                <a:solidFill>
                  <a:schemeClr val="tx1"/>
                </a:solidFill>
                <a:latin typeface="Calibri" panose="020F0502020204030204" pitchFamily="34" charset="0"/>
                <a:cs typeface="Calibri" panose="020F0502020204030204" pitchFamily="34" charset="0"/>
              </a:rPr>
              <a:t>	</a:t>
            </a:r>
            <a:r>
              <a:rPr lang="en-US" sz="1800" b="0" i="0" u="none" strike="noStrike" baseline="0" dirty="0">
                <a:solidFill>
                  <a:schemeClr val="tx1"/>
                </a:solidFill>
                <a:latin typeface="Calibri" panose="020F0502020204030204" pitchFamily="34" charset="0"/>
                <a:cs typeface="Calibri" panose="020F0502020204030204" pitchFamily="34" charset="0"/>
              </a:rPr>
              <a:t>2. Keeping the flight as full as they want it (raising prices on a flight which is filling up in order to reduce sales and hold 	back inventory for those expensive last-minute expensive purchases) </a:t>
            </a:r>
          </a:p>
          <a:p>
            <a:pPr algn="just"/>
            <a:endParaRPr lang="en-IN" sz="1800" b="0" i="0" u="none" strike="noStrike" baseline="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q"/>
            </a:pPr>
            <a:r>
              <a:rPr lang="en-US" sz="1800" b="0" i="0" u="none" strike="noStrike" baseline="0" dirty="0">
                <a:solidFill>
                  <a:schemeClr val="tx1"/>
                </a:solidFill>
                <a:latin typeface="Calibri" panose="020F0502020204030204" pitchFamily="34" charset="0"/>
                <a:cs typeface="Calibri" panose="020F0502020204030204" pitchFamily="34" charset="0"/>
              </a:rPr>
              <a:t>So, you have to work on a project where you collect data of flight fares with other features and work to make a model to predict fares of flights. </a:t>
            </a:r>
          </a:p>
        </p:txBody>
      </p:sp>
    </p:spTree>
    <p:extLst>
      <p:ext uri="{BB962C8B-B14F-4D97-AF65-F5344CB8AC3E}">
        <p14:creationId xmlns:p14="http://schemas.microsoft.com/office/powerpoint/2010/main" val="786135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7AA3ABFA-EC93-4EE7-B9AF-7E5F660FA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515" y="940777"/>
            <a:ext cx="9662747" cy="5802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44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17D1D-0309-49BD-BA63-D86CFFE1FB27}"/>
              </a:ext>
            </a:extLst>
          </p:cNvPr>
          <p:cNvSpPr>
            <a:spLocks noGrp="1"/>
          </p:cNvSpPr>
          <p:nvPr>
            <p:ph type="title"/>
          </p:nvPr>
        </p:nvSpPr>
        <p:spPr/>
        <p:txBody>
          <a:bodyPr/>
          <a:lstStyle/>
          <a:p>
            <a:r>
              <a:rPr lang="en-US" dirty="0"/>
              <a:t>Relationship of the Flight price with other features.</a:t>
            </a:r>
            <a:endParaRPr lang="en-IN" dirty="0"/>
          </a:p>
        </p:txBody>
      </p:sp>
    </p:spTree>
    <p:extLst>
      <p:ext uri="{BB962C8B-B14F-4D97-AF65-F5344CB8AC3E}">
        <p14:creationId xmlns:p14="http://schemas.microsoft.com/office/powerpoint/2010/main" val="4071394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33349C60-A4AA-4695-85EE-C179B2AC7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323" y="0"/>
            <a:ext cx="957482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129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E21F6B-ACE8-4100-A953-45DB516FB7BC}"/>
              </a:ext>
            </a:extLst>
          </p:cNvPr>
          <p:cNvSpPr txBox="1"/>
          <p:nvPr/>
        </p:nvSpPr>
        <p:spPr>
          <a:xfrm>
            <a:off x="3726233" y="104173"/>
            <a:ext cx="3860302" cy="461665"/>
          </a:xfrm>
          <a:prstGeom prst="rect">
            <a:avLst/>
          </a:prstGeom>
          <a:noFill/>
        </p:spPr>
        <p:txBody>
          <a:bodyPr wrap="square" rtlCol="0">
            <a:spAutoFit/>
          </a:bodyPr>
          <a:lstStyle/>
          <a:p>
            <a:pPr algn="ctr"/>
            <a:r>
              <a:rPr lang="en-US" sz="2400" b="1" u="sng" dirty="0">
                <a:latin typeface="Calibri" panose="020F0502020204030204" pitchFamily="34" charset="0"/>
                <a:cs typeface="Calibri" panose="020F0502020204030204" pitchFamily="34" charset="0"/>
              </a:rPr>
              <a:t>Box plots</a:t>
            </a:r>
            <a:endParaRPr lang="en-IN" sz="2400" b="1" u="sng" dirty="0">
              <a:latin typeface="Calibri" panose="020F0502020204030204" pitchFamily="34" charset="0"/>
              <a:cs typeface="Calibri" panose="020F0502020204030204" pitchFamily="34" charset="0"/>
            </a:endParaRPr>
          </a:p>
        </p:txBody>
      </p:sp>
      <p:pic>
        <p:nvPicPr>
          <p:cNvPr id="11266" name="Picture 2">
            <a:extLst>
              <a:ext uri="{FF2B5EF4-FFF2-40B4-BE49-F238E27FC236}">
                <a16:creationId xmlns:a16="http://schemas.microsoft.com/office/drawing/2014/main" id="{9167EA73-E958-4840-99C5-D20BB8C5C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138" y="703384"/>
            <a:ext cx="8669215" cy="6154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059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AEE5-D1DB-4B24-B2C8-AD2EAA5BDA37}"/>
              </a:ext>
            </a:extLst>
          </p:cNvPr>
          <p:cNvSpPr>
            <a:spLocks noGrp="1"/>
          </p:cNvSpPr>
          <p:nvPr>
            <p:ph type="title"/>
          </p:nvPr>
        </p:nvSpPr>
        <p:spPr/>
        <p:txBody>
          <a:bodyPr/>
          <a:lstStyle/>
          <a:p>
            <a:r>
              <a:rPr lang="en-US" dirty="0"/>
              <a:t>Steps and assumption.</a:t>
            </a:r>
            <a:endParaRPr lang="en-IN" dirty="0"/>
          </a:p>
        </p:txBody>
      </p:sp>
      <p:sp>
        <p:nvSpPr>
          <p:cNvPr id="3" name="Content Placeholder 2">
            <a:extLst>
              <a:ext uri="{FF2B5EF4-FFF2-40B4-BE49-F238E27FC236}">
                <a16:creationId xmlns:a16="http://schemas.microsoft.com/office/drawing/2014/main" id="{9E40255C-8224-4774-87D2-7D68715462F1}"/>
              </a:ext>
            </a:extLst>
          </p:cNvPr>
          <p:cNvSpPr>
            <a:spLocks noGrp="1"/>
          </p:cNvSpPr>
          <p:nvPr>
            <p:ph idx="1"/>
          </p:nvPr>
        </p:nvSpPr>
        <p:spPr>
          <a:xfrm>
            <a:off x="0" y="2459115"/>
            <a:ext cx="12192000" cy="2156848"/>
          </a:xfrm>
        </p:spPr>
        <p:txBody>
          <a:bodyPr/>
          <a:lstStyle/>
          <a:p>
            <a:pPr lvl="0">
              <a:lnSpc>
                <a:spcPct val="107000"/>
              </a:lnSpc>
              <a:buFont typeface="Wingdings" panose="05000000000000000000" pitchFamily="2" charset="2"/>
              <a:buChar char="q"/>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non-stop in total number of stops is replaced by 0.</a:t>
            </a:r>
          </a:p>
          <a:p>
            <a:pPr lvl="0">
              <a:lnSpc>
                <a:spcPct val="107000"/>
              </a:lnSpc>
              <a:buFont typeface="Wingdings" panose="05000000000000000000" pitchFamily="2" charset="2"/>
              <a:buChar char="q"/>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name of the city Bengaluru and Bangalore are the same.</a:t>
            </a:r>
          </a:p>
          <a:p>
            <a:pPr lvl="0">
              <a:lnSpc>
                <a:spcPct val="107000"/>
              </a:lnSpc>
              <a:spcAft>
                <a:spcPts val="800"/>
              </a:spcAft>
              <a:buFont typeface="Wingdings" panose="05000000000000000000" pitchFamily="2" charset="2"/>
              <a:buChar char="q"/>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date of scrapping the data from the web was 28</a:t>
            </a:r>
            <a:r>
              <a:rPr lang="en-IN" sz="1800" baseline="30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a:t>
            </a:r>
            <a:r>
              <a:rPr lang="en-IN" baseline="30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dirty="0">
                <a:solidFill>
                  <a:schemeClr val="tx1"/>
                </a:solidFill>
                <a:latin typeface="Calibri" panose="020F0502020204030204" pitchFamily="34" charset="0"/>
                <a:cs typeface="Times New Roman" panose="02020603050405020304" pitchFamily="18" charset="0"/>
              </a:rPr>
              <a:t>Novemb</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er 2021</a:t>
            </a:r>
          </a:p>
        </p:txBody>
      </p:sp>
    </p:spTree>
    <p:extLst>
      <p:ext uri="{BB962C8B-B14F-4D97-AF65-F5344CB8AC3E}">
        <p14:creationId xmlns:p14="http://schemas.microsoft.com/office/powerpoint/2010/main" val="3137221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a:solidFill>
                  <a:schemeClr val="tx1"/>
                </a:solidFill>
                <a:latin typeface="Calibri" panose="020F0502020204030204" pitchFamily="34" charset="0"/>
                <a:cs typeface="Calibri" panose="020F0502020204030204" pitchFamily="34" charset="0"/>
              </a:rPr>
              <a:t>Gradient Boosting</a:t>
            </a:r>
            <a:endParaRPr lang="en-IN" b="1" u="sng"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8AC1484-C550-4F9A-98F0-638ACE26F8B9}"/>
              </a:ext>
            </a:extLst>
          </p:cNvPr>
          <p:cNvPicPr>
            <a:picLocks noChangeAspect="1"/>
          </p:cNvPicPr>
          <p:nvPr/>
        </p:nvPicPr>
        <p:blipFill>
          <a:blip r:embed="rId2"/>
          <a:stretch>
            <a:fillRect/>
          </a:stretch>
        </p:blipFill>
        <p:spPr>
          <a:xfrm>
            <a:off x="94412" y="2716568"/>
            <a:ext cx="12003175" cy="3860078"/>
          </a:xfrm>
          <a:prstGeom prst="rect">
            <a:avLst/>
          </a:prstGeom>
        </p:spPr>
      </p:pic>
    </p:spTree>
    <p:extLst>
      <p:ext uri="{BB962C8B-B14F-4D97-AF65-F5344CB8AC3E}">
        <p14:creationId xmlns:p14="http://schemas.microsoft.com/office/powerpoint/2010/main" val="2296495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a:solidFill>
                  <a:schemeClr val="tx1"/>
                </a:solidFill>
                <a:latin typeface="Calibri" panose="020F0502020204030204" pitchFamily="34" charset="0"/>
                <a:cs typeface="Calibri" panose="020F0502020204030204" pitchFamily="34" charset="0"/>
              </a:rPr>
              <a:t>Decision Tree Regressor</a:t>
            </a:r>
          </a:p>
        </p:txBody>
      </p:sp>
      <p:pic>
        <p:nvPicPr>
          <p:cNvPr id="5" name="Picture 4">
            <a:extLst>
              <a:ext uri="{FF2B5EF4-FFF2-40B4-BE49-F238E27FC236}">
                <a16:creationId xmlns:a16="http://schemas.microsoft.com/office/drawing/2014/main" id="{D659BB4D-B177-4BC9-9AAB-725732D8B9FA}"/>
              </a:ext>
            </a:extLst>
          </p:cNvPr>
          <p:cNvPicPr>
            <a:picLocks noChangeAspect="1"/>
          </p:cNvPicPr>
          <p:nvPr/>
        </p:nvPicPr>
        <p:blipFill>
          <a:blip r:embed="rId2"/>
          <a:stretch>
            <a:fillRect/>
          </a:stretch>
        </p:blipFill>
        <p:spPr>
          <a:xfrm>
            <a:off x="0" y="2627791"/>
            <a:ext cx="12192000" cy="4141432"/>
          </a:xfrm>
          <a:prstGeom prst="rect">
            <a:avLst/>
          </a:prstGeom>
        </p:spPr>
      </p:pic>
    </p:spTree>
    <p:extLst>
      <p:ext uri="{BB962C8B-B14F-4D97-AF65-F5344CB8AC3E}">
        <p14:creationId xmlns:p14="http://schemas.microsoft.com/office/powerpoint/2010/main" val="616977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a:solidFill>
                  <a:schemeClr val="tx1"/>
                </a:solidFill>
                <a:latin typeface="Calibri" panose="020F0502020204030204" pitchFamily="34" charset="0"/>
                <a:cs typeface="Calibri" panose="020F0502020204030204" pitchFamily="34" charset="0"/>
              </a:rPr>
              <a:t>Random Forest Regressor</a:t>
            </a:r>
          </a:p>
        </p:txBody>
      </p:sp>
      <p:pic>
        <p:nvPicPr>
          <p:cNvPr id="6" name="Picture 5">
            <a:extLst>
              <a:ext uri="{FF2B5EF4-FFF2-40B4-BE49-F238E27FC236}">
                <a16:creationId xmlns:a16="http://schemas.microsoft.com/office/drawing/2014/main" id="{DB99F456-75FA-495E-88BE-6C24BD76B2B4}"/>
              </a:ext>
            </a:extLst>
          </p:cNvPr>
          <p:cNvPicPr>
            <a:picLocks noChangeAspect="1"/>
          </p:cNvPicPr>
          <p:nvPr/>
        </p:nvPicPr>
        <p:blipFill>
          <a:blip r:embed="rId2"/>
          <a:stretch>
            <a:fillRect/>
          </a:stretch>
        </p:blipFill>
        <p:spPr>
          <a:xfrm>
            <a:off x="0" y="2644769"/>
            <a:ext cx="12192000" cy="4054042"/>
          </a:xfrm>
          <a:prstGeom prst="rect">
            <a:avLst/>
          </a:prstGeom>
        </p:spPr>
      </p:pic>
    </p:spTree>
    <p:extLst>
      <p:ext uri="{BB962C8B-B14F-4D97-AF65-F5344CB8AC3E}">
        <p14:creationId xmlns:p14="http://schemas.microsoft.com/office/powerpoint/2010/main" val="2353454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a:solidFill>
                  <a:schemeClr val="tx1"/>
                </a:solidFill>
                <a:latin typeface="Calibri" panose="020F0502020204030204" pitchFamily="34" charset="0"/>
                <a:cs typeface="Calibri" panose="020F0502020204030204" pitchFamily="34" charset="0"/>
              </a:rPr>
              <a:t>Bagging Regressor</a:t>
            </a:r>
          </a:p>
        </p:txBody>
      </p:sp>
      <p:pic>
        <p:nvPicPr>
          <p:cNvPr id="6" name="Picture 5">
            <a:extLst>
              <a:ext uri="{FF2B5EF4-FFF2-40B4-BE49-F238E27FC236}">
                <a16:creationId xmlns:a16="http://schemas.microsoft.com/office/drawing/2014/main" id="{32269F5B-778F-4670-8E3B-80E514511050}"/>
              </a:ext>
            </a:extLst>
          </p:cNvPr>
          <p:cNvPicPr>
            <a:picLocks noChangeAspect="1"/>
          </p:cNvPicPr>
          <p:nvPr/>
        </p:nvPicPr>
        <p:blipFill>
          <a:blip r:embed="rId2"/>
          <a:stretch>
            <a:fillRect/>
          </a:stretch>
        </p:blipFill>
        <p:spPr>
          <a:xfrm>
            <a:off x="-1" y="2716568"/>
            <a:ext cx="12089423" cy="4141432"/>
          </a:xfrm>
          <a:prstGeom prst="rect">
            <a:avLst/>
          </a:prstGeom>
        </p:spPr>
      </p:pic>
    </p:spTree>
    <p:extLst>
      <p:ext uri="{BB962C8B-B14F-4D97-AF65-F5344CB8AC3E}">
        <p14:creationId xmlns:p14="http://schemas.microsoft.com/office/powerpoint/2010/main" val="3749106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a:solidFill>
                  <a:schemeClr val="tx1"/>
                </a:solidFill>
                <a:latin typeface="Calibri" panose="020F0502020204030204" pitchFamily="34" charset="0"/>
                <a:cs typeface="Calibri" panose="020F0502020204030204" pitchFamily="34" charset="0"/>
              </a:rPr>
              <a:t>XGB Regressor</a:t>
            </a:r>
          </a:p>
        </p:txBody>
      </p:sp>
      <p:pic>
        <p:nvPicPr>
          <p:cNvPr id="5" name="Picture 4">
            <a:extLst>
              <a:ext uri="{FF2B5EF4-FFF2-40B4-BE49-F238E27FC236}">
                <a16:creationId xmlns:a16="http://schemas.microsoft.com/office/drawing/2014/main" id="{1B9785ED-5FAB-49AF-BCA8-1FF29DB8DCAE}"/>
              </a:ext>
            </a:extLst>
          </p:cNvPr>
          <p:cNvPicPr>
            <a:picLocks noChangeAspect="1"/>
          </p:cNvPicPr>
          <p:nvPr/>
        </p:nvPicPr>
        <p:blipFill>
          <a:blip r:embed="rId2"/>
          <a:stretch>
            <a:fillRect/>
          </a:stretch>
        </p:blipFill>
        <p:spPr>
          <a:xfrm>
            <a:off x="113465" y="2716567"/>
            <a:ext cx="11965070" cy="3979963"/>
          </a:xfrm>
          <a:prstGeom prst="rect">
            <a:avLst/>
          </a:prstGeom>
        </p:spPr>
      </p:pic>
    </p:spTree>
    <p:extLst>
      <p:ext uri="{BB962C8B-B14F-4D97-AF65-F5344CB8AC3E}">
        <p14:creationId xmlns:p14="http://schemas.microsoft.com/office/powerpoint/2010/main" val="3984515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8B95-51F5-4513-AE5C-D6703E78FE68}"/>
              </a:ext>
            </a:extLst>
          </p:cNvPr>
          <p:cNvSpPr>
            <a:spLocks noGrp="1"/>
          </p:cNvSpPr>
          <p:nvPr>
            <p:ph type="title"/>
          </p:nvPr>
        </p:nvSpPr>
        <p:spPr/>
        <p:txBody>
          <a:bodyPr/>
          <a:lstStyle/>
          <a:p>
            <a:r>
              <a:rPr lang="en-US" dirty="0">
                <a:solidFill>
                  <a:schemeClr val="bg1"/>
                </a:solidFill>
              </a:rPr>
              <a:t>Data scrapping using selenium</a:t>
            </a:r>
            <a:endParaRPr lang="en-IN" dirty="0">
              <a:solidFill>
                <a:schemeClr val="bg1"/>
              </a:solidFill>
            </a:endParaRPr>
          </a:p>
        </p:txBody>
      </p:sp>
      <p:sp>
        <p:nvSpPr>
          <p:cNvPr id="6" name="Content Placeholder 2">
            <a:extLst>
              <a:ext uri="{FF2B5EF4-FFF2-40B4-BE49-F238E27FC236}">
                <a16:creationId xmlns:a16="http://schemas.microsoft.com/office/drawing/2014/main" id="{BAF33664-50F0-442E-9D69-1CDD4749EA50}"/>
              </a:ext>
            </a:extLst>
          </p:cNvPr>
          <p:cNvSpPr>
            <a:spLocks noGrp="1"/>
          </p:cNvSpPr>
          <p:nvPr>
            <p:ph idx="1"/>
          </p:nvPr>
        </p:nvSpPr>
        <p:spPr>
          <a:xfrm>
            <a:off x="1" y="2737199"/>
            <a:ext cx="12191999" cy="2536138"/>
          </a:xfrm>
        </p:spPr>
        <p:txBody>
          <a:bodyPr>
            <a:normAutofit/>
          </a:bodyPr>
          <a:lstStyle/>
          <a:p>
            <a:pPr marL="0" indent="0" algn="just">
              <a:lnSpc>
                <a:spcPct val="107000"/>
              </a:lnSpc>
              <a:spcAft>
                <a:spcPts val="800"/>
              </a:spcAft>
              <a:buNone/>
            </a:pPr>
            <a:r>
              <a:rPr lang="en-IN" sz="2200" b="1" u="sng" dirty="0">
                <a:effectLst/>
                <a:latin typeface="Calibri" panose="020F0502020204030204" pitchFamily="34" charset="0"/>
                <a:ea typeface="Calibri" panose="020F0502020204030204" pitchFamily="34" charset="0"/>
                <a:cs typeface="Times New Roman" panose="02020603050405020304" pitchFamily="18" charset="0"/>
              </a:rPr>
              <a:t>Data collection:</a:t>
            </a:r>
          </a:p>
          <a:p>
            <a:pPr algn="just">
              <a:lnSpc>
                <a:spcPct val="107000"/>
              </a:lnSpc>
              <a:spcAft>
                <a:spcPts val="800"/>
              </a:spcAft>
              <a:buFont typeface="Wingdings" panose="05000000000000000000" pitchFamily="2" charset="2"/>
              <a:buChar char="q"/>
            </a:pPr>
            <a:r>
              <a:rPr lang="en-IN" sz="1900" dirty="0">
                <a:latin typeface="Calibri" panose="020F0502020204030204" pitchFamily="34" charset="0"/>
                <a:ea typeface="Calibri" panose="020F0502020204030204" pitchFamily="34" charset="0"/>
                <a:cs typeface="Times New Roman" panose="02020603050405020304" pitchFamily="18" charset="0"/>
              </a:rPr>
              <a:t>We have to scrap the flights details such as </a:t>
            </a:r>
            <a:r>
              <a:rPr lang="en-IN" sz="1900" dirty="0">
                <a:effectLst/>
                <a:latin typeface="Calibri" panose="020F0502020204030204" pitchFamily="34" charset="0"/>
                <a:ea typeface="Calibri" panose="020F0502020204030204" pitchFamily="34" charset="0"/>
                <a:cs typeface="Times New Roman" panose="02020603050405020304" pitchFamily="18" charset="0"/>
              </a:rPr>
              <a:t>name, date of journey, source, destination, route, departure time, arrival time, duration, total stops and the target variable price to make model and teach model how to predict the price of the ticket depend upon the various factor.</a:t>
            </a:r>
          </a:p>
          <a:p>
            <a:pPr algn="just">
              <a:lnSpc>
                <a:spcPct val="107000"/>
              </a:lnSpc>
              <a:spcAft>
                <a:spcPts val="800"/>
              </a:spcAft>
              <a:buFont typeface="Wingdings" panose="05000000000000000000" pitchFamily="2" charset="2"/>
              <a:buChar char="q"/>
            </a:pPr>
            <a:r>
              <a:rPr lang="en-IN" sz="1900" dirty="0">
                <a:latin typeface="Calibri" panose="020F0502020204030204" pitchFamily="34" charset="0"/>
                <a:ea typeface="Calibri" panose="020F0502020204030204" pitchFamily="34" charset="0"/>
                <a:cs typeface="Times New Roman" panose="02020603050405020304" pitchFamily="18" charset="0"/>
              </a:rPr>
              <a:t>I have scrap the Paytm and extract the various features from that sites to make model</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5778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err="1">
                <a:solidFill>
                  <a:schemeClr val="tx1"/>
                </a:solidFill>
                <a:latin typeface="Calibri" panose="020F0502020204030204" pitchFamily="34" charset="0"/>
                <a:cs typeface="Calibri" panose="020F0502020204030204" pitchFamily="34" charset="0"/>
              </a:rPr>
              <a:t>RandomForest</a:t>
            </a:r>
            <a:r>
              <a:rPr lang="en-US" b="1" u="sng" dirty="0">
                <a:solidFill>
                  <a:schemeClr val="tx1"/>
                </a:solidFill>
                <a:latin typeface="Calibri" panose="020F0502020204030204" pitchFamily="34" charset="0"/>
                <a:cs typeface="Calibri" panose="020F0502020204030204" pitchFamily="34" charset="0"/>
              </a:rPr>
              <a:t> Regressor</a:t>
            </a:r>
          </a:p>
        </p:txBody>
      </p:sp>
      <p:pic>
        <p:nvPicPr>
          <p:cNvPr id="6" name="Picture 5">
            <a:extLst>
              <a:ext uri="{FF2B5EF4-FFF2-40B4-BE49-F238E27FC236}">
                <a16:creationId xmlns:a16="http://schemas.microsoft.com/office/drawing/2014/main" id="{18EA2C52-233D-40CE-B64C-01E0E9B7B817}"/>
              </a:ext>
            </a:extLst>
          </p:cNvPr>
          <p:cNvPicPr>
            <a:picLocks noChangeAspect="1"/>
          </p:cNvPicPr>
          <p:nvPr/>
        </p:nvPicPr>
        <p:blipFill>
          <a:blip r:embed="rId2"/>
          <a:stretch>
            <a:fillRect/>
          </a:stretch>
        </p:blipFill>
        <p:spPr>
          <a:xfrm>
            <a:off x="96715" y="2593731"/>
            <a:ext cx="11939954" cy="4150820"/>
          </a:xfrm>
          <a:prstGeom prst="rect">
            <a:avLst/>
          </a:prstGeom>
        </p:spPr>
      </p:pic>
    </p:spTree>
    <p:extLst>
      <p:ext uri="{BB962C8B-B14F-4D97-AF65-F5344CB8AC3E}">
        <p14:creationId xmlns:p14="http://schemas.microsoft.com/office/powerpoint/2010/main" val="3466133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err="1">
                <a:solidFill>
                  <a:schemeClr val="tx1"/>
                </a:solidFill>
                <a:latin typeface="Calibri" panose="020F0502020204030204" pitchFamily="34" charset="0"/>
                <a:cs typeface="Calibri" panose="020F0502020204030204" pitchFamily="34" charset="0"/>
              </a:rPr>
              <a:t>DecisionTree</a:t>
            </a:r>
            <a:r>
              <a:rPr lang="en-US" b="1" u="sng" dirty="0">
                <a:solidFill>
                  <a:schemeClr val="tx1"/>
                </a:solidFill>
                <a:latin typeface="Calibri" panose="020F0502020204030204" pitchFamily="34" charset="0"/>
                <a:cs typeface="Calibri" panose="020F0502020204030204" pitchFamily="34" charset="0"/>
              </a:rPr>
              <a:t> Regressor</a:t>
            </a:r>
          </a:p>
        </p:txBody>
      </p:sp>
      <p:pic>
        <p:nvPicPr>
          <p:cNvPr id="5" name="Picture 4">
            <a:extLst>
              <a:ext uri="{FF2B5EF4-FFF2-40B4-BE49-F238E27FC236}">
                <a16:creationId xmlns:a16="http://schemas.microsoft.com/office/drawing/2014/main" id="{265744E6-63F5-4297-B71C-B166544D8D65}"/>
              </a:ext>
            </a:extLst>
          </p:cNvPr>
          <p:cNvPicPr>
            <a:picLocks noChangeAspect="1"/>
          </p:cNvPicPr>
          <p:nvPr/>
        </p:nvPicPr>
        <p:blipFill>
          <a:blip r:embed="rId2"/>
          <a:stretch>
            <a:fillRect/>
          </a:stretch>
        </p:blipFill>
        <p:spPr>
          <a:xfrm>
            <a:off x="0" y="2618663"/>
            <a:ext cx="12274062" cy="4239337"/>
          </a:xfrm>
          <a:prstGeom prst="rect">
            <a:avLst/>
          </a:prstGeom>
        </p:spPr>
      </p:pic>
    </p:spTree>
    <p:extLst>
      <p:ext uri="{BB962C8B-B14F-4D97-AF65-F5344CB8AC3E}">
        <p14:creationId xmlns:p14="http://schemas.microsoft.com/office/powerpoint/2010/main" val="2421927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133D-3FDF-451D-98B8-A3018E0FFA0A}"/>
              </a:ext>
            </a:extLst>
          </p:cNvPr>
          <p:cNvSpPr>
            <a:spLocks noGrp="1"/>
          </p:cNvSpPr>
          <p:nvPr>
            <p:ph type="title"/>
          </p:nvPr>
        </p:nvSpPr>
        <p:spPr/>
        <p:txBody>
          <a:bodyPr/>
          <a:lstStyle/>
          <a:p>
            <a:r>
              <a:rPr lang="en-US" dirty="0">
                <a:solidFill>
                  <a:schemeClr val="bg1"/>
                </a:solidFill>
              </a:rPr>
              <a:t>Final Model</a:t>
            </a:r>
            <a:endParaRPr lang="en-IN" dirty="0">
              <a:solidFill>
                <a:schemeClr val="bg1"/>
              </a:solidFill>
            </a:endParaRPr>
          </a:p>
        </p:txBody>
      </p:sp>
      <p:sp>
        <p:nvSpPr>
          <p:cNvPr id="3" name="Content Placeholder 2">
            <a:extLst>
              <a:ext uri="{FF2B5EF4-FFF2-40B4-BE49-F238E27FC236}">
                <a16:creationId xmlns:a16="http://schemas.microsoft.com/office/drawing/2014/main" id="{61392CDB-0E71-4E63-9E3C-CDF6C7E60895}"/>
              </a:ext>
            </a:extLst>
          </p:cNvPr>
          <p:cNvSpPr>
            <a:spLocks noGrp="1"/>
          </p:cNvSpPr>
          <p:nvPr>
            <p:ph idx="1"/>
          </p:nvPr>
        </p:nvSpPr>
        <p:spPr>
          <a:xfrm>
            <a:off x="0" y="2390436"/>
            <a:ext cx="6399942" cy="352764"/>
          </a:xfrm>
        </p:spPr>
        <p:txBody>
          <a:bodyPr>
            <a:noAutofit/>
          </a:bodyPr>
          <a:lstStyle/>
          <a:p>
            <a:pPr marL="0" indent="0" algn="ctr">
              <a:buNone/>
            </a:pPr>
            <a:r>
              <a:rPr lang="en-US" sz="2000" b="1" u="sng" dirty="0">
                <a:solidFill>
                  <a:schemeClr val="tx1"/>
                </a:solidFill>
                <a:latin typeface="Calibri" panose="020F0502020204030204" pitchFamily="34" charset="0"/>
                <a:cs typeface="Calibri" panose="020F0502020204030204" pitchFamily="34" charset="0"/>
              </a:rPr>
              <a:t>XGB Regressor(after hyperparameter tuning)</a:t>
            </a:r>
          </a:p>
          <a:p>
            <a:pPr algn="ctr"/>
            <a:endParaRPr lang="en-US" sz="2000" b="1" u="sng" dirty="0">
              <a:latin typeface="Calibri" panose="020F0502020204030204" pitchFamily="34" charset="0"/>
              <a:cs typeface="Calibri" panose="020F0502020204030204" pitchFamily="34" charset="0"/>
            </a:endParaRPr>
          </a:p>
          <a:p>
            <a:pPr algn="ctr"/>
            <a:endParaRPr lang="en-IN" sz="2000" b="1" u="sng"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0DB3989-B032-4346-B457-76B9C50E04A9}"/>
              </a:ext>
            </a:extLst>
          </p:cNvPr>
          <p:cNvPicPr>
            <a:picLocks noChangeAspect="1"/>
          </p:cNvPicPr>
          <p:nvPr/>
        </p:nvPicPr>
        <p:blipFill>
          <a:blip r:embed="rId2"/>
          <a:stretch>
            <a:fillRect/>
          </a:stretch>
        </p:blipFill>
        <p:spPr>
          <a:xfrm>
            <a:off x="0" y="2842353"/>
            <a:ext cx="12192000" cy="4015647"/>
          </a:xfrm>
          <a:prstGeom prst="rect">
            <a:avLst/>
          </a:prstGeom>
        </p:spPr>
      </p:pic>
    </p:spTree>
    <p:extLst>
      <p:ext uri="{BB962C8B-B14F-4D97-AF65-F5344CB8AC3E}">
        <p14:creationId xmlns:p14="http://schemas.microsoft.com/office/powerpoint/2010/main" val="512712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133D-3FDF-451D-98B8-A3018E0FFA0A}"/>
              </a:ext>
            </a:extLst>
          </p:cNvPr>
          <p:cNvSpPr>
            <a:spLocks noGrp="1"/>
          </p:cNvSpPr>
          <p:nvPr>
            <p:ph type="title"/>
          </p:nvPr>
        </p:nvSpPr>
        <p:spPr/>
        <p:txBody>
          <a:bodyPr/>
          <a:lstStyle/>
          <a:p>
            <a:r>
              <a:rPr lang="en-US" dirty="0">
                <a:solidFill>
                  <a:schemeClr val="bg1"/>
                </a:solidFill>
              </a:rPr>
              <a:t>Final Model</a:t>
            </a:r>
            <a:endParaRPr lang="en-IN" dirty="0">
              <a:solidFill>
                <a:schemeClr val="bg1"/>
              </a:solidFill>
            </a:endParaRPr>
          </a:p>
        </p:txBody>
      </p:sp>
      <p:sp>
        <p:nvSpPr>
          <p:cNvPr id="3" name="Content Placeholder 2">
            <a:extLst>
              <a:ext uri="{FF2B5EF4-FFF2-40B4-BE49-F238E27FC236}">
                <a16:creationId xmlns:a16="http://schemas.microsoft.com/office/drawing/2014/main" id="{61392CDB-0E71-4E63-9E3C-CDF6C7E60895}"/>
              </a:ext>
            </a:extLst>
          </p:cNvPr>
          <p:cNvSpPr>
            <a:spLocks noGrp="1"/>
          </p:cNvSpPr>
          <p:nvPr>
            <p:ph idx="1"/>
          </p:nvPr>
        </p:nvSpPr>
        <p:spPr>
          <a:xfrm>
            <a:off x="0" y="2390436"/>
            <a:ext cx="6399942" cy="352764"/>
          </a:xfrm>
        </p:spPr>
        <p:txBody>
          <a:bodyPr>
            <a:noAutofit/>
          </a:bodyPr>
          <a:lstStyle/>
          <a:p>
            <a:pPr marL="0" indent="0" algn="ctr">
              <a:buNone/>
            </a:pPr>
            <a:r>
              <a:rPr lang="en-US" sz="2000" b="1" u="sng" dirty="0">
                <a:solidFill>
                  <a:schemeClr val="tx1"/>
                </a:solidFill>
                <a:latin typeface="Calibri" panose="020F0502020204030204" pitchFamily="34" charset="0"/>
                <a:cs typeface="Calibri" panose="020F0502020204030204" pitchFamily="34" charset="0"/>
              </a:rPr>
              <a:t>XGBRegressor (after hyperparameter tuning)</a:t>
            </a:r>
          </a:p>
          <a:p>
            <a:pPr algn="ctr"/>
            <a:endParaRPr lang="en-US" sz="2000" b="1" u="sng" dirty="0">
              <a:latin typeface="Calibri" panose="020F0502020204030204" pitchFamily="34" charset="0"/>
              <a:cs typeface="Calibri" panose="020F0502020204030204" pitchFamily="34" charset="0"/>
            </a:endParaRPr>
          </a:p>
          <a:p>
            <a:pPr algn="ctr"/>
            <a:endParaRPr lang="en-IN" sz="2000" b="1" u="sng"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0245CA8-4A7B-49EB-BC5C-0528F3AC5F73}"/>
              </a:ext>
            </a:extLst>
          </p:cNvPr>
          <p:cNvPicPr>
            <a:picLocks noChangeAspect="1"/>
          </p:cNvPicPr>
          <p:nvPr/>
        </p:nvPicPr>
        <p:blipFill>
          <a:blip r:embed="rId2"/>
          <a:stretch>
            <a:fillRect/>
          </a:stretch>
        </p:blipFill>
        <p:spPr>
          <a:xfrm>
            <a:off x="25519" y="2857499"/>
            <a:ext cx="11084269" cy="3918441"/>
          </a:xfrm>
          <a:prstGeom prst="rect">
            <a:avLst/>
          </a:prstGeom>
        </p:spPr>
      </p:pic>
    </p:spTree>
    <p:extLst>
      <p:ext uri="{BB962C8B-B14F-4D97-AF65-F5344CB8AC3E}">
        <p14:creationId xmlns:p14="http://schemas.microsoft.com/office/powerpoint/2010/main" val="1472295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9FB8-7C30-4134-8DD0-C240B151EEFA}"/>
              </a:ext>
            </a:extLst>
          </p:cNvPr>
          <p:cNvSpPr>
            <a:spLocks noGrp="1"/>
          </p:cNvSpPr>
          <p:nvPr>
            <p:ph type="title"/>
          </p:nvPr>
        </p:nvSpPr>
        <p:spPr/>
        <p:txBody>
          <a:bodyPr/>
          <a:lstStyle/>
          <a:p>
            <a:r>
              <a:rPr lang="en-US" dirty="0">
                <a:solidFill>
                  <a:schemeClr val="tx1"/>
                </a:solidFill>
              </a:rPr>
              <a:t>Conclusion</a:t>
            </a:r>
            <a:endParaRPr lang="en-IN" dirty="0">
              <a:solidFill>
                <a:schemeClr val="tx1"/>
              </a:solidFill>
            </a:endParaRPr>
          </a:p>
        </p:txBody>
      </p:sp>
      <p:sp>
        <p:nvSpPr>
          <p:cNvPr id="3" name="Content Placeholder 2">
            <a:extLst>
              <a:ext uri="{FF2B5EF4-FFF2-40B4-BE49-F238E27FC236}">
                <a16:creationId xmlns:a16="http://schemas.microsoft.com/office/drawing/2014/main" id="{47C91D49-BA69-47E8-94B4-8165A42AECDB}"/>
              </a:ext>
            </a:extLst>
          </p:cNvPr>
          <p:cNvSpPr>
            <a:spLocks noGrp="1"/>
          </p:cNvSpPr>
          <p:nvPr>
            <p:ph idx="1"/>
          </p:nvPr>
        </p:nvSpPr>
        <p:spPr>
          <a:xfrm>
            <a:off x="0" y="2281561"/>
            <a:ext cx="12192000" cy="4576439"/>
          </a:xfrm>
        </p:spPr>
        <p:txBody>
          <a:bodyPr>
            <a:normAutofit/>
          </a:bodyPr>
          <a:lstStyle/>
          <a:p>
            <a:pPr algn="just">
              <a:lnSpc>
                <a:spcPct val="107000"/>
              </a:lnSpc>
              <a:spcAft>
                <a:spcPts val="800"/>
              </a:spcAft>
              <a:buFont typeface="Wingdings" panose="05000000000000000000" pitchFamily="2" charset="2"/>
              <a:buChar char="q"/>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Optimal timing for airline ticket purchasing from the consumer’s perspective is challenging principally because buyers have insufficient information for reasoning about future price movements. In this project we majorly targeted to uncover underlying trends of flight prices in India using historical data and also to suggest the best time to buy a flight ticket.</a:t>
            </a:r>
          </a:p>
          <a:p>
            <a:pPr algn="just">
              <a:lnSpc>
                <a:spcPct val="107000"/>
              </a:lnSpc>
              <a:spcAft>
                <a:spcPts val="800"/>
              </a:spcAft>
              <a:buFont typeface="Wingdings" panose="05000000000000000000" pitchFamily="2" charset="2"/>
              <a:buChar char="q"/>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Nowadays, airline ticket prices can vary dynamically and significantly for the same flight, even for nearby seats within the same cabin. Customers are seeking to get the lowest price while airlines are trying to keep their overall revenue as high as possible and maximize their profit. Therefore various models are proposed to save money for customers: models that predict the optimal time to buy a ticket and models that predict the minimum ticket price.</a:t>
            </a:r>
          </a:p>
          <a:p>
            <a:pPr algn="just">
              <a:lnSpc>
                <a:spcPct val="107000"/>
              </a:lnSpc>
              <a:spcAft>
                <a:spcPts val="800"/>
              </a:spcAft>
              <a:buFont typeface="Wingdings" panose="05000000000000000000" pitchFamily="2" charset="2"/>
              <a:buChar char="q"/>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By performing different models, it was aimed to get different perspectives and eventually compared their performance. With this study, it purpose was to predict prices of flights. For this project, we have collected data from </a:t>
            </a:r>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8</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routes across India. The dataset contains </a:t>
            </a:r>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9</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columns and </a:t>
            </a:r>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14647</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rows after cleaning. With the help of the data visualizations and exploratory data analysis, the dataset was uncovered and features were explored deeply.</a:t>
            </a:r>
          </a:p>
        </p:txBody>
      </p:sp>
    </p:spTree>
    <p:extLst>
      <p:ext uri="{BB962C8B-B14F-4D97-AF65-F5344CB8AC3E}">
        <p14:creationId xmlns:p14="http://schemas.microsoft.com/office/powerpoint/2010/main" val="427985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94D2-73D9-4EB8-AA1A-840EC1711872}"/>
              </a:ext>
            </a:extLst>
          </p:cNvPr>
          <p:cNvSpPr>
            <a:spLocks noGrp="1"/>
          </p:cNvSpPr>
          <p:nvPr>
            <p:ph type="title"/>
          </p:nvPr>
        </p:nvSpPr>
        <p:spPr/>
        <p:txBody>
          <a:bodyPr/>
          <a:lstStyle/>
          <a:p>
            <a:r>
              <a:rPr lang="en-US" dirty="0">
                <a:solidFill>
                  <a:schemeClr val="bg1"/>
                </a:solidFill>
              </a:rPr>
              <a:t>Analysis</a:t>
            </a:r>
            <a:endParaRPr lang="en-IN" dirty="0">
              <a:solidFill>
                <a:schemeClr val="bg1"/>
              </a:solidFill>
            </a:endParaRPr>
          </a:p>
        </p:txBody>
      </p:sp>
      <p:sp>
        <p:nvSpPr>
          <p:cNvPr id="4" name="Content Placeholder 2">
            <a:extLst>
              <a:ext uri="{FF2B5EF4-FFF2-40B4-BE49-F238E27FC236}">
                <a16:creationId xmlns:a16="http://schemas.microsoft.com/office/drawing/2014/main" id="{FD85FC41-E13D-421F-8455-9933BA812507}"/>
              </a:ext>
            </a:extLst>
          </p:cNvPr>
          <p:cNvSpPr>
            <a:spLocks noGrp="1"/>
          </p:cNvSpPr>
          <p:nvPr>
            <p:ph idx="1"/>
          </p:nvPr>
        </p:nvSpPr>
        <p:spPr>
          <a:xfrm>
            <a:off x="1" y="2470868"/>
            <a:ext cx="12191999" cy="2988899"/>
          </a:xfrm>
        </p:spPr>
        <p:txBody>
          <a:bodyPr>
            <a:normAutofit/>
          </a:bodyPr>
          <a:lstStyle/>
          <a:p>
            <a:pPr marL="0" indent="0" algn="just">
              <a:lnSpc>
                <a:spcPct val="107000"/>
              </a:lnSpc>
              <a:spcAft>
                <a:spcPts val="800"/>
              </a:spcAft>
              <a:buNone/>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Data Analysis:</a:t>
            </a:r>
          </a:p>
          <a:p>
            <a:pPr marL="0" indent="0" algn="just">
              <a:lnSpc>
                <a:spcPct val="107000"/>
              </a:lnSpc>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After cleaning the data, you have to do some analysis on the data. </a:t>
            </a:r>
          </a:p>
          <a:p>
            <a:pPr algn="just">
              <a:lnSpc>
                <a:spcPct val="107000"/>
              </a:lnSpc>
              <a:spcAft>
                <a:spcPts val="800"/>
              </a:spcAft>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Times New Roman" panose="02020603050405020304" pitchFamily="18" charset="0"/>
              </a:rPr>
              <a:t>Do airfares change frequently? Do they move in small increments or in large jumps? Do they tend to go up or down over time? </a:t>
            </a:r>
          </a:p>
          <a:p>
            <a:pPr algn="just">
              <a:lnSpc>
                <a:spcPct val="107000"/>
              </a:lnSpc>
              <a:spcAft>
                <a:spcPts val="800"/>
              </a:spcAft>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Times New Roman" panose="02020603050405020304" pitchFamily="18" charset="0"/>
              </a:rPr>
              <a:t>What is the best time to buy so that the consumer can save the most by taking the least risk? </a:t>
            </a:r>
          </a:p>
          <a:p>
            <a:pPr algn="just">
              <a:lnSpc>
                <a:spcPct val="107000"/>
              </a:lnSpc>
              <a:spcAft>
                <a:spcPts val="800"/>
              </a:spcAft>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Times New Roman" panose="02020603050405020304" pitchFamily="18" charset="0"/>
              </a:rPr>
              <a:t>Does price increase as we get near to departure date? Is Indigo cheaper than Jet Airways? Are morning flights expensive?</a:t>
            </a:r>
          </a:p>
          <a:p>
            <a:pPr marL="0" indent="0" algn="just">
              <a:lnSpc>
                <a:spcPct val="107000"/>
              </a:lnSpc>
              <a:spcAft>
                <a:spcPts val="800"/>
              </a:spcAft>
              <a:buNone/>
            </a:pP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700" dirty="0">
              <a:solidFill>
                <a:schemeClr val="tx1"/>
              </a:solidFill>
            </a:endParaRPr>
          </a:p>
        </p:txBody>
      </p:sp>
    </p:spTree>
    <p:extLst>
      <p:ext uri="{BB962C8B-B14F-4D97-AF65-F5344CB8AC3E}">
        <p14:creationId xmlns:p14="http://schemas.microsoft.com/office/powerpoint/2010/main" val="114806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3D4B-014D-4824-B600-1814198985ED}"/>
              </a:ext>
            </a:extLst>
          </p:cNvPr>
          <p:cNvSpPr>
            <a:spLocks noGrp="1"/>
          </p:cNvSpPr>
          <p:nvPr>
            <p:ph type="title"/>
          </p:nvPr>
        </p:nvSpPr>
        <p:spPr/>
        <p:txBody>
          <a:bodyPr/>
          <a:lstStyle/>
          <a:p>
            <a:r>
              <a:rPr lang="en-US" dirty="0">
                <a:solidFill>
                  <a:schemeClr val="bg1"/>
                </a:solidFill>
              </a:rPr>
              <a:t>Understanding</a:t>
            </a:r>
            <a:endParaRPr lang="en-IN" dirty="0">
              <a:solidFill>
                <a:schemeClr val="bg1"/>
              </a:solidFill>
            </a:endParaRPr>
          </a:p>
        </p:txBody>
      </p:sp>
      <p:sp>
        <p:nvSpPr>
          <p:cNvPr id="3" name="Content Placeholder 2">
            <a:extLst>
              <a:ext uri="{FF2B5EF4-FFF2-40B4-BE49-F238E27FC236}">
                <a16:creationId xmlns:a16="http://schemas.microsoft.com/office/drawing/2014/main" id="{4B340580-73D1-47DA-9FA8-F6F0C2039857}"/>
              </a:ext>
            </a:extLst>
          </p:cNvPr>
          <p:cNvSpPr>
            <a:spLocks noGrp="1"/>
          </p:cNvSpPr>
          <p:nvPr>
            <p:ph idx="1"/>
          </p:nvPr>
        </p:nvSpPr>
        <p:spPr>
          <a:xfrm>
            <a:off x="0" y="2388094"/>
            <a:ext cx="12192000" cy="3977196"/>
          </a:xfrm>
        </p:spPr>
        <p:txBody>
          <a:bodyPr>
            <a:normAutofit/>
          </a:bodyPr>
          <a:lstStyle/>
          <a:p>
            <a:pPr algn="jus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Optimal timing for airline ticket purchasing from the consumer’s perspective is challenging principally because buyers have insufficient information for reasoning about future price movements. In this project we majorly targeted to uncover underlying trends of flight prices in India using historical data and also to suggest the best time to buy a flight ticket.</a:t>
            </a:r>
          </a:p>
          <a:p>
            <a:pPr algn="jus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 Nowadays, airline ticket prices can vary dynamically and significantly for the same flight, even for nearby seats within the same cabin. Customers are seeking to get the lowest price while airlines are trying to keep their overall revenue as high as possible and maximize their profit. </a:t>
            </a:r>
          </a:p>
          <a:p>
            <a:pPr algn="jus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Airlines use various kinds of computational techniques to increase their revenue such as demand prediction and price discrimination. From the customer side, two kinds of models are proposed by different researchers to save money for customers: models that predict the optimal time to buy a ticket and models that predict the minimum ticket price.</a:t>
            </a:r>
          </a:p>
          <a:p>
            <a:pPr algn="jus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customer point of view, determining the minimum price or the best time to buy a ticket is the key issue. The concept of “tickets bought in advance are cheaper” is no longer working. It is possible that customers who bought a ticket earlier pay more than those who bought the same ticket later.</a:t>
            </a:r>
          </a:p>
          <a:p>
            <a:pPr marL="0" indent="0">
              <a:buNone/>
            </a:pPr>
            <a:endParaRPr lang="en-IN" sz="1600" dirty="0">
              <a:solidFill>
                <a:schemeClr val="tx1"/>
              </a:solidFill>
            </a:endParaRPr>
          </a:p>
        </p:txBody>
      </p:sp>
    </p:spTree>
    <p:extLst>
      <p:ext uri="{BB962C8B-B14F-4D97-AF65-F5344CB8AC3E}">
        <p14:creationId xmlns:p14="http://schemas.microsoft.com/office/powerpoint/2010/main" val="5153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B9BB-1980-4FC6-9C56-F43272068210}"/>
              </a:ext>
            </a:extLst>
          </p:cNvPr>
          <p:cNvSpPr>
            <a:spLocks noGrp="1"/>
          </p:cNvSpPr>
          <p:nvPr>
            <p:ph type="title"/>
          </p:nvPr>
        </p:nvSpPr>
        <p:spPr/>
        <p:txBody>
          <a:bodyPr/>
          <a:lstStyle/>
          <a:p>
            <a:r>
              <a:rPr lang="en-US" dirty="0">
                <a:solidFill>
                  <a:schemeClr val="bg1"/>
                </a:solidFill>
              </a:rPr>
              <a:t>Understanding</a:t>
            </a:r>
            <a:endParaRPr lang="en-IN" dirty="0">
              <a:solidFill>
                <a:schemeClr val="bg1"/>
              </a:solidFill>
            </a:endParaRPr>
          </a:p>
        </p:txBody>
      </p:sp>
      <p:sp>
        <p:nvSpPr>
          <p:cNvPr id="3" name="Content Placeholder 2">
            <a:extLst>
              <a:ext uri="{FF2B5EF4-FFF2-40B4-BE49-F238E27FC236}">
                <a16:creationId xmlns:a16="http://schemas.microsoft.com/office/drawing/2014/main" id="{3DBD514E-9EDB-44B7-8EC4-C69085A518C4}"/>
              </a:ext>
            </a:extLst>
          </p:cNvPr>
          <p:cNvSpPr>
            <a:spLocks noGrp="1"/>
          </p:cNvSpPr>
          <p:nvPr>
            <p:ph idx="1"/>
          </p:nvPr>
        </p:nvSpPr>
        <p:spPr>
          <a:xfrm>
            <a:off x="0" y="2414727"/>
            <a:ext cx="12192000" cy="1340528"/>
          </a:xfrm>
        </p:spPr>
        <p:txBody>
          <a:bodyPr>
            <a:normAutofit/>
          </a:bodyPr>
          <a:lstStyle/>
          <a:p>
            <a:pPr>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Moreover, early purchasing implies a risk of commitment to a specific schedule that may need to be changed usually for a fee. The ticket price may be affected by several factors thus may change continuously.</a:t>
            </a:r>
          </a:p>
          <a:p>
            <a:pPr>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 To address this, various studies were conducted to support the customer in determining an optimal ticket purchase time and ticket price prediction.</a:t>
            </a:r>
            <a:endParaRPr lang="en-US" sz="1600" spc="-5"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379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480F-899D-4933-83A9-98794A0A797D}"/>
              </a:ext>
            </a:extLst>
          </p:cNvPr>
          <p:cNvSpPr>
            <a:spLocks noGrp="1"/>
          </p:cNvSpPr>
          <p:nvPr>
            <p:ph type="title"/>
          </p:nvPr>
        </p:nvSpPr>
        <p:spPr>
          <a:xfrm>
            <a:off x="853112" y="973668"/>
            <a:ext cx="8761413" cy="706964"/>
          </a:xfrm>
        </p:spPr>
        <p:txBody>
          <a:bodyPr/>
          <a:lstStyle/>
          <a:p>
            <a:r>
              <a:rPr lang="en-US" dirty="0">
                <a:solidFill>
                  <a:schemeClr val="bg1"/>
                </a:solidFill>
              </a:rPr>
              <a:t>Exploratory data analysis</a:t>
            </a:r>
            <a:endParaRPr lang="en-IN" dirty="0">
              <a:solidFill>
                <a:schemeClr val="bg1"/>
              </a:solidFill>
            </a:endParaRPr>
          </a:p>
        </p:txBody>
      </p:sp>
      <p:sp>
        <p:nvSpPr>
          <p:cNvPr id="3" name="Content Placeholder 2">
            <a:extLst>
              <a:ext uri="{FF2B5EF4-FFF2-40B4-BE49-F238E27FC236}">
                <a16:creationId xmlns:a16="http://schemas.microsoft.com/office/drawing/2014/main" id="{BEB186F0-C279-426A-9B46-B91A4431E9B6}"/>
              </a:ext>
            </a:extLst>
          </p:cNvPr>
          <p:cNvSpPr>
            <a:spLocks noGrp="1"/>
          </p:cNvSpPr>
          <p:nvPr>
            <p:ph idx="1"/>
          </p:nvPr>
        </p:nvSpPr>
        <p:spPr>
          <a:xfrm>
            <a:off x="0" y="2317072"/>
            <a:ext cx="12192000" cy="4540928"/>
          </a:xfrm>
        </p:spPr>
        <p:txBody>
          <a:bodyPr>
            <a:normAutofit/>
          </a:bodyPr>
          <a:lstStyle/>
          <a:p>
            <a:pPr marL="0" lvl="0" indent="0">
              <a:lnSpc>
                <a:spcPct val="107000"/>
              </a:lnSpc>
              <a:buNone/>
            </a:pPr>
            <a:r>
              <a:rPr lang="en-IN"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Importing the dataset:</a:t>
            </a: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nSpc>
                <a:spcPct val="107000"/>
              </a:lnSpc>
              <a:spcAft>
                <a:spcPts val="800"/>
              </a:spcAft>
              <a:buFont typeface="Wingdings" panose="05000000000000000000" pitchFamily="2" charset="2"/>
              <a:buChar char="q"/>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Importing the dataset using the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read_csv</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function of the Pandas library. This function can read a CSV file (either locally or through a URL) and also perform various operations on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nSpc>
                <a:spcPct val="107000"/>
              </a:lnSpc>
              <a:spcAft>
                <a:spcPts val="800"/>
              </a:spcAft>
              <a:buNone/>
            </a:pPr>
            <a:r>
              <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df = </a:t>
            </a:r>
            <a:r>
              <a:rPr lang="en-IN" sz="1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pd.read_csv</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(“Final dataset(in csv).csv")</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201168" lvl="1" indent="0">
              <a:lnSpc>
                <a:spcPct val="107000"/>
              </a:lnSpc>
              <a:spcAft>
                <a:spcPts val="800"/>
              </a:spcAft>
              <a:buNone/>
            </a:pPr>
            <a:r>
              <a:rPr lang="en-IN" sz="18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Extracting the independent variable.</a:t>
            </a: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Font typeface="Wingdings" panose="05000000000000000000" pitchFamily="2" charset="2"/>
              <a:buChar char="q"/>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extract the independent variables, we used drop function of the Pandas library.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X</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IN"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df</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.drop</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fare</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axis = 1)</a:t>
            </a:r>
          </a:p>
          <a:p>
            <a:pPr marL="400050" indent="-285750">
              <a:lnSpc>
                <a:spcPct val="107000"/>
              </a:lnSpc>
              <a:buFont typeface="Wingdings" panose="05000000000000000000" pitchFamily="2" charset="2"/>
              <a:buChar char="q"/>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H</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ere </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df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the data set which contains the independent and</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dependent variable after removing outliers and cleaning the data. Dropping the </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p</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rice variable from the dataset and storing it in other variable 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nSpc>
                <a:spcPct val="107000"/>
              </a:lnSpc>
              <a:spcAft>
                <a:spcPts val="800"/>
              </a:spcAft>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25385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15C7-DA2D-4284-B84A-A7CA7E71FC5F}"/>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E1E459C6-4B60-483F-85EE-CC3E5BC2538C}"/>
              </a:ext>
            </a:extLst>
          </p:cNvPr>
          <p:cNvSpPr>
            <a:spLocks noGrp="1"/>
          </p:cNvSpPr>
          <p:nvPr>
            <p:ph idx="1"/>
          </p:nvPr>
        </p:nvSpPr>
        <p:spPr>
          <a:xfrm>
            <a:off x="0" y="2308194"/>
            <a:ext cx="12192000" cy="4549806"/>
          </a:xfrm>
        </p:spPr>
        <p:txBody>
          <a:bodyPr>
            <a:normAutofit/>
          </a:bodyPr>
          <a:lstStyle/>
          <a:p>
            <a:pPr lvl="0">
              <a:lnSpc>
                <a:spcPct val="107000"/>
              </a:lnSpc>
              <a:buFont typeface="Wingdings" panose="05000000000000000000" pitchFamily="2" charset="2"/>
              <a:buChar char="q"/>
            </a:pP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9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Extracting dependable variable.</a:t>
            </a:r>
            <a:endParaRPr lang="en-IN" sz="1900" b="1" u="sng" dirty="0">
              <a:effectLst/>
              <a:latin typeface="Calibri" panose="020F0502020204030204" pitchFamily="34" charset="0"/>
              <a:ea typeface="Calibri" panose="020F0502020204030204" pitchFamily="34" charset="0"/>
              <a:cs typeface="Calibri" panose="020F0502020204030204" pitchFamily="34" charset="0"/>
            </a:endParaRPr>
          </a:p>
          <a:p>
            <a:pPr marL="365760" indent="0">
              <a:lnSpc>
                <a:spcPct val="107000"/>
              </a:lnSpc>
              <a:buNone/>
            </a:pP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extract the dependent variables, we used following function.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900" dirty="0">
                <a:solidFill>
                  <a:schemeClr val="tx1"/>
                </a:solidFill>
                <a:latin typeface="Calibri" panose="020F0502020204030204" pitchFamily="34" charset="0"/>
                <a:ea typeface="Calibri" panose="020F0502020204030204" pitchFamily="34" charset="0"/>
                <a:cs typeface="Times New Roman" panose="02020603050405020304" pitchFamily="18" charset="0"/>
              </a:rPr>
              <a:t>	Y </a:t>
            </a:r>
            <a:r>
              <a:rPr lang="en-IN" sz="1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df[“fare”]</a:t>
            </a:r>
          </a:p>
          <a:p>
            <a:pPr marL="400050" indent="-285750">
              <a:lnSpc>
                <a:spcPct val="107000"/>
              </a:lnSpc>
              <a:spcAft>
                <a:spcPts val="800"/>
              </a:spcAft>
              <a:buFont typeface="Wingdings" panose="05000000000000000000" pitchFamily="2" charset="2"/>
              <a:buChar char="q"/>
            </a:pPr>
            <a:r>
              <a:rPr lang="en-IN" sz="1900" b="1" u="sng" dirty="0">
                <a:solidFill>
                  <a:srgbClr val="000000"/>
                </a:solidFill>
                <a:latin typeface="Calibri" panose="020F0502020204030204" pitchFamily="34" charset="0"/>
                <a:ea typeface="Calibri" panose="020F0502020204030204" pitchFamily="34" charset="0"/>
                <a:cs typeface="Times New Roman" panose="02020603050405020304" pitchFamily="18" charset="0"/>
              </a:rPr>
              <a:t>Removing outliers from the data using interquartile method.</a:t>
            </a:r>
          </a:p>
          <a:p>
            <a:pPr marL="400050" indent="-285750">
              <a:lnSpc>
                <a:spcPct val="107000"/>
              </a:lnSpc>
              <a:spcAft>
                <a:spcPts val="800"/>
              </a:spcAft>
              <a:buFont typeface="Wingdings" panose="05000000000000000000" pitchFamily="2" charset="2"/>
              <a:buChar char="q"/>
            </a:pPr>
            <a:r>
              <a:rPr lang="en-IN" sz="19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Splitting the data </a:t>
            </a:r>
            <a:r>
              <a:rPr lang="en-IN" sz="1900" b="1" u="sng" dirty="0">
                <a:solidFill>
                  <a:srgbClr val="000000"/>
                </a:solidFill>
                <a:latin typeface="Calibri" panose="020F0502020204030204" pitchFamily="34" charset="0"/>
                <a:ea typeface="Calibri" panose="020F0502020204030204" pitchFamily="34" charset="0"/>
                <a:cs typeface="Times New Roman" panose="02020603050405020304" pitchFamily="18" charset="0"/>
              </a:rPr>
              <a:t>and then removing skewness.</a:t>
            </a:r>
          </a:p>
          <a:p>
            <a:pPr marL="400050" indent="-285750">
              <a:lnSpc>
                <a:spcPct val="107000"/>
              </a:lnSpc>
              <a:spcAft>
                <a:spcPts val="800"/>
              </a:spcAft>
              <a:buFont typeface="Wingdings" panose="05000000000000000000" pitchFamily="2" charset="2"/>
              <a:buChar char="q"/>
            </a:pPr>
            <a:r>
              <a:rPr lang="en-IN" sz="1900" b="1" u="sng" dirty="0">
                <a:solidFill>
                  <a:srgbClr val="000000"/>
                </a:solidFill>
                <a:latin typeface="Calibri" panose="020F0502020204030204" pitchFamily="34" charset="0"/>
                <a:ea typeface="Calibri" panose="020F0502020204030204" pitchFamily="34" charset="0"/>
                <a:cs typeface="Times New Roman" panose="02020603050405020304" pitchFamily="18" charset="0"/>
              </a:rPr>
              <a:t>R</a:t>
            </a:r>
            <a:r>
              <a:rPr lang="en-IN" sz="19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emoving skewness from the data.</a:t>
            </a:r>
          </a:p>
          <a:p>
            <a:pPr marL="400050" indent="-285750">
              <a:lnSpc>
                <a:spcPct val="107000"/>
              </a:lnSpc>
              <a:spcAft>
                <a:spcPts val="800"/>
              </a:spcAft>
              <a:buFont typeface="Wingdings" panose="05000000000000000000" pitchFamily="2" charset="2"/>
              <a:buChar char="q"/>
            </a:pPr>
            <a:r>
              <a:rPr lang="en-IN" sz="19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Scaling the data using standard scaler so that there is no biasness during model learning.</a:t>
            </a:r>
          </a:p>
          <a:p>
            <a:pPr marL="400050" indent="-285750">
              <a:lnSpc>
                <a:spcPct val="107000"/>
              </a:lnSpc>
              <a:spcAft>
                <a:spcPts val="800"/>
              </a:spcAft>
              <a:buFont typeface="Wingdings" panose="05000000000000000000" pitchFamily="2" charset="2"/>
              <a:buChar char="q"/>
            </a:pPr>
            <a:r>
              <a:rPr lang="en-IN" sz="19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Splitting the data:</a:t>
            </a:r>
          </a:p>
          <a:p>
            <a:pPr marL="114300" indent="0">
              <a:lnSpc>
                <a:spcPct val="107000"/>
              </a:lnSpc>
              <a:spcAft>
                <a:spcPts val="800"/>
              </a:spcAft>
              <a:buNone/>
            </a:pP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x_train,x_test,y_train,y_test = train_test_split(</a:t>
            </a:r>
            <a:r>
              <a:rPr lang="en-IN" sz="1900" dirty="0">
                <a:solidFill>
                  <a:srgbClr val="000000"/>
                </a:solidFill>
                <a:latin typeface="Calibri" panose="020F0502020204030204" pitchFamily="34" charset="0"/>
                <a:ea typeface="Calibri" panose="020F0502020204030204" pitchFamily="34" charset="0"/>
                <a:cs typeface="Times New Roman" panose="02020603050405020304" pitchFamily="18" charset="0"/>
              </a:rPr>
              <a:t>X</a:t>
            </a: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IN" sz="1900" dirty="0">
                <a:solidFill>
                  <a:srgbClr val="000000"/>
                </a:solidFill>
                <a:latin typeface="Calibri" panose="020F0502020204030204" pitchFamily="34" charset="0"/>
                <a:ea typeface="Calibri" panose="020F0502020204030204" pitchFamily="34" charset="0"/>
                <a:cs typeface="Times New Roman" panose="02020603050405020304" pitchFamily="18" charset="0"/>
              </a:rPr>
              <a:t>Y</a:t>
            </a: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,test_size = .30,random_state = </a:t>
            </a:r>
            <a:r>
              <a:rPr lang="en-IN" sz="1900" dirty="0">
                <a:solidFill>
                  <a:srgbClr val="000000"/>
                </a:solidFill>
                <a:latin typeface="Calibri" panose="020F0502020204030204" pitchFamily="34" charset="0"/>
                <a:ea typeface="Calibri" panose="020F0502020204030204" pitchFamily="34" charset="0"/>
                <a:cs typeface="Times New Roman" panose="02020603050405020304" pitchFamily="18" charset="0"/>
              </a:rPr>
              <a:t>27</a:t>
            </a: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nSpc>
                <a:spcPct val="107000"/>
              </a:lnSpc>
              <a:spcAft>
                <a:spcPts val="800"/>
              </a:spcAft>
              <a:buFont typeface="Wingdings" panose="05000000000000000000" pitchFamily="2" charset="2"/>
              <a:buChar char="q"/>
            </a:pP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459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FC76F0-54EE-4C79-B000-72FB64798E2E}"/>
              </a:ext>
            </a:extLst>
          </p:cNvPr>
          <p:cNvSpPr>
            <a:spLocks noGrp="1"/>
          </p:cNvSpPr>
          <p:nvPr>
            <p:ph type="title"/>
          </p:nvPr>
        </p:nvSpPr>
        <p:spPr/>
        <p:txBody>
          <a:bodyPr/>
          <a:lstStyle/>
          <a:p>
            <a:r>
              <a:rPr lang="en-US" sz="4800" dirty="0"/>
              <a:t>Visualization</a:t>
            </a:r>
            <a:endParaRPr lang="en-IN" sz="4800" dirty="0"/>
          </a:p>
        </p:txBody>
      </p:sp>
    </p:spTree>
    <p:extLst>
      <p:ext uri="{BB962C8B-B14F-4D97-AF65-F5344CB8AC3E}">
        <p14:creationId xmlns:p14="http://schemas.microsoft.com/office/powerpoint/2010/main" val="4115602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2651</TotalTime>
  <Words>1201</Words>
  <Application>Microsoft Office PowerPoint</Application>
  <PresentationFormat>Widescreen</PresentationFormat>
  <Paragraphs>82</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Century Gothic</vt:lpstr>
      <vt:lpstr>Wingdings</vt:lpstr>
      <vt:lpstr>Wingdings 3</vt:lpstr>
      <vt:lpstr>Ion Boardroom</vt:lpstr>
      <vt:lpstr>FLIGHT PRICE PREDICTION PROJECT </vt:lpstr>
      <vt:lpstr>Problem Statement </vt:lpstr>
      <vt:lpstr>Data scrapping using selenium</vt:lpstr>
      <vt:lpstr>Analysis</vt:lpstr>
      <vt:lpstr>Understanding</vt:lpstr>
      <vt:lpstr>Understanding</vt:lpstr>
      <vt:lpstr>Exploratory data analysis</vt:lpstr>
      <vt:lpstr>Exploratory data analysis</vt:lpstr>
      <vt:lpstr>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Heat Map(Correlation)</vt:lpstr>
      <vt:lpstr>PowerPoint Presentation</vt:lpstr>
      <vt:lpstr>Relationship of the Flight price with other features.</vt:lpstr>
      <vt:lpstr>PowerPoint Presentation</vt:lpstr>
      <vt:lpstr>PowerPoint Presentation</vt:lpstr>
      <vt:lpstr>Steps and assumption.</vt:lpstr>
      <vt:lpstr>Model selection</vt:lpstr>
      <vt:lpstr>Model selection</vt:lpstr>
      <vt:lpstr>Model selection</vt:lpstr>
      <vt:lpstr>Model selection</vt:lpstr>
      <vt:lpstr>Model selection</vt:lpstr>
      <vt:lpstr>Model selection</vt:lpstr>
      <vt:lpstr>Model selection</vt:lpstr>
      <vt:lpstr>Final Model</vt:lpstr>
      <vt:lpstr>Final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harsh prasad</dc:creator>
  <cp:lastModifiedBy>ASUS</cp:lastModifiedBy>
  <cp:revision>5</cp:revision>
  <dcterms:created xsi:type="dcterms:W3CDTF">2021-10-11T15:56:35Z</dcterms:created>
  <dcterms:modified xsi:type="dcterms:W3CDTF">2021-11-28T16:51:43Z</dcterms:modified>
</cp:coreProperties>
</file>