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57" r:id="rId3"/>
    <p:sldId id="302" r:id="rId4"/>
    <p:sldId id="258" r:id="rId5"/>
    <p:sldId id="260" r:id="rId6"/>
    <p:sldId id="261" r:id="rId7"/>
    <p:sldId id="281" r:id="rId8"/>
    <p:sldId id="272" r:id="rId9"/>
    <p:sldId id="274" r:id="rId10"/>
    <p:sldId id="282" r:id="rId11"/>
    <p:sldId id="283" r:id="rId12"/>
    <p:sldId id="275" r:id="rId13"/>
    <p:sldId id="286" r:id="rId14"/>
    <p:sldId id="265" r:id="rId15"/>
    <p:sldId id="304" r:id="rId16"/>
    <p:sldId id="305" r:id="rId17"/>
    <p:sldId id="307" r:id="rId18"/>
    <p:sldId id="269" r:id="rId19"/>
    <p:sldId id="308"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0B84A8-DBD6-4D8B-A3CE-3D442595169E}">
          <p14:sldIdLst>
            <p14:sldId id="256"/>
            <p14:sldId id="257"/>
            <p14:sldId id="302"/>
            <p14:sldId id="258"/>
            <p14:sldId id="260"/>
            <p14:sldId id="261"/>
            <p14:sldId id="281"/>
            <p14:sldId id="272"/>
            <p14:sldId id="274"/>
            <p14:sldId id="282"/>
            <p14:sldId id="283"/>
            <p14:sldId id="275"/>
            <p14:sldId id="286"/>
            <p14:sldId id="265"/>
            <p14:sldId id="304"/>
            <p14:sldId id="305"/>
            <p14:sldId id="307"/>
            <p14:sldId id="269"/>
            <p14:sldId id="30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4A037BB-13E3-4596-858D-1918F194EA0D}" type="datetimeFigureOut">
              <a:rPr lang="en-IN" smtClean="0"/>
              <a:t>10-12-2021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633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41528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940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07692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258134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10-12-2021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97312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10-12-2021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6605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5000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9685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914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4052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A037BB-13E3-4596-858D-1918F194EA0D}"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14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A037BB-13E3-4596-858D-1918F194EA0D}" type="datetimeFigureOut">
              <a:rPr lang="en-IN" smtClean="0"/>
              <a:t>10-12-2021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3794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A037BB-13E3-4596-858D-1918F194EA0D}" type="datetimeFigureOut">
              <a:rPr lang="en-IN" smtClean="0"/>
              <a:t>10-12-2021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1493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037BB-13E3-4596-858D-1918F194EA0D}" type="datetimeFigureOut">
              <a:rPr lang="en-IN" smtClean="0"/>
              <a:t>10-12-2021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84126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0261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318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4A037BB-13E3-4596-858D-1918F194EA0D}" type="datetimeFigureOut">
              <a:rPr lang="en-IN" smtClean="0"/>
              <a:t>10-12-2021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324332517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5A51-8502-482C-B8C6-ECB999B2EEEB}"/>
              </a:ext>
            </a:extLst>
          </p:cNvPr>
          <p:cNvSpPr>
            <a:spLocks noGrp="1"/>
          </p:cNvSpPr>
          <p:nvPr>
            <p:ph type="ctrTitle"/>
          </p:nvPr>
        </p:nvSpPr>
        <p:spPr>
          <a:xfrm>
            <a:off x="1222159" y="2084449"/>
            <a:ext cx="9144000" cy="2387600"/>
          </a:xfrm>
        </p:spPr>
        <p:txBody>
          <a:bodyPr/>
          <a:lstStyle/>
          <a:p>
            <a:pPr algn="ctr"/>
            <a:r>
              <a:rPr lang="en-US" sz="3200" b="1" dirty="0">
                <a:effectLst/>
                <a:latin typeface="Calibri" panose="020F0502020204030204" pitchFamily="34" charset="0"/>
                <a:ea typeface="Calibri" panose="020F0502020204030204" pitchFamily="34" charset="0"/>
                <a:cs typeface="Times New Roman" panose="02020603050405020304" pitchFamily="18" charset="0"/>
              </a:rPr>
              <a:t>Malignant and Non-Malignant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30C2120F-EF56-41D5-AFE4-1CA483594837}"/>
              </a:ext>
            </a:extLst>
          </p:cNvPr>
          <p:cNvSpPr txBox="1"/>
          <p:nvPr/>
        </p:nvSpPr>
        <p:spPr>
          <a:xfrm>
            <a:off x="7161122" y="4559972"/>
            <a:ext cx="2982897" cy="400110"/>
          </a:xfrm>
          <a:prstGeom prst="rect">
            <a:avLst/>
          </a:prstGeom>
          <a:noFill/>
        </p:spPr>
        <p:txBody>
          <a:bodyPr wrap="square" rtlCol="0">
            <a:spAutoFit/>
          </a:bodyPr>
          <a:lstStyle/>
          <a:p>
            <a:r>
              <a:rPr lang="en-US" sz="2000" dirty="0"/>
              <a:t>By –SHARUKH ANSARI</a:t>
            </a:r>
            <a:endParaRPr lang="en-IN" sz="2000" dirty="0"/>
          </a:p>
        </p:txBody>
      </p:sp>
    </p:spTree>
    <p:extLst>
      <p:ext uri="{BB962C8B-B14F-4D97-AF65-F5344CB8AC3E}">
        <p14:creationId xmlns:p14="http://schemas.microsoft.com/office/powerpoint/2010/main" val="163123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DCC1797-0AFB-46F6-802E-2A379124A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526" y="539629"/>
            <a:ext cx="8582025" cy="4600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1E40C6-667F-42E3-9359-4E92724E1EAD}"/>
              </a:ext>
            </a:extLst>
          </p:cNvPr>
          <p:cNvSpPr txBox="1"/>
          <p:nvPr/>
        </p:nvSpPr>
        <p:spPr>
          <a:xfrm>
            <a:off x="967154" y="5398476"/>
            <a:ext cx="9293469"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Data distribution After cleaning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843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CFBADDF-E050-4C5C-89AF-EC8A2D04B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78" y="355356"/>
            <a:ext cx="7915275" cy="48936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EBDCB2-6BAA-4B56-9E7C-B56DFF57DC6B}"/>
              </a:ext>
            </a:extLst>
          </p:cNvPr>
          <p:cNvSpPr txBox="1"/>
          <p:nvPr/>
        </p:nvSpPr>
        <p:spPr>
          <a:xfrm>
            <a:off x="993531" y="5767754"/>
            <a:ext cx="9539654"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Frequents words used in malign comments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531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CDBCEC-0E81-4E26-992F-B2FA6090A4F9}"/>
              </a:ext>
            </a:extLst>
          </p:cNvPr>
          <p:cNvSpPr txBox="1"/>
          <p:nvPr/>
        </p:nvSpPr>
        <p:spPr>
          <a:xfrm>
            <a:off x="3622431" y="404445"/>
            <a:ext cx="4273061" cy="369332"/>
          </a:xfrm>
          <a:prstGeom prst="rect">
            <a:avLst/>
          </a:prstGeom>
          <a:noFill/>
        </p:spPr>
        <p:txBody>
          <a:bodyPr wrap="square" rtlCol="0">
            <a:spAutoFit/>
          </a:bodyPr>
          <a:lstStyle/>
          <a:p>
            <a:pPr algn="ctr"/>
            <a:r>
              <a:rPr lang="en-US" sz="1800" b="1" u="sng" dirty="0">
                <a:latin typeface="Calibri" panose="020F0502020204030204" pitchFamily="34" charset="0"/>
                <a:cs typeface="Calibri" panose="020F0502020204030204" pitchFamily="34" charset="0"/>
              </a:rPr>
              <a:t>Frequent Words in non-malign comments</a:t>
            </a:r>
            <a:endParaRPr lang="en-IN" sz="1800" b="1" u="sng" dirty="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13A0D4E2-627B-4E57-9CF6-BC24E8E27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838" y="1076325"/>
            <a:ext cx="8581293"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50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8A63450-77D2-4518-B87C-A1453D0CF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54" y="1222131"/>
            <a:ext cx="4917831" cy="361290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0BAF5F9-1B5F-4DE0-BA56-843D917AF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22131"/>
            <a:ext cx="4938168" cy="32091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C4EF75-7207-4AA5-A03F-DC204B5938A0}"/>
              </a:ext>
            </a:extLst>
          </p:cNvPr>
          <p:cNvSpPr txBox="1"/>
          <p:nvPr/>
        </p:nvSpPr>
        <p:spPr>
          <a:xfrm>
            <a:off x="1318846" y="404445"/>
            <a:ext cx="3499339"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Target columns distribution</a:t>
            </a:r>
            <a:endParaRPr lang="en-IN"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708F96-8B9F-4324-A9F5-7CE9445CE210}"/>
              </a:ext>
            </a:extLst>
          </p:cNvPr>
          <p:cNvSpPr txBox="1"/>
          <p:nvPr/>
        </p:nvSpPr>
        <p:spPr>
          <a:xfrm>
            <a:off x="6796454" y="404445"/>
            <a:ext cx="337624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Frequent Words in Testing words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095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MultinomialNB</a:t>
            </a:r>
            <a:endParaRPr lang="en-IN" b="1" u="sng"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CE27F0E-1C72-4974-AF7B-DB2D3D28EE3B}"/>
              </a:ext>
            </a:extLst>
          </p:cNvPr>
          <p:cNvPicPr>
            <a:picLocks noChangeAspect="1"/>
          </p:cNvPicPr>
          <p:nvPr/>
        </p:nvPicPr>
        <p:blipFill>
          <a:blip r:embed="rId2"/>
          <a:stretch>
            <a:fillRect/>
          </a:stretch>
        </p:blipFill>
        <p:spPr>
          <a:xfrm>
            <a:off x="104314" y="2813538"/>
            <a:ext cx="11860280" cy="3925861"/>
          </a:xfrm>
          <a:prstGeom prst="rect">
            <a:avLst/>
          </a:prstGeom>
        </p:spPr>
      </p:pic>
    </p:spTree>
    <p:extLst>
      <p:ext uri="{BB962C8B-B14F-4D97-AF65-F5344CB8AC3E}">
        <p14:creationId xmlns:p14="http://schemas.microsoft.com/office/powerpoint/2010/main" val="229649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Decision Tree classifier</a:t>
            </a:r>
          </a:p>
        </p:txBody>
      </p:sp>
      <p:pic>
        <p:nvPicPr>
          <p:cNvPr id="6" name="Picture 5">
            <a:extLst>
              <a:ext uri="{FF2B5EF4-FFF2-40B4-BE49-F238E27FC236}">
                <a16:creationId xmlns:a16="http://schemas.microsoft.com/office/drawing/2014/main" id="{9AEE667C-6E69-4B1D-96C4-A76F7EB87748}"/>
              </a:ext>
            </a:extLst>
          </p:cNvPr>
          <p:cNvPicPr>
            <a:picLocks noChangeAspect="1"/>
          </p:cNvPicPr>
          <p:nvPr/>
        </p:nvPicPr>
        <p:blipFill>
          <a:blip r:embed="rId2"/>
          <a:stretch>
            <a:fillRect/>
          </a:stretch>
        </p:blipFill>
        <p:spPr>
          <a:xfrm>
            <a:off x="165860" y="2716568"/>
            <a:ext cx="11860280" cy="4018068"/>
          </a:xfrm>
          <a:prstGeom prst="rect">
            <a:avLst/>
          </a:prstGeom>
        </p:spPr>
      </p:pic>
    </p:spTree>
    <p:extLst>
      <p:ext uri="{BB962C8B-B14F-4D97-AF65-F5344CB8AC3E}">
        <p14:creationId xmlns:p14="http://schemas.microsoft.com/office/powerpoint/2010/main" val="61697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Logistic Regression</a:t>
            </a:r>
          </a:p>
        </p:txBody>
      </p:sp>
      <p:pic>
        <p:nvPicPr>
          <p:cNvPr id="5" name="Picture 4">
            <a:extLst>
              <a:ext uri="{FF2B5EF4-FFF2-40B4-BE49-F238E27FC236}">
                <a16:creationId xmlns:a16="http://schemas.microsoft.com/office/drawing/2014/main" id="{06DB634A-A6FF-4D67-9848-A3ABBC6744E1}"/>
              </a:ext>
            </a:extLst>
          </p:cNvPr>
          <p:cNvPicPr>
            <a:picLocks noChangeAspect="1"/>
          </p:cNvPicPr>
          <p:nvPr/>
        </p:nvPicPr>
        <p:blipFill>
          <a:blip r:embed="rId2"/>
          <a:stretch>
            <a:fillRect/>
          </a:stretch>
        </p:blipFill>
        <p:spPr>
          <a:xfrm>
            <a:off x="146807" y="2637691"/>
            <a:ext cx="11898385" cy="4149339"/>
          </a:xfrm>
          <a:prstGeom prst="rect">
            <a:avLst/>
          </a:prstGeom>
        </p:spPr>
      </p:pic>
    </p:spTree>
    <p:extLst>
      <p:ext uri="{BB962C8B-B14F-4D97-AF65-F5344CB8AC3E}">
        <p14:creationId xmlns:p14="http://schemas.microsoft.com/office/powerpoint/2010/main" val="235345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XGB Classifier</a:t>
            </a:r>
          </a:p>
        </p:txBody>
      </p:sp>
      <p:pic>
        <p:nvPicPr>
          <p:cNvPr id="8" name="Picture 7">
            <a:extLst>
              <a:ext uri="{FF2B5EF4-FFF2-40B4-BE49-F238E27FC236}">
                <a16:creationId xmlns:a16="http://schemas.microsoft.com/office/drawing/2014/main" id="{55FDB331-1F98-4E0F-AE3F-4FB8789CD5B9}"/>
              </a:ext>
            </a:extLst>
          </p:cNvPr>
          <p:cNvPicPr>
            <a:picLocks noChangeAspect="1"/>
          </p:cNvPicPr>
          <p:nvPr/>
        </p:nvPicPr>
        <p:blipFill>
          <a:blip r:embed="rId2"/>
          <a:stretch>
            <a:fillRect/>
          </a:stretch>
        </p:blipFill>
        <p:spPr>
          <a:xfrm>
            <a:off x="96715" y="2716568"/>
            <a:ext cx="11992708" cy="4141432"/>
          </a:xfrm>
          <a:prstGeom prst="rect">
            <a:avLst/>
          </a:prstGeom>
        </p:spPr>
      </p:pic>
    </p:spTree>
    <p:extLst>
      <p:ext uri="{BB962C8B-B14F-4D97-AF65-F5344CB8AC3E}">
        <p14:creationId xmlns:p14="http://schemas.microsoft.com/office/powerpoint/2010/main" val="398451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a:solidFill>
                  <a:schemeClr val="bg1"/>
                </a:solidFill>
              </a:rPr>
              <a:t>Final Model</a:t>
            </a:r>
            <a:endParaRPr lang="en-IN" dirty="0">
              <a:solidFill>
                <a:schemeClr val="bg1"/>
              </a:solidFill>
            </a:endParaRPr>
          </a:p>
        </p:txBody>
      </p:sp>
      <p:sp>
        <p:nvSpPr>
          <p:cNvPr id="3" name="Content Placeholder 2">
            <a:extLst>
              <a:ext uri="{FF2B5EF4-FFF2-40B4-BE49-F238E27FC236}">
                <a16:creationId xmlns:a16="http://schemas.microsoft.com/office/drawing/2014/main" id="{61392CDB-0E71-4E63-9E3C-CDF6C7E60895}"/>
              </a:ext>
            </a:extLst>
          </p:cNvPr>
          <p:cNvSpPr>
            <a:spLocks noGrp="1"/>
          </p:cNvSpPr>
          <p:nvPr>
            <p:ph idx="1"/>
          </p:nvPr>
        </p:nvSpPr>
        <p:spPr>
          <a:xfrm>
            <a:off x="0" y="2390436"/>
            <a:ext cx="6399942" cy="352764"/>
          </a:xfrm>
        </p:spPr>
        <p:txBody>
          <a:bodyPr>
            <a:noAutofit/>
          </a:bodyPr>
          <a:lstStyle/>
          <a:p>
            <a:pPr marL="0" indent="0" algn="ctr">
              <a:buNone/>
            </a:pPr>
            <a:r>
              <a:rPr lang="en-US" sz="2000" b="1" u="sng" dirty="0">
                <a:solidFill>
                  <a:schemeClr val="tx1"/>
                </a:solidFill>
                <a:latin typeface="Calibri" panose="020F0502020204030204" pitchFamily="34" charset="0"/>
                <a:cs typeface="Calibri" panose="020F0502020204030204" pitchFamily="34" charset="0"/>
              </a:rPr>
              <a:t>XGB Regressor(after hyperparameter tuning)</a:t>
            </a:r>
          </a:p>
          <a:p>
            <a:pPr algn="ctr"/>
            <a:endParaRPr lang="en-US" sz="2000" b="1" u="sng" dirty="0">
              <a:latin typeface="Calibri" panose="020F0502020204030204" pitchFamily="34" charset="0"/>
              <a:cs typeface="Calibri" panose="020F0502020204030204" pitchFamily="34" charset="0"/>
            </a:endParaRPr>
          </a:p>
          <a:p>
            <a:pPr algn="ctr"/>
            <a:endParaRPr lang="en-IN" sz="2000" b="1" u="sng"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6F54BDB-2197-4F64-8498-69B484DCDF51}"/>
              </a:ext>
            </a:extLst>
          </p:cNvPr>
          <p:cNvPicPr>
            <a:picLocks noChangeAspect="1"/>
          </p:cNvPicPr>
          <p:nvPr/>
        </p:nvPicPr>
        <p:blipFill>
          <a:blip r:embed="rId2"/>
          <a:stretch>
            <a:fillRect/>
          </a:stretch>
        </p:blipFill>
        <p:spPr>
          <a:xfrm>
            <a:off x="586681" y="2927838"/>
            <a:ext cx="11018638" cy="3930162"/>
          </a:xfrm>
          <a:prstGeom prst="rect">
            <a:avLst/>
          </a:prstGeom>
        </p:spPr>
      </p:pic>
    </p:spTree>
    <p:extLst>
      <p:ext uri="{BB962C8B-B14F-4D97-AF65-F5344CB8AC3E}">
        <p14:creationId xmlns:p14="http://schemas.microsoft.com/office/powerpoint/2010/main" val="51271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err="1">
                <a:solidFill>
                  <a:schemeClr val="bg1"/>
                </a:solidFill>
              </a:rPr>
              <a:t>Auc</a:t>
            </a:r>
            <a:r>
              <a:rPr lang="en-US" dirty="0">
                <a:solidFill>
                  <a:schemeClr val="bg1"/>
                </a:solidFill>
              </a:rPr>
              <a:t>- Roc curve</a:t>
            </a:r>
            <a:endParaRPr lang="en-IN" dirty="0">
              <a:solidFill>
                <a:schemeClr val="bg1"/>
              </a:solidFill>
            </a:endParaRPr>
          </a:p>
        </p:txBody>
      </p:sp>
      <p:pic>
        <p:nvPicPr>
          <p:cNvPr id="7172" name="Picture 4">
            <a:extLst>
              <a:ext uri="{FF2B5EF4-FFF2-40B4-BE49-F238E27FC236}">
                <a16:creationId xmlns:a16="http://schemas.microsoft.com/office/drawing/2014/main" id="{540773AC-7A1B-48AB-B42E-8A074214E9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070" y="2629876"/>
            <a:ext cx="4736886" cy="3416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CAA448-6900-41F0-A29B-6561F2A2835B}"/>
              </a:ext>
            </a:extLst>
          </p:cNvPr>
          <p:cNvSpPr txBox="1"/>
          <p:nvPr/>
        </p:nvSpPr>
        <p:spPr>
          <a:xfrm>
            <a:off x="5489940" y="2910254"/>
            <a:ext cx="5333391"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If we see the </a:t>
            </a:r>
            <a:r>
              <a:rPr lang="en-US" dirty="0" err="1">
                <a:latin typeface="Calibri" panose="020F0502020204030204" pitchFamily="34" charset="0"/>
                <a:cs typeface="Calibri" panose="020F0502020204030204" pitchFamily="34" charset="0"/>
              </a:rPr>
              <a:t>Auc</a:t>
            </a:r>
            <a:r>
              <a:rPr lang="en-US" dirty="0">
                <a:latin typeface="Calibri" panose="020F0502020204030204" pitchFamily="34" charset="0"/>
                <a:cs typeface="Calibri" panose="020F0502020204030204" pitchFamily="34" charset="0"/>
              </a:rPr>
              <a:t>-Roc curve we can see that </a:t>
            </a:r>
            <a:r>
              <a:rPr lang="en-US" dirty="0" err="1">
                <a:latin typeface="Calibri" panose="020F0502020204030204" pitchFamily="34" charset="0"/>
                <a:cs typeface="Calibri" panose="020F0502020204030204" pitchFamily="34" charset="0"/>
              </a:rPr>
              <a:t>Xgb</a:t>
            </a:r>
            <a:r>
              <a:rPr lang="en-US" dirty="0">
                <a:latin typeface="Calibri" panose="020F0502020204030204" pitchFamily="34" charset="0"/>
                <a:cs typeface="Calibri" panose="020F0502020204030204" pitchFamily="34" charset="0"/>
              </a:rPr>
              <a:t> covers 95% of the region whereas Logistic Regression covers 97% but f1 score of </a:t>
            </a:r>
            <a:r>
              <a:rPr lang="en-US" dirty="0" err="1">
                <a:latin typeface="Calibri" panose="020F0502020204030204" pitchFamily="34" charset="0"/>
                <a:cs typeface="Calibri" panose="020F0502020204030204" pitchFamily="34" charset="0"/>
              </a:rPr>
              <a:t>xgb</a:t>
            </a:r>
            <a:r>
              <a:rPr lang="en-US" dirty="0">
                <a:latin typeface="Calibri" panose="020F0502020204030204" pitchFamily="34" charset="0"/>
                <a:cs typeface="Calibri" panose="020F0502020204030204" pitchFamily="34" charset="0"/>
              </a:rPr>
              <a:t> is slightly higher than Logistic Regression. So our final model is </a:t>
            </a:r>
            <a:r>
              <a:rPr lang="en-US" dirty="0" err="1">
                <a:latin typeface="Calibri" panose="020F0502020204030204" pitchFamily="34" charset="0"/>
                <a:cs typeface="Calibri" panose="020F0502020204030204" pitchFamily="34" charset="0"/>
              </a:rPr>
              <a:t>xgb</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229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A5ED-D056-4630-8699-B1180D47DE17}"/>
              </a:ext>
            </a:extLst>
          </p:cNvPr>
          <p:cNvSpPr>
            <a:spLocks noGrp="1"/>
          </p:cNvSpPr>
          <p:nvPr>
            <p:ph type="title"/>
          </p:nvPr>
        </p:nvSpPr>
        <p:spPr/>
        <p:txBody>
          <a:bodyPr/>
          <a:lstStyle/>
          <a:p>
            <a:r>
              <a:rPr lang="en-US" dirty="0">
                <a:solidFill>
                  <a:schemeClr val="bg1"/>
                </a:solidFill>
              </a:rPr>
              <a:t>Problem Statement </a:t>
            </a:r>
            <a:endParaRPr lang="en-IN" dirty="0">
              <a:solidFill>
                <a:schemeClr val="bg1"/>
              </a:solidFill>
            </a:endParaRPr>
          </a:p>
        </p:txBody>
      </p:sp>
      <p:sp>
        <p:nvSpPr>
          <p:cNvPr id="3" name="Content Placeholder 2">
            <a:extLst>
              <a:ext uri="{FF2B5EF4-FFF2-40B4-BE49-F238E27FC236}">
                <a16:creationId xmlns:a16="http://schemas.microsoft.com/office/drawing/2014/main" id="{27EE3CDB-B1D9-4F1C-A841-BC963D45BA2E}"/>
              </a:ext>
            </a:extLst>
          </p:cNvPr>
          <p:cNvSpPr>
            <a:spLocks noGrp="1"/>
          </p:cNvSpPr>
          <p:nvPr>
            <p:ph idx="1"/>
          </p:nvPr>
        </p:nvSpPr>
        <p:spPr>
          <a:xfrm>
            <a:off x="263768" y="1947539"/>
            <a:ext cx="11928232" cy="4708237"/>
          </a:xfrm>
        </p:spPr>
        <p:txBody>
          <a:bodyPr>
            <a:normAutofit/>
          </a:bodyPr>
          <a:lstStyle/>
          <a:p>
            <a:pPr algn="just"/>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In thi</a:t>
            </a:r>
            <a:r>
              <a:rPr lang="en-US" dirty="0">
                <a:solidFill>
                  <a:schemeClr val="tx1"/>
                </a:solidFill>
                <a:latin typeface="Calibri" panose="020F0502020204030204" pitchFamily="34" charset="0"/>
                <a:cs typeface="Calibri" panose="020F0502020204030204" pitchFamily="34" charset="0"/>
              </a:rPr>
              <a:t>s project we need to build a model which can detect that which comment is malignant or not</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Now a days people uses social media to share everything but there is some people who used it for put abusive comment</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US" dirty="0">
                <a:solidFill>
                  <a:schemeClr val="tx1"/>
                </a:solidFill>
                <a:latin typeface="Calibri" panose="020F0502020204030204" pitchFamily="34" charset="0"/>
                <a:cs typeface="Calibri" panose="020F0502020204030204" pitchFamily="34" charset="0"/>
              </a:rPr>
              <a:t>	</a:t>
            </a:r>
            <a:r>
              <a:rPr lang="en-US" sz="1800" b="0" i="0" u="none" strike="noStrike" baseline="0" dirty="0">
                <a:solidFill>
                  <a:schemeClr val="tx1"/>
                </a:solidFill>
                <a:latin typeface="Calibri" panose="020F0502020204030204" pitchFamily="34" charset="0"/>
                <a:cs typeface="Calibri" panose="020F0502020204030204" pitchFamily="34" charset="0"/>
              </a:rPr>
              <a:t>So, </a:t>
            </a:r>
            <a:r>
              <a:rPr lang="en-US" dirty="0">
                <a:solidFill>
                  <a:schemeClr val="tx1"/>
                </a:solidFill>
                <a:latin typeface="Calibri" panose="020F0502020204030204" pitchFamily="34" charset="0"/>
                <a:cs typeface="Calibri" panose="020F0502020204030204" pitchFamily="34" charset="0"/>
              </a:rPr>
              <a:t> we </a:t>
            </a:r>
            <a:r>
              <a:rPr lang="en-US" sz="1800" b="0" i="0" u="none" strike="noStrike" baseline="0" dirty="0">
                <a:solidFill>
                  <a:schemeClr val="tx1"/>
                </a:solidFill>
                <a:latin typeface="Calibri" panose="020F0502020204030204" pitchFamily="34" charset="0"/>
                <a:cs typeface="Calibri" panose="020F0502020204030204" pitchFamily="34" charset="0"/>
              </a:rPr>
              <a:t>work on a project </a:t>
            </a:r>
            <a:r>
              <a:rPr lang="en-US" dirty="0">
                <a:solidFill>
                  <a:schemeClr val="tx1"/>
                </a:solidFill>
                <a:latin typeface="Calibri" panose="020F0502020204030204" pitchFamily="34" charset="0"/>
                <a:cs typeface="Calibri" panose="020F0502020204030204" pitchFamily="34" charset="0"/>
              </a:rPr>
              <a:t>to build a </a:t>
            </a:r>
            <a:r>
              <a:rPr lang="en-US" sz="1800" b="0" i="0" u="none" strike="noStrike" baseline="0" dirty="0">
                <a:solidFill>
                  <a:schemeClr val="tx1"/>
                </a:solidFill>
                <a:latin typeface="Calibri" panose="020F0502020204030204" pitchFamily="34" charset="0"/>
                <a:cs typeface="Calibri" panose="020F0502020204030204" pitchFamily="34" charset="0"/>
              </a:rPr>
              <a:t> model to predict </a:t>
            </a:r>
            <a:r>
              <a:rPr lang="en-US" dirty="0">
                <a:solidFill>
                  <a:schemeClr val="tx1"/>
                </a:solidFill>
                <a:latin typeface="Calibri" panose="020F0502020204030204" pitchFamily="34" charset="0"/>
                <a:cs typeface="Calibri" panose="020F0502020204030204" pitchFamily="34" charset="0"/>
              </a:rPr>
              <a:t>Malignant comments</a:t>
            </a:r>
            <a:r>
              <a:rPr lang="en-US" sz="1800" b="0" i="0" u="none" strike="noStrike" baseline="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786135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9FB8-7C30-4134-8DD0-C240B151EEFA}"/>
              </a:ext>
            </a:extLst>
          </p:cNvPr>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47C91D49-BA69-47E8-94B4-8165A42AECDB}"/>
              </a:ext>
            </a:extLst>
          </p:cNvPr>
          <p:cNvSpPr>
            <a:spLocks noGrp="1"/>
          </p:cNvSpPr>
          <p:nvPr>
            <p:ph idx="1"/>
          </p:nvPr>
        </p:nvSpPr>
        <p:spPr>
          <a:xfrm>
            <a:off x="0" y="2281561"/>
            <a:ext cx="12192000" cy="4576439"/>
          </a:xfrm>
        </p:spPr>
        <p:txBody>
          <a:bodyPr>
            <a:normAutofit/>
          </a:bodyPr>
          <a:lstStyle/>
          <a:p>
            <a:pPr algn="just">
              <a:lnSpc>
                <a:spcPct val="107000"/>
              </a:lnSpc>
              <a:spcAft>
                <a:spcPts val="800"/>
              </a:spcAft>
              <a:buFont typeface="Wingdings" panose="05000000000000000000" pitchFamily="2" charset="2"/>
              <a:buChar char="q"/>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dataset is imbalanced so I have select the model on the basis of F1_score.</a:t>
            </a:r>
          </a:p>
          <a:p>
            <a:pPr algn="just">
              <a:lnSpc>
                <a:spcPct val="107000"/>
              </a:lnSpc>
              <a:spcAft>
                <a:spcPts val="800"/>
              </a:spcAft>
              <a:buFont typeface="Wingdings" panose="05000000000000000000" pitchFamily="2" charset="2"/>
              <a:buChar char="q"/>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Detecting and removing malignant comment is very essential for any social media to stop cyberbullying and spread hates.</a:t>
            </a:r>
          </a:p>
          <a:p>
            <a:pPr algn="just">
              <a:lnSpc>
                <a:spcPct val="107000"/>
              </a:lnSpc>
              <a:spcAft>
                <a:spcPts val="800"/>
              </a:spcAft>
              <a:buFont typeface="Wingdings" panose="05000000000000000000" pitchFamily="2" charset="2"/>
              <a:buChar char="q"/>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985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94D2-73D9-4EB8-AA1A-840EC1711872}"/>
              </a:ext>
            </a:extLst>
          </p:cNvPr>
          <p:cNvSpPr>
            <a:spLocks noGrp="1"/>
          </p:cNvSpPr>
          <p:nvPr>
            <p:ph type="title"/>
          </p:nvPr>
        </p:nvSpPr>
        <p:spPr/>
        <p:txBody>
          <a:bodyPr/>
          <a:lstStyle/>
          <a:p>
            <a:r>
              <a:rPr lang="en-US" dirty="0">
                <a:solidFill>
                  <a:schemeClr val="bg1"/>
                </a:solidFill>
              </a:rPr>
              <a:t>Analysis</a:t>
            </a:r>
            <a:endParaRPr lang="en-IN" dirty="0">
              <a:solidFill>
                <a:schemeClr val="bg1"/>
              </a:solidFill>
            </a:endParaRPr>
          </a:p>
        </p:txBody>
      </p:sp>
      <p:sp>
        <p:nvSpPr>
          <p:cNvPr id="4" name="Content Placeholder 2">
            <a:extLst>
              <a:ext uri="{FF2B5EF4-FFF2-40B4-BE49-F238E27FC236}">
                <a16:creationId xmlns:a16="http://schemas.microsoft.com/office/drawing/2014/main" id="{FD85FC41-E13D-421F-8455-9933BA812507}"/>
              </a:ext>
            </a:extLst>
          </p:cNvPr>
          <p:cNvSpPr>
            <a:spLocks noGrp="1"/>
          </p:cNvSpPr>
          <p:nvPr>
            <p:ph idx="1"/>
          </p:nvPr>
        </p:nvSpPr>
        <p:spPr>
          <a:xfrm>
            <a:off x="184640" y="2382944"/>
            <a:ext cx="11720145" cy="3501388"/>
          </a:xfrm>
        </p:spPr>
        <p:txBody>
          <a:bodyPr>
            <a:normAutofit/>
          </a:bodyPr>
          <a:lstStyle/>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Data Analysis:</a:t>
            </a:r>
          </a:p>
          <a:p>
            <a:pPr marL="0" indent="0" algn="just">
              <a:lnSpc>
                <a:spcPct val="107000"/>
              </a:lnSpc>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We need to clean data before building any model.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Removing punctuation, stop word and other pattern which do not hold any importance or meaning in documents</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We need to check what words people frequently while posting comments.</a:t>
            </a: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700" dirty="0">
              <a:solidFill>
                <a:schemeClr val="tx1"/>
              </a:solidFill>
            </a:endParaRPr>
          </a:p>
        </p:txBody>
      </p:sp>
    </p:spTree>
    <p:extLst>
      <p:ext uri="{BB962C8B-B14F-4D97-AF65-F5344CB8AC3E}">
        <p14:creationId xmlns:p14="http://schemas.microsoft.com/office/powerpoint/2010/main" val="114806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3D4B-014D-4824-B600-1814198985ED}"/>
              </a:ext>
            </a:extLst>
          </p:cNvPr>
          <p:cNvSpPr>
            <a:spLocks noGrp="1"/>
          </p:cNvSpPr>
          <p:nvPr>
            <p:ph type="title"/>
          </p:nvPr>
        </p:nvSpPr>
        <p:spPr/>
        <p:txBody>
          <a:bodyPr/>
          <a:lstStyle/>
          <a:p>
            <a:r>
              <a:rPr lang="en-US" dirty="0">
                <a:solidFill>
                  <a:schemeClr val="bg1"/>
                </a:solidFill>
              </a:rPr>
              <a:t>Understanding</a:t>
            </a:r>
            <a:endParaRPr lang="en-IN" dirty="0">
              <a:solidFill>
                <a:schemeClr val="bg1"/>
              </a:solidFill>
            </a:endParaRPr>
          </a:p>
        </p:txBody>
      </p:sp>
      <p:sp>
        <p:nvSpPr>
          <p:cNvPr id="3" name="Content Placeholder 2">
            <a:extLst>
              <a:ext uri="{FF2B5EF4-FFF2-40B4-BE49-F238E27FC236}">
                <a16:creationId xmlns:a16="http://schemas.microsoft.com/office/drawing/2014/main" id="{4B340580-73D1-47DA-9FA8-F6F0C2039857}"/>
              </a:ext>
            </a:extLst>
          </p:cNvPr>
          <p:cNvSpPr>
            <a:spLocks noGrp="1"/>
          </p:cNvSpPr>
          <p:nvPr>
            <p:ph idx="1"/>
          </p:nvPr>
        </p:nvSpPr>
        <p:spPr>
          <a:xfrm>
            <a:off x="156972" y="2388094"/>
            <a:ext cx="11878056" cy="3977196"/>
          </a:xfrm>
        </p:spPr>
        <p:txBody>
          <a:bodyPr>
            <a:normAutofit/>
          </a:bodyPr>
          <a:lstStyle/>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a:t>
            </a:r>
          </a:p>
          <a:p>
            <a:pPr algn="jus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Online hate, which is often referred to as abusive language, is a major threat to the stability of social media platforms. There are many factors that contribute to this behavior. The rise of online trolls and cyberbullying has been a distressing experience for many celebrities and influencers. It can lead to depression, self-hatred, and suicidal thoughts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5153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480F-899D-4933-83A9-98794A0A797D}"/>
              </a:ext>
            </a:extLst>
          </p:cNvPr>
          <p:cNvSpPr>
            <a:spLocks noGrp="1"/>
          </p:cNvSpPr>
          <p:nvPr>
            <p:ph type="title"/>
          </p:nvPr>
        </p:nvSpPr>
        <p:spPr>
          <a:xfrm>
            <a:off x="853112" y="973668"/>
            <a:ext cx="8761413" cy="706964"/>
          </a:xfrm>
        </p:spPr>
        <p:txBody>
          <a:bodyPr/>
          <a:lstStyle/>
          <a:p>
            <a:r>
              <a:rPr lang="en-US" dirty="0">
                <a:solidFill>
                  <a:schemeClr val="bg1"/>
                </a:solidFill>
              </a:rPr>
              <a:t>Exploratory data analysis</a:t>
            </a:r>
            <a:endParaRPr lang="en-IN" dirty="0">
              <a:solidFill>
                <a:schemeClr val="bg1"/>
              </a:solidFill>
            </a:endParaRPr>
          </a:p>
        </p:txBody>
      </p:sp>
      <p:sp>
        <p:nvSpPr>
          <p:cNvPr id="3" name="Content Placeholder 2">
            <a:extLst>
              <a:ext uri="{FF2B5EF4-FFF2-40B4-BE49-F238E27FC236}">
                <a16:creationId xmlns:a16="http://schemas.microsoft.com/office/drawing/2014/main" id="{BEB186F0-C279-426A-9B46-B91A4431E9B6}"/>
              </a:ext>
            </a:extLst>
          </p:cNvPr>
          <p:cNvSpPr>
            <a:spLocks noGrp="1"/>
          </p:cNvSpPr>
          <p:nvPr>
            <p:ph idx="1"/>
          </p:nvPr>
        </p:nvSpPr>
        <p:spPr>
          <a:xfrm>
            <a:off x="128016" y="2317072"/>
            <a:ext cx="11850624" cy="4266608"/>
          </a:xfrm>
        </p:spPr>
        <p:txBody>
          <a:bodyPr>
            <a:normAutofit lnSpcReduction="10000"/>
          </a:bodyPr>
          <a:lstStyle/>
          <a:p>
            <a:pPr marL="0" lvl="0" indent="0">
              <a:lnSpc>
                <a:spcPct val="107000"/>
              </a:lnSpc>
              <a:buNone/>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 using the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read_csv</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of the Pandas library. This function can read a CSV file (either locally or through a URL) and also perform various operations on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data_training</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pd.read_csv</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(“train(in csv).csv")</a:t>
            </a:r>
          </a:p>
          <a:p>
            <a:pPr marL="201168" lvl="1" indent="0">
              <a:lnSpc>
                <a:spcPct val="107000"/>
              </a:lnSpc>
              <a:spcAft>
                <a:spcPts val="800"/>
              </a:spcAft>
              <a:buNone/>
            </a:pP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err="1">
                <a:solidFill>
                  <a:srgbClr val="000000"/>
                </a:solidFill>
                <a:latin typeface="Calibri" panose="020F0502020204030204" pitchFamily="34" charset="0"/>
                <a:cs typeface="Times New Roman" panose="02020603050405020304" pitchFamily="18" charset="0"/>
              </a:rPr>
              <a:t>data_testing</a:t>
            </a:r>
            <a:r>
              <a:rPr lang="en-IN" sz="1800" dirty="0">
                <a:solidFill>
                  <a:srgbClr val="000000"/>
                </a:solidFill>
                <a:latin typeface="Calibri" panose="020F0502020204030204" pitchFamily="34" charset="0"/>
                <a:cs typeface="Times New Roman" panose="02020603050405020304" pitchFamily="18" charset="0"/>
              </a:rPr>
              <a:t> = </a:t>
            </a:r>
            <a:r>
              <a:rPr lang="en-IN" sz="1800" dirty="0" err="1">
                <a:solidFill>
                  <a:srgbClr val="000000"/>
                </a:solidFill>
                <a:latin typeface="Calibri" panose="020F0502020204030204" pitchFamily="34" charset="0"/>
                <a:cs typeface="Times New Roman" panose="02020603050405020304" pitchFamily="18" charset="0"/>
              </a:rPr>
              <a:t>pd.read_csv</a:t>
            </a:r>
            <a:r>
              <a:rPr lang="en-IN" sz="1800" dirty="0">
                <a:solidFill>
                  <a:srgbClr val="000000"/>
                </a:solidFill>
                <a:latin typeface="Calibri" panose="020F0502020204030204" pitchFamily="34" charset="0"/>
                <a:cs typeface="Times New Roman" panose="02020603050405020304" pitchFamily="18" charset="0"/>
              </a:rPr>
              <a:t>(“test(in csv).csv")</a:t>
            </a:r>
          </a:p>
          <a:p>
            <a:pPr marL="201168" lvl="1" indent="0">
              <a:lnSpc>
                <a:spcPct val="107000"/>
              </a:lnSpc>
              <a:spcAft>
                <a:spcPts val="800"/>
              </a:spcAft>
              <a:buNone/>
            </a:pP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Extracting the independent variable.</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extract the independent variables, we used drop function of the Pandas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X</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Features</a:t>
            </a:r>
          </a:p>
          <a:p>
            <a:pPr marL="400050" indent="-285750">
              <a:lnSpc>
                <a:spcPct val="107000"/>
              </a:lnSpc>
              <a:buFont typeface="Wingdings" panose="05000000000000000000" pitchFamily="2" charset="2"/>
              <a:buChar char="q"/>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H</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ere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data_training</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the data set which contains the independent and</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dependent variable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comment text and target column which is created by us.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538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15C7-DA2D-4284-B84A-A7CA7E71FC5F}"/>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E1E459C6-4B60-483F-85EE-CC3E5BC2538C}"/>
              </a:ext>
            </a:extLst>
          </p:cNvPr>
          <p:cNvSpPr>
            <a:spLocks noGrp="1"/>
          </p:cNvSpPr>
          <p:nvPr>
            <p:ph idx="1"/>
          </p:nvPr>
        </p:nvSpPr>
        <p:spPr>
          <a:xfrm>
            <a:off x="0" y="2308194"/>
            <a:ext cx="12192000" cy="4549806"/>
          </a:xfrm>
        </p:spPr>
        <p:txBody>
          <a:bodyPr>
            <a:normAutofit/>
          </a:bodyPr>
          <a:lstStyle/>
          <a:p>
            <a:pPr lvl="0">
              <a:lnSpc>
                <a:spcPct val="107000"/>
              </a:lnSpc>
              <a:buFont typeface="Wingdings" panose="05000000000000000000" pitchFamily="2" charset="2"/>
              <a:buChar char="q"/>
            </a:pP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900" b="1" u="sng" dirty="0">
                <a:solidFill>
                  <a:srgbClr val="000000"/>
                </a:solidFill>
                <a:latin typeface="Calibri" panose="020F0502020204030204" pitchFamily="34" charset="0"/>
                <a:ea typeface="Calibri" panose="020F0502020204030204" pitchFamily="34" charset="0"/>
                <a:cs typeface="Calibri" panose="020F0502020204030204" pitchFamily="34" charset="0"/>
              </a:rPr>
              <a:t>Dataset cleaning</a:t>
            </a:r>
            <a:endParaRPr lang="en-IN" sz="19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buNone/>
            </a:pPr>
            <a:r>
              <a:rPr lang="en-IN"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900" dirty="0">
                <a:solidFill>
                  <a:srgbClr val="000000"/>
                </a:solidFill>
                <a:latin typeface="Calibri" panose="020F0502020204030204" pitchFamily="34" charset="0"/>
                <a:ea typeface="Calibri" panose="020F0502020204030204" pitchFamily="34" charset="0"/>
                <a:cs typeface="Calibri" panose="020F0502020204030204" pitchFamily="34" charset="0"/>
              </a:rPr>
              <a:t>In this dataset we need to first clean all the documents so that we can reduce the size of the no. of features and make our data more clean and understandable.</a:t>
            </a:r>
          </a:p>
          <a:p>
            <a:pPr marL="0" lvl="0" indent="0">
              <a:lnSpc>
                <a:spcPct val="107000"/>
              </a:lnSpc>
              <a:buNone/>
            </a:pPr>
            <a:r>
              <a:rPr lang="en-IN" sz="1900" dirty="0">
                <a:solidFill>
                  <a:srgbClr val="000000"/>
                </a:solidFill>
                <a:latin typeface="Calibri" panose="020F0502020204030204" pitchFamily="34" charset="0"/>
                <a:ea typeface="Calibri" panose="020F0502020204030204" pitchFamily="34" charset="0"/>
                <a:cs typeface="Calibri" panose="020F0502020204030204" pitchFamily="34" charset="0"/>
              </a:rPr>
              <a:t>To clean the dataset we have used regex exp to remove punctuation, numbers, email id, and extra spaces between words but before removing any of this we need to convert all the documents into lower case</a:t>
            </a:r>
          </a:p>
          <a:p>
            <a:pPr marL="0" lvl="0" indent="0">
              <a:lnSpc>
                <a:spcPct val="107000"/>
              </a:lnSpc>
              <a:buNone/>
            </a:pPr>
            <a:r>
              <a:rPr lang="en-IN" sz="1900" b="1" dirty="0">
                <a:solidFill>
                  <a:srgbClr val="000000"/>
                </a:solidFill>
                <a:latin typeface="Calibri" panose="020F0502020204030204" pitchFamily="34" charset="0"/>
                <a:ea typeface="Calibri" panose="020F0502020204030204" pitchFamily="34" charset="0"/>
                <a:cs typeface="Calibri" panose="020F0502020204030204" pitchFamily="34" charset="0"/>
              </a:rPr>
              <a:t>Stop words:- </a:t>
            </a:r>
            <a:r>
              <a:rPr lang="en-IN" sz="1900" dirty="0">
                <a:solidFill>
                  <a:srgbClr val="000000"/>
                </a:solidFill>
                <a:latin typeface="Calibri" panose="020F0502020204030204" pitchFamily="34" charset="0"/>
                <a:ea typeface="Calibri" panose="020F0502020204030204" pitchFamily="34" charset="0"/>
                <a:cs typeface="Calibri" panose="020F0502020204030204" pitchFamily="34" charset="0"/>
              </a:rPr>
              <a:t>Stop words are those words which is present frequently but do not carry any information or importance so we also need to remove this from documents.</a:t>
            </a:r>
          </a:p>
          <a:p>
            <a:pPr marL="0" lvl="0" indent="0">
              <a:lnSpc>
                <a:spcPct val="107000"/>
              </a:lnSpc>
              <a:buNone/>
            </a:pPr>
            <a:r>
              <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cleaning the dataset we need to convert comments into vectors. I have used TF-IDF to convert comments into Vectors</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Splitting the data:</a:t>
            </a:r>
          </a:p>
          <a:p>
            <a:pPr marL="114300" indent="0">
              <a:lnSpc>
                <a:spcPct val="107000"/>
              </a:lnSpc>
              <a:spcAft>
                <a:spcPts val="800"/>
              </a:spcAft>
              <a:buNone/>
            </a:pP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x_train,x_test,y_train,y_test</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train_test_split</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9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X</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9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Y</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,test_size</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.30,random_state = </a:t>
            </a:r>
            <a:r>
              <a:rPr lang="en-IN" sz="1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27</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buFont typeface="Wingdings" panose="05000000000000000000" pitchFamily="2" charset="2"/>
              <a:buChar char="q"/>
            </a:pP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459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FC76F0-54EE-4C79-B000-72FB64798E2E}"/>
              </a:ext>
            </a:extLst>
          </p:cNvPr>
          <p:cNvSpPr>
            <a:spLocks noGrp="1"/>
          </p:cNvSpPr>
          <p:nvPr>
            <p:ph type="title"/>
          </p:nvPr>
        </p:nvSpPr>
        <p:spPr/>
        <p:txBody>
          <a:bodyPr/>
          <a:lstStyle/>
          <a:p>
            <a:r>
              <a:rPr lang="en-US" sz="4800" dirty="0"/>
              <a:t>Visualization</a:t>
            </a:r>
            <a:endParaRPr lang="en-IN" sz="4800" dirty="0"/>
          </a:p>
        </p:txBody>
      </p:sp>
    </p:spTree>
    <p:extLst>
      <p:ext uri="{BB962C8B-B14F-4D97-AF65-F5344CB8AC3E}">
        <p14:creationId xmlns:p14="http://schemas.microsoft.com/office/powerpoint/2010/main" val="411560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60BA985-01E7-4B61-ADFB-00FF3B994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99" y="1009285"/>
            <a:ext cx="6603023" cy="40550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A40018-FBEA-4E64-9634-0A212996C2ED}"/>
              </a:ext>
            </a:extLst>
          </p:cNvPr>
          <p:cNvSpPr txBox="1"/>
          <p:nvPr/>
        </p:nvSpPr>
        <p:spPr>
          <a:xfrm>
            <a:off x="1773115" y="5310554"/>
            <a:ext cx="5999285"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All the columns have seems to have multicollinearity issues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141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8AC287D-0E41-4500-A658-D0237841C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782" y="337405"/>
            <a:ext cx="8639175" cy="46005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896CD2-9EB2-4725-95E7-DEE16D935012}"/>
              </a:ext>
            </a:extLst>
          </p:cNvPr>
          <p:cNvSpPr txBox="1"/>
          <p:nvPr/>
        </p:nvSpPr>
        <p:spPr>
          <a:xfrm>
            <a:off x="967154" y="5398476"/>
            <a:ext cx="9293469"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Data distribution before cleaning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7065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3247</TotalTime>
  <Words>792</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Ion Boardroom</vt:lpstr>
      <vt:lpstr>Malignant and Non-Malignant </vt:lpstr>
      <vt:lpstr>Problem Statement </vt:lpstr>
      <vt:lpstr>Analysis</vt:lpstr>
      <vt:lpstr>Understanding</vt:lpstr>
      <vt:lpstr>Exploratory data analysis</vt:lpstr>
      <vt:lpstr>Exploratory data analysis</vt:lpstr>
      <vt:lpstr>Visualization</vt:lpstr>
      <vt:lpstr>PowerPoint Presentation</vt:lpstr>
      <vt:lpstr>PowerPoint Presentation</vt:lpstr>
      <vt:lpstr>PowerPoint Presentation</vt:lpstr>
      <vt:lpstr>PowerPoint Presentation</vt:lpstr>
      <vt:lpstr>PowerPoint Presentation</vt:lpstr>
      <vt:lpstr>PowerPoint Presentation</vt:lpstr>
      <vt:lpstr>Model selection</vt:lpstr>
      <vt:lpstr>Model selection</vt:lpstr>
      <vt:lpstr>Model selection</vt:lpstr>
      <vt:lpstr>Model selection</vt:lpstr>
      <vt:lpstr>Final Model</vt:lpstr>
      <vt:lpstr>Auc- Roc curve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harsh prasad</dc:creator>
  <cp:lastModifiedBy>ASUS</cp:lastModifiedBy>
  <cp:revision>13</cp:revision>
  <dcterms:created xsi:type="dcterms:W3CDTF">2021-10-11T15:56:35Z</dcterms:created>
  <dcterms:modified xsi:type="dcterms:W3CDTF">2021-12-10T05:35:13Z</dcterms:modified>
</cp:coreProperties>
</file>