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57" r:id="rId3"/>
    <p:sldId id="309" r:id="rId4"/>
    <p:sldId id="302" r:id="rId5"/>
    <p:sldId id="258" r:id="rId6"/>
    <p:sldId id="260" r:id="rId7"/>
    <p:sldId id="261" r:id="rId8"/>
    <p:sldId id="281" r:id="rId9"/>
    <p:sldId id="274" r:id="rId10"/>
    <p:sldId id="310" r:id="rId11"/>
    <p:sldId id="283" r:id="rId12"/>
    <p:sldId id="275" r:id="rId13"/>
    <p:sldId id="265" r:id="rId14"/>
    <p:sldId id="304" r:id="rId15"/>
    <p:sldId id="305" r:id="rId16"/>
    <p:sldId id="307" r:id="rId17"/>
    <p:sldId id="311" r:id="rId18"/>
    <p:sldId id="312" r:id="rId19"/>
    <p:sldId id="313" r:id="rId20"/>
    <p:sldId id="269" r:id="rId21"/>
    <p:sldId id="308" r:id="rId22"/>
    <p:sldId id="27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E0B84A8-DBD6-4D8B-A3CE-3D442595169E}">
          <p14:sldIdLst>
            <p14:sldId id="256"/>
            <p14:sldId id="257"/>
            <p14:sldId id="309"/>
            <p14:sldId id="302"/>
            <p14:sldId id="258"/>
            <p14:sldId id="260"/>
            <p14:sldId id="261"/>
            <p14:sldId id="281"/>
            <p14:sldId id="274"/>
            <p14:sldId id="310"/>
            <p14:sldId id="283"/>
            <p14:sldId id="275"/>
            <p14:sldId id="265"/>
            <p14:sldId id="304"/>
            <p14:sldId id="305"/>
            <p14:sldId id="307"/>
            <p14:sldId id="311"/>
            <p14:sldId id="312"/>
            <p14:sldId id="313"/>
            <p14:sldId id="269"/>
            <p14:sldId id="308"/>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6335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41528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9400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0769281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2581341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31-12-2021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973122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4A037BB-13E3-4596-858D-1918F194EA0D}" type="datetimeFigureOut">
              <a:rPr lang="en-IN" smtClean="0"/>
              <a:t>31-12-2021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66053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5000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968544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89149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037BB-13E3-4596-858D-1918F194EA0D}" type="datetimeFigureOut">
              <a:rPr lang="en-IN" smtClean="0"/>
              <a:t>31-12-2021</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40522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037BB-13E3-4596-858D-1918F194EA0D}"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261401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037BB-13E3-4596-858D-1918F194EA0D}" type="datetimeFigureOut">
              <a:rPr lang="en-IN" smtClean="0"/>
              <a:t>31-12-2021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83794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037BB-13E3-4596-858D-1918F194EA0D}" type="datetimeFigureOut">
              <a:rPr lang="en-IN" smtClean="0"/>
              <a:t>31-12-2021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114930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037BB-13E3-4596-858D-1918F194EA0D}" type="datetimeFigureOut">
              <a:rPr lang="en-IN" smtClean="0"/>
              <a:t>31-12-2021</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3841267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400261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037BB-13E3-4596-858D-1918F194EA0D}" type="datetimeFigureOut">
              <a:rPr lang="en-IN" smtClean="0"/>
              <a:t>31-12-2021</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FE0B4D-009D-4CC1-A6FC-BFC3B8E8D772}" type="slidenum">
              <a:rPr lang="en-IN" smtClean="0"/>
              <a:t>‹#›</a:t>
            </a:fld>
            <a:endParaRPr lang="en-IN"/>
          </a:p>
        </p:txBody>
      </p:sp>
    </p:spTree>
    <p:extLst>
      <p:ext uri="{BB962C8B-B14F-4D97-AF65-F5344CB8AC3E}">
        <p14:creationId xmlns:p14="http://schemas.microsoft.com/office/powerpoint/2010/main" val="13186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54A037BB-13E3-4596-858D-1918F194EA0D}" type="datetimeFigureOut">
              <a:rPr lang="en-IN" smtClean="0"/>
              <a:t>31-12-2021</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AFE0B4D-009D-4CC1-A6FC-BFC3B8E8D772}" type="slidenum">
              <a:rPr lang="en-IN" smtClean="0"/>
              <a:t>‹#›</a:t>
            </a:fld>
            <a:endParaRPr lang="en-IN"/>
          </a:p>
        </p:txBody>
      </p:sp>
    </p:spTree>
    <p:extLst>
      <p:ext uri="{BB962C8B-B14F-4D97-AF65-F5344CB8AC3E}">
        <p14:creationId xmlns:p14="http://schemas.microsoft.com/office/powerpoint/2010/main" val="3243325177"/>
      </p:ext>
    </p:extLst>
  </p:cSld>
  <p:clrMap bg1="lt1" tx1="dk1" bg2="lt2" tx2="dk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D5A51-8502-482C-B8C6-ECB999B2EEEB}"/>
              </a:ext>
            </a:extLst>
          </p:cNvPr>
          <p:cNvSpPr>
            <a:spLocks noGrp="1"/>
          </p:cNvSpPr>
          <p:nvPr>
            <p:ph type="ctrTitle"/>
          </p:nvPr>
        </p:nvSpPr>
        <p:spPr>
          <a:xfrm>
            <a:off x="1222159" y="2084449"/>
            <a:ext cx="9144000" cy="2387600"/>
          </a:xfrm>
        </p:spPr>
        <p:txBody>
          <a:bodyPr/>
          <a:lstStyle/>
          <a:p>
            <a:pPr algn="ctr"/>
            <a:r>
              <a:rPr lang="en-US" sz="3200" b="1" dirty="0">
                <a:effectLst/>
                <a:latin typeface="Calibri" panose="020F0502020204030204" pitchFamily="34" charset="0"/>
                <a:ea typeface="Calibri" panose="020F0502020204030204" pitchFamily="34" charset="0"/>
                <a:cs typeface="Times New Roman" panose="02020603050405020304" pitchFamily="18" charset="0"/>
              </a:rPr>
              <a:t>Rating prediction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30C2120F-EF56-41D5-AFE4-1CA483594837}"/>
              </a:ext>
            </a:extLst>
          </p:cNvPr>
          <p:cNvSpPr txBox="1"/>
          <p:nvPr/>
        </p:nvSpPr>
        <p:spPr>
          <a:xfrm>
            <a:off x="7161122" y="4559972"/>
            <a:ext cx="2982897" cy="400110"/>
          </a:xfrm>
          <a:prstGeom prst="rect">
            <a:avLst/>
          </a:prstGeom>
          <a:noFill/>
        </p:spPr>
        <p:txBody>
          <a:bodyPr wrap="square" rtlCol="0">
            <a:spAutoFit/>
          </a:bodyPr>
          <a:lstStyle/>
          <a:p>
            <a:r>
              <a:rPr lang="en-US" sz="2000" dirty="0"/>
              <a:t>By –SHARUKH ANSARI</a:t>
            </a:r>
            <a:endParaRPr lang="en-IN" sz="2000" dirty="0"/>
          </a:p>
        </p:txBody>
      </p:sp>
    </p:spTree>
    <p:extLst>
      <p:ext uri="{BB962C8B-B14F-4D97-AF65-F5344CB8AC3E}">
        <p14:creationId xmlns:p14="http://schemas.microsoft.com/office/powerpoint/2010/main" val="1631237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96CD2-9EB2-4725-95E7-DEE16D935012}"/>
              </a:ext>
            </a:extLst>
          </p:cNvPr>
          <p:cNvSpPr txBox="1"/>
          <p:nvPr/>
        </p:nvSpPr>
        <p:spPr>
          <a:xfrm>
            <a:off x="896816" y="5231423"/>
            <a:ext cx="9293469"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Target distribution</a:t>
            </a:r>
            <a:endParaRPr lang="en-IN" dirty="0">
              <a:latin typeface="Calibri" panose="020F0502020204030204" pitchFamily="34" charset="0"/>
              <a:cs typeface="Calibri" panose="020F0502020204030204" pitchFamily="34" charset="0"/>
            </a:endParaRPr>
          </a:p>
        </p:txBody>
      </p:sp>
      <p:pic>
        <p:nvPicPr>
          <p:cNvPr id="2050" name="Picture 2">
            <a:extLst>
              <a:ext uri="{FF2B5EF4-FFF2-40B4-BE49-F238E27FC236}">
                <a16:creationId xmlns:a16="http://schemas.microsoft.com/office/drawing/2014/main" id="{04990A9D-2EC4-49A9-BEEB-D36618F4F8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141" y="1031997"/>
            <a:ext cx="6668424" cy="4129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60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EBDCB2-6BAA-4B56-9E7C-B56DFF57DC6B}"/>
              </a:ext>
            </a:extLst>
          </p:cNvPr>
          <p:cNvSpPr txBox="1"/>
          <p:nvPr/>
        </p:nvSpPr>
        <p:spPr>
          <a:xfrm>
            <a:off x="622789"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3 and above</a:t>
            </a:r>
            <a:endParaRPr lang="en-IN" dirty="0">
              <a:latin typeface="Calibri" panose="020F0502020204030204" pitchFamily="34" charset="0"/>
              <a:cs typeface="Calibri" panose="020F0502020204030204" pitchFamily="34" charset="0"/>
            </a:endParaRPr>
          </a:p>
        </p:txBody>
      </p:sp>
      <p:pic>
        <p:nvPicPr>
          <p:cNvPr id="3076" name="Picture 4">
            <a:extLst>
              <a:ext uri="{FF2B5EF4-FFF2-40B4-BE49-F238E27FC236}">
                <a16:creationId xmlns:a16="http://schemas.microsoft.com/office/drawing/2014/main" id="{EDFC7DC7-34CB-4C56-9CC5-BAE0383E1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865" y="1098306"/>
            <a:ext cx="4248150" cy="32194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E4F0FB-EC3C-46B5-95EA-54A16E5C7360}"/>
              </a:ext>
            </a:extLst>
          </p:cNvPr>
          <p:cNvSpPr txBox="1"/>
          <p:nvPr/>
        </p:nvSpPr>
        <p:spPr>
          <a:xfrm>
            <a:off x="3516923" y="351692"/>
            <a:ext cx="3833446" cy="461665"/>
          </a:xfrm>
          <a:prstGeom prst="rect">
            <a:avLst/>
          </a:prstGeom>
          <a:noFill/>
        </p:spPr>
        <p:txBody>
          <a:bodyPr wrap="square" rtlCol="0">
            <a:spAutoFit/>
          </a:bodyPr>
          <a:lstStyle/>
          <a:p>
            <a:r>
              <a:rPr lang="en-US" sz="2400" b="1" u="sng" dirty="0"/>
              <a:t>Full Reviews </a:t>
            </a:r>
            <a:r>
              <a:rPr lang="en-US" sz="2400" b="1" u="sng" dirty="0" err="1"/>
              <a:t>Wordcloud</a:t>
            </a:r>
            <a:endParaRPr lang="en-IN" sz="2400" b="1" u="sng" dirty="0"/>
          </a:p>
        </p:txBody>
      </p:sp>
      <p:pic>
        <p:nvPicPr>
          <p:cNvPr id="3078" name="Picture 6">
            <a:extLst>
              <a:ext uri="{FF2B5EF4-FFF2-40B4-BE49-F238E27FC236}">
                <a16:creationId xmlns:a16="http://schemas.microsoft.com/office/drawing/2014/main" id="{D2AE4C27-4786-4F30-B96A-8E8AE14A4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1402" y="1140104"/>
            <a:ext cx="4248150" cy="32194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3ACA8C3A-6F12-4AEA-93D9-8CFB270B349B}"/>
              </a:ext>
            </a:extLst>
          </p:cNvPr>
          <p:cNvSpPr txBox="1"/>
          <p:nvPr/>
        </p:nvSpPr>
        <p:spPr>
          <a:xfrm>
            <a:off x="5624880"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below 3 </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531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CDBCEC-0E81-4E26-992F-B2FA6090A4F9}"/>
              </a:ext>
            </a:extLst>
          </p:cNvPr>
          <p:cNvSpPr txBox="1"/>
          <p:nvPr/>
        </p:nvSpPr>
        <p:spPr>
          <a:xfrm>
            <a:off x="3622431" y="404445"/>
            <a:ext cx="4273061" cy="369332"/>
          </a:xfrm>
          <a:prstGeom prst="rect">
            <a:avLst/>
          </a:prstGeom>
          <a:noFill/>
        </p:spPr>
        <p:txBody>
          <a:bodyPr wrap="square" rtlCol="0">
            <a:spAutoFit/>
          </a:bodyPr>
          <a:lstStyle/>
          <a:p>
            <a:pPr algn="ctr"/>
            <a:r>
              <a:rPr lang="en-US" sz="1800" b="1" u="sng" dirty="0">
                <a:latin typeface="Calibri" panose="020F0502020204030204" pitchFamily="34" charset="0"/>
                <a:cs typeface="Calibri" panose="020F0502020204030204" pitchFamily="34" charset="0"/>
              </a:rPr>
              <a:t>Frequent Words in S</a:t>
            </a:r>
            <a:r>
              <a:rPr lang="en-US" b="1" u="sng" dirty="0">
                <a:latin typeface="Calibri" panose="020F0502020204030204" pitchFamily="34" charset="0"/>
                <a:cs typeface="Calibri" panose="020F0502020204030204" pitchFamily="34" charset="0"/>
              </a:rPr>
              <a:t>horts Reviews</a:t>
            </a:r>
            <a:endParaRPr lang="en-IN" sz="1800" b="1" u="sng" dirty="0">
              <a:latin typeface="Calibri" panose="020F0502020204030204" pitchFamily="34" charset="0"/>
              <a:cs typeface="Calibri" panose="020F0502020204030204" pitchFamily="34" charset="0"/>
            </a:endParaRPr>
          </a:p>
        </p:txBody>
      </p:sp>
      <p:pic>
        <p:nvPicPr>
          <p:cNvPr id="4100" name="Picture 4">
            <a:extLst>
              <a:ext uri="{FF2B5EF4-FFF2-40B4-BE49-F238E27FC236}">
                <a16:creationId xmlns:a16="http://schemas.microsoft.com/office/drawing/2014/main" id="{1AF94B6B-9CBA-44EF-B977-11EE4AE308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763" y="1498356"/>
            <a:ext cx="4248150" cy="28765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C8B8B4F-B633-419C-8277-FA29D8C2A93F}"/>
              </a:ext>
            </a:extLst>
          </p:cNvPr>
          <p:cNvSpPr txBox="1"/>
          <p:nvPr/>
        </p:nvSpPr>
        <p:spPr>
          <a:xfrm>
            <a:off x="903410"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3 and above</a:t>
            </a:r>
            <a:endParaRPr lang="en-IN" dirty="0">
              <a:latin typeface="Calibri" panose="020F0502020204030204" pitchFamily="34" charset="0"/>
              <a:cs typeface="Calibri" panose="020F0502020204030204" pitchFamily="34" charset="0"/>
            </a:endParaRPr>
          </a:p>
        </p:txBody>
      </p:sp>
      <p:pic>
        <p:nvPicPr>
          <p:cNvPr id="4102" name="Picture 6">
            <a:extLst>
              <a:ext uri="{FF2B5EF4-FFF2-40B4-BE49-F238E27FC236}">
                <a16:creationId xmlns:a16="http://schemas.microsoft.com/office/drawing/2014/main" id="{69102574-AEB3-4302-B784-FA444971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1547" y="1498356"/>
            <a:ext cx="4890721" cy="287655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5FBCBB0-E759-4007-BC55-0693C2AAC4DF}"/>
              </a:ext>
            </a:extLst>
          </p:cNvPr>
          <p:cNvSpPr txBox="1"/>
          <p:nvPr/>
        </p:nvSpPr>
        <p:spPr>
          <a:xfrm>
            <a:off x="6231547" y="4686301"/>
            <a:ext cx="4529503"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Frequents words used in ratings below 3</a:t>
            </a: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6505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MultinomialNB</a:t>
            </a:r>
            <a:endParaRPr lang="en-IN" b="1" u="sng"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D135670-DBE7-462D-B93D-C7C135BC10D9}"/>
              </a:ext>
            </a:extLst>
          </p:cNvPr>
          <p:cNvPicPr>
            <a:picLocks noChangeAspect="1"/>
          </p:cNvPicPr>
          <p:nvPr/>
        </p:nvPicPr>
        <p:blipFill>
          <a:blip r:embed="rId2"/>
          <a:stretch>
            <a:fillRect/>
          </a:stretch>
        </p:blipFill>
        <p:spPr>
          <a:xfrm>
            <a:off x="87923" y="2628898"/>
            <a:ext cx="11324492" cy="4014471"/>
          </a:xfrm>
          <a:prstGeom prst="rect">
            <a:avLst/>
          </a:prstGeom>
        </p:spPr>
      </p:pic>
    </p:spTree>
    <p:extLst>
      <p:ext uri="{BB962C8B-B14F-4D97-AF65-F5344CB8AC3E}">
        <p14:creationId xmlns:p14="http://schemas.microsoft.com/office/powerpoint/2010/main" val="229649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a:solidFill>
                  <a:schemeClr val="tx1"/>
                </a:solidFill>
                <a:latin typeface="Calibri" panose="020F0502020204030204" pitchFamily="34" charset="0"/>
                <a:cs typeface="Calibri" panose="020F0502020204030204" pitchFamily="34" charset="0"/>
              </a:rPr>
              <a:t>Bagging classifier</a:t>
            </a:r>
          </a:p>
        </p:txBody>
      </p:sp>
      <p:pic>
        <p:nvPicPr>
          <p:cNvPr id="5" name="Picture 4">
            <a:extLst>
              <a:ext uri="{FF2B5EF4-FFF2-40B4-BE49-F238E27FC236}">
                <a16:creationId xmlns:a16="http://schemas.microsoft.com/office/drawing/2014/main" id="{75FC2858-5511-476D-8548-57B553E0F8B6}"/>
              </a:ext>
            </a:extLst>
          </p:cNvPr>
          <p:cNvPicPr>
            <a:picLocks noChangeAspect="1"/>
          </p:cNvPicPr>
          <p:nvPr/>
        </p:nvPicPr>
        <p:blipFill>
          <a:blip r:embed="rId2"/>
          <a:stretch>
            <a:fillRect/>
          </a:stretch>
        </p:blipFill>
        <p:spPr>
          <a:xfrm>
            <a:off x="127754" y="2620108"/>
            <a:ext cx="11936491" cy="3933528"/>
          </a:xfrm>
          <a:prstGeom prst="rect">
            <a:avLst/>
          </a:prstGeom>
        </p:spPr>
      </p:pic>
    </p:spTree>
    <p:extLst>
      <p:ext uri="{BB962C8B-B14F-4D97-AF65-F5344CB8AC3E}">
        <p14:creationId xmlns:p14="http://schemas.microsoft.com/office/powerpoint/2010/main" val="61697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Bernouli</a:t>
            </a:r>
            <a:r>
              <a:rPr lang="en-US" b="1" u="sng" dirty="0">
                <a:solidFill>
                  <a:schemeClr val="tx1"/>
                </a:solidFill>
                <a:latin typeface="Calibri" panose="020F0502020204030204" pitchFamily="34" charset="0"/>
                <a:cs typeface="Calibri" panose="020F0502020204030204" pitchFamily="34" charset="0"/>
              </a:rPr>
              <a:t> Regression</a:t>
            </a:r>
          </a:p>
        </p:txBody>
      </p:sp>
      <p:pic>
        <p:nvPicPr>
          <p:cNvPr id="6" name="Picture 5">
            <a:extLst>
              <a:ext uri="{FF2B5EF4-FFF2-40B4-BE49-F238E27FC236}">
                <a16:creationId xmlns:a16="http://schemas.microsoft.com/office/drawing/2014/main" id="{E8654CF5-5373-4577-B0B4-967DADC18FB9}"/>
              </a:ext>
            </a:extLst>
          </p:cNvPr>
          <p:cNvPicPr>
            <a:picLocks noChangeAspect="1"/>
          </p:cNvPicPr>
          <p:nvPr/>
        </p:nvPicPr>
        <p:blipFill>
          <a:blip r:embed="rId2"/>
          <a:stretch>
            <a:fillRect/>
          </a:stretch>
        </p:blipFill>
        <p:spPr>
          <a:xfrm>
            <a:off x="127754" y="2716568"/>
            <a:ext cx="11936491" cy="3737041"/>
          </a:xfrm>
          <a:prstGeom prst="rect">
            <a:avLst/>
          </a:prstGeom>
        </p:spPr>
      </p:pic>
    </p:spTree>
    <p:extLst>
      <p:ext uri="{BB962C8B-B14F-4D97-AF65-F5344CB8AC3E}">
        <p14:creationId xmlns:p14="http://schemas.microsoft.com/office/powerpoint/2010/main" val="235345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RandomForestClassifier</a:t>
            </a:r>
            <a:endParaRPr lang="en-US" b="1" u="sng"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54C7AF9-51A4-42EA-9A30-5F57A4E56883}"/>
              </a:ext>
            </a:extLst>
          </p:cNvPr>
          <p:cNvPicPr>
            <a:picLocks noChangeAspect="1"/>
          </p:cNvPicPr>
          <p:nvPr/>
        </p:nvPicPr>
        <p:blipFill>
          <a:blip r:embed="rId2"/>
          <a:stretch>
            <a:fillRect/>
          </a:stretch>
        </p:blipFill>
        <p:spPr>
          <a:xfrm>
            <a:off x="156333" y="2716568"/>
            <a:ext cx="11879333" cy="3912832"/>
          </a:xfrm>
          <a:prstGeom prst="rect">
            <a:avLst/>
          </a:prstGeom>
        </p:spPr>
      </p:pic>
    </p:spTree>
    <p:extLst>
      <p:ext uri="{BB962C8B-B14F-4D97-AF65-F5344CB8AC3E}">
        <p14:creationId xmlns:p14="http://schemas.microsoft.com/office/powerpoint/2010/main" val="3984515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D787E-E047-4C49-BB6F-08053C1E5BD3}"/>
              </a:ext>
            </a:extLst>
          </p:cNvPr>
          <p:cNvSpPr>
            <a:spLocks noGrp="1"/>
          </p:cNvSpPr>
          <p:nvPr>
            <p:ph type="title"/>
          </p:nvPr>
        </p:nvSpPr>
        <p:spPr/>
        <p:txBody>
          <a:bodyPr/>
          <a:lstStyle/>
          <a:p>
            <a:r>
              <a:rPr lang="en-US" dirty="0"/>
              <a:t>Model selection</a:t>
            </a:r>
            <a:endParaRPr lang="en-IN" dirty="0"/>
          </a:p>
        </p:txBody>
      </p:sp>
      <p:sp>
        <p:nvSpPr>
          <p:cNvPr id="3" name="Content Placeholder 2">
            <a:extLst>
              <a:ext uri="{FF2B5EF4-FFF2-40B4-BE49-F238E27FC236}">
                <a16:creationId xmlns:a16="http://schemas.microsoft.com/office/drawing/2014/main" id="{935D0D10-F6B7-4D58-8919-8DF1D393A4A0}"/>
              </a:ext>
            </a:extLst>
          </p:cNvPr>
          <p:cNvSpPr>
            <a:spLocks noGrp="1"/>
          </p:cNvSpPr>
          <p:nvPr>
            <p:ph idx="1"/>
          </p:nvPr>
        </p:nvSpPr>
        <p:spPr>
          <a:xfrm>
            <a:off x="0" y="2275027"/>
            <a:ext cx="8761412" cy="441541"/>
          </a:xfrm>
        </p:spPr>
        <p:txBody>
          <a:bodyPr/>
          <a:lstStyle/>
          <a:p>
            <a:pPr marL="0" indent="0">
              <a:buNone/>
            </a:pPr>
            <a:r>
              <a:rPr lang="en-US" b="1" u="sng" dirty="0" err="1">
                <a:solidFill>
                  <a:schemeClr val="tx1"/>
                </a:solidFill>
                <a:latin typeface="Calibri" panose="020F0502020204030204" pitchFamily="34" charset="0"/>
                <a:cs typeface="Calibri" panose="020F0502020204030204" pitchFamily="34" charset="0"/>
              </a:rPr>
              <a:t>CatBoostClassifier</a:t>
            </a:r>
            <a:endParaRPr lang="en-US" b="1" u="sng"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3AB55B71-CC2C-448E-B486-29FBEB2A8D7B}"/>
              </a:ext>
            </a:extLst>
          </p:cNvPr>
          <p:cNvPicPr>
            <a:picLocks noChangeAspect="1"/>
          </p:cNvPicPr>
          <p:nvPr/>
        </p:nvPicPr>
        <p:blipFill>
          <a:blip r:embed="rId2"/>
          <a:stretch>
            <a:fillRect/>
          </a:stretch>
        </p:blipFill>
        <p:spPr>
          <a:xfrm>
            <a:off x="142044" y="2640548"/>
            <a:ext cx="11907912" cy="1066949"/>
          </a:xfrm>
          <a:prstGeom prst="rect">
            <a:avLst/>
          </a:prstGeom>
        </p:spPr>
      </p:pic>
      <p:pic>
        <p:nvPicPr>
          <p:cNvPr id="8" name="Picture 7">
            <a:extLst>
              <a:ext uri="{FF2B5EF4-FFF2-40B4-BE49-F238E27FC236}">
                <a16:creationId xmlns:a16="http://schemas.microsoft.com/office/drawing/2014/main" id="{70E15224-0585-494F-B8C4-1C7CA44D88AE}"/>
              </a:ext>
            </a:extLst>
          </p:cNvPr>
          <p:cNvPicPr>
            <a:picLocks noChangeAspect="1"/>
          </p:cNvPicPr>
          <p:nvPr/>
        </p:nvPicPr>
        <p:blipFill>
          <a:blip r:embed="rId3"/>
          <a:stretch>
            <a:fillRect/>
          </a:stretch>
        </p:blipFill>
        <p:spPr>
          <a:xfrm>
            <a:off x="142044" y="3676484"/>
            <a:ext cx="11907912" cy="2884116"/>
          </a:xfrm>
          <a:prstGeom prst="rect">
            <a:avLst/>
          </a:prstGeom>
        </p:spPr>
      </p:pic>
    </p:spTree>
    <p:extLst>
      <p:ext uri="{BB962C8B-B14F-4D97-AF65-F5344CB8AC3E}">
        <p14:creationId xmlns:p14="http://schemas.microsoft.com/office/powerpoint/2010/main" val="1813049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D9CB-3534-44AC-93DE-5E6648849459}"/>
              </a:ext>
            </a:extLst>
          </p:cNvPr>
          <p:cNvSpPr>
            <a:spLocks noGrp="1"/>
          </p:cNvSpPr>
          <p:nvPr>
            <p:ph type="title"/>
          </p:nvPr>
        </p:nvSpPr>
        <p:spPr>
          <a:xfrm>
            <a:off x="1154953" y="973668"/>
            <a:ext cx="4225939" cy="450686"/>
          </a:xfrm>
        </p:spPr>
        <p:txBody>
          <a:bodyPr/>
          <a:lstStyle/>
          <a:p>
            <a:r>
              <a:rPr lang="en-US" dirty="0"/>
              <a:t>Confusion Matrix</a:t>
            </a:r>
            <a:endParaRPr lang="en-IN" dirty="0"/>
          </a:p>
        </p:txBody>
      </p:sp>
      <p:pic>
        <p:nvPicPr>
          <p:cNvPr id="5122" name="Picture 2">
            <a:extLst>
              <a:ext uri="{FF2B5EF4-FFF2-40B4-BE49-F238E27FC236}">
                <a16:creationId xmlns:a16="http://schemas.microsoft.com/office/drawing/2014/main" id="{4F4725A2-627C-424F-9292-4A861E33B5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8765" y="2558622"/>
            <a:ext cx="3757430" cy="30860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4E61F8C-D386-433C-BBB8-B3269E83D74A}"/>
              </a:ext>
            </a:extLst>
          </p:cNvPr>
          <p:cNvSpPr txBox="1"/>
          <p:nvPr/>
        </p:nvSpPr>
        <p:spPr>
          <a:xfrm>
            <a:off x="725638" y="5699666"/>
            <a:ext cx="3103684" cy="369332"/>
          </a:xfrm>
          <a:prstGeom prst="rect">
            <a:avLst/>
          </a:prstGeom>
          <a:noFill/>
        </p:spPr>
        <p:txBody>
          <a:bodyPr wrap="square" rtlCol="0">
            <a:spAutoFit/>
          </a:bodyPr>
          <a:lstStyle/>
          <a:p>
            <a:r>
              <a:rPr lang="en-US" dirty="0"/>
              <a:t>Multinomial Naive Bayes</a:t>
            </a:r>
            <a:endParaRPr lang="en-IN" dirty="0"/>
          </a:p>
        </p:txBody>
      </p:sp>
      <p:pic>
        <p:nvPicPr>
          <p:cNvPr id="5124" name="Picture 4">
            <a:extLst>
              <a:ext uri="{FF2B5EF4-FFF2-40B4-BE49-F238E27FC236}">
                <a16:creationId xmlns:a16="http://schemas.microsoft.com/office/drawing/2014/main" id="{1401FDFC-7BC4-44E4-A236-5D98EA019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725" y="2549830"/>
            <a:ext cx="3757431" cy="30860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F4DF790-9013-4DEF-9947-9F4814C79DE1}"/>
              </a:ext>
            </a:extLst>
          </p:cNvPr>
          <p:cNvSpPr txBox="1"/>
          <p:nvPr/>
        </p:nvSpPr>
        <p:spPr>
          <a:xfrm>
            <a:off x="5125002" y="5635870"/>
            <a:ext cx="2216575" cy="369332"/>
          </a:xfrm>
          <a:prstGeom prst="rect">
            <a:avLst/>
          </a:prstGeom>
          <a:noFill/>
        </p:spPr>
        <p:txBody>
          <a:bodyPr wrap="square" rtlCol="0">
            <a:spAutoFit/>
          </a:bodyPr>
          <a:lstStyle/>
          <a:p>
            <a:r>
              <a:rPr lang="en-US" dirty="0"/>
              <a:t>Bagging Classifier</a:t>
            </a:r>
            <a:endParaRPr lang="en-IN" dirty="0"/>
          </a:p>
        </p:txBody>
      </p:sp>
      <p:pic>
        <p:nvPicPr>
          <p:cNvPr id="5126" name="Picture 6">
            <a:extLst>
              <a:ext uri="{FF2B5EF4-FFF2-40B4-BE49-F238E27FC236}">
                <a16:creationId xmlns:a16="http://schemas.microsoft.com/office/drawing/2014/main" id="{27CC5818-7510-451E-BE67-999194C04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8686" y="2558622"/>
            <a:ext cx="3757430" cy="30860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16BEA6E-6BD6-4C3D-8D64-5ED24A523A77}"/>
              </a:ext>
            </a:extLst>
          </p:cNvPr>
          <p:cNvSpPr txBox="1"/>
          <p:nvPr/>
        </p:nvSpPr>
        <p:spPr>
          <a:xfrm>
            <a:off x="8794325" y="5594214"/>
            <a:ext cx="2591713" cy="369332"/>
          </a:xfrm>
          <a:prstGeom prst="rect">
            <a:avLst/>
          </a:prstGeom>
          <a:noFill/>
        </p:spPr>
        <p:txBody>
          <a:bodyPr wrap="square" rtlCol="0">
            <a:spAutoFit/>
          </a:bodyPr>
          <a:lstStyle/>
          <a:p>
            <a:r>
              <a:rPr lang="en-US" dirty="0" err="1"/>
              <a:t>BernouliNB</a:t>
            </a:r>
            <a:r>
              <a:rPr lang="en-US" dirty="0"/>
              <a:t> Classifier</a:t>
            </a:r>
            <a:endParaRPr lang="en-IN" dirty="0"/>
          </a:p>
        </p:txBody>
      </p:sp>
    </p:spTree>
    <p:extLst>
      <p:ext uri="{BB962C8B-B14F-4D97-AF65-F5344CB8AC3E}">
        <p14:creationId xmlns:p14="http://schemas.microsoft.com/office/powerpoint/2010/main" val="1962797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D9CB-3534-44AC-93DE-5E6648849459}"/>
              </a:ext>
            </a:extLst>
          </p:cNvPr>
          <p:cNvSpPr>
            <a:spLocks noGrp="1"/>
          </p:cNvSpPr>
          <p:nvPr>
            <p:ph type="title"/>
          </p:nvPr>
        </p:nvSpPr>
        <p:spPr>
          <a:xfrm>
            <a:off x="1154953" y="973668"/>
            <a:ext cx="4225939" cy="450686"/>
          </a:xfrm>
        </p:spPr>
        <p:txBody>
          <a:bodyPr/>
          <a:lstStyle/>
          <a:p>
            <a:r>
              <a:rPr lang="en-US" dirty="0"/>
              <a:t>Confusion Matrix</a:t>
            </a:r>
            <a:endParaRPr lang="en-IN" dirty="0"/>
          </a:p>
        </p:txBody>
      </p:sp>
      <p:sp>
        <p:nvSpPr>
          <p:cNvPr id="4" name="TextBox 3">
            <a:extLst>
              <a:ext uri="{FF2B5EF4-FFF2-40B4-BE49-F238E27FC236}">
                <a16:creationId xmlns:a16="http://schemas.microsoft.com/office/drawing/2014/main" id="{84E61F8C-D386-433C-BBB8-B3269E83D74A}"/>
              </a:ext>
            </a:extLst>
          </p:cNvPr>
          <p:cNvSpPr txBox="1"/>
          <p:nvPr/>
        </p:nvSpPr>
        <p:spPr>
          <a:xfrm>
            <a:off x="4941446" y="5691362"/>
            <a:ext cx="3103684" cy="369332"/>
          </a:xfrm>
          <a:prstGeom prst="rect">
            <a:avLst/>
          </a:prstGeom>
          <a:noFill/>
        </p:spPr>
        <p:txBody>
          <a:bodyPr wrap="square" rtlCol="0">
            <a:spAutoFit/>
          </a:bodyPr>
          <a:lstStyle/>
          <a:p>
            <a:r>
              <a:rPr lang="en-US" dirty="0" err="1"/>
              <a:t>CatBoost</a:t>
            </a:r>
            <a:r>
              <a:rPr lang="en-US" dirty="0"/>
              <a:t> Classifier</a:t>
            </a:r>
            <a:endParaRPr lang="en-IN" dirty="0"/>
          </a:p>
        </p:txBody>
      </p:sp>
      <p:sp>
        <p:nvSpPr>
          <p:cNvPr id="7" name="TextBox 6">
            <a:extLst>
              <a:ext uri="{FF2B5EF4-FFF2-40B4-BE49-F238E27FC236}">
                <a16:creationId xmlns:a16="http://schemas.microsoft.com/office/drawing/2014/main" id="{9F4DF790-9013-4DEF-9947-9F4814C79DE1}"/>
              </a:ext>
            </a:extLst>
          </p:cNvPr>
          <p:cNvSpPr txBox="1"/>
          <p:nvPr/>
        </p:nvSpPr>
        <p:spPr>
          <a:xfrm>
            <a:off x="9004855" y="6004472"/>
            <a:ext cx="2411597" cy="369332"/>
          </a:xfrm>
          <a:prstGeom prst="rect">
            <a:avLst/>
          </a:prstGeom>
          <a:noFill/>
        </p:spPr>
        <p:txBody>
          <a:bodyPr wrap="square" rtlCol="0">
            <a:spAutoFit/>
          </a:bodyPr>
          <a:lstStyle/>
          <a:p>
            <a:r>
              <a:rPr lang="en-US" u="sng" dirty="0"/>
              <a:t>SVC</a:t>
            </a:r>
            <a:r>
              <a:rPr lang="en-US" dirty="0"/>
              <a:t> Classifier</a:t>
            </a:r>
            <a:endParaRPr lang="en-IN" dirty="0"/>
          </a:p>
        </p:txBody>
      </p:sp>
      <p:pic>
        <p:nvPicPr>
          <p:cNvPr id="6146" name="Picture 2">
            <a:extLst>
              <a:ext uri="{FF2B5EF4-FFF2-40B4-BE49-F238E27FC236}">
                <a16:creationId xmlns:a16="http://schemas.microsoft.com/office/drawing/2014/main" id="{F3A65BC1-2F2B-4FD3-AADB-2D5C0F62D4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509" y="2549829"/>
            <a:ext cx="3757431" cy="308604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CE45D2B-8ABC-4CCD-9920-3EFA69928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8512" y="2549828"/>
            <a:ext cx="3757431" cy="308604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CE58580C-FEC2-4BC3-90F8-75590FC171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2679" y="2549827"/>
            <a:ext cx="3757432" cy="308604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81373172-72E9-4932-BAF4-E59404A718E2}"/>
              </a:ext>
            </a:extLst>
          </p:cNvPr>
          <p:cNvSpPr txBox="1"/>
          <p:nvPr/>
        </p:nvSpPr>
        <p:spPr>
          <a:xfrm>
            <a:off x="878038" y="5852066"/>
            <a:ext cx="3103684" cy="369332"/>
          </a:xfrm>
          <a:prstGeom prst="rect">
            <a:avLst/>
          </a:prstGeom>
          <a:noFill/>
        </p:spPr>
        <p:txBody>
          <a:bodyPr wrap="square" rtlCol="0">
            <a:spAutoFit/>
          </a:bodyPr>
          <a:lstStyle/>
          <a:p>
            <a:r>
              <a:rPr lang="en-US" dirty="0" err="1"/>
              <a:t>RandomForest</a:t>
            </a:r>
            <a:r>
              <a:rPr lang="en-US" dirty="0"/>
              <a:t> Classifier</a:t>
            </a:r>
            <a:endParaRPr lang="en-IN" dirty="0"/>
          </a:p>
        </p:txBody>
      </p:sp>
    </p:spTree>
    <p:extLst>
      <p:ext uri="{BB962C8B-B14F-4D97-AF65-F5344CB8AC3E}">
        <p14:creationId xmlns:p14="http://schemas.microsoft.com/office/powerpoint/2010/main" val="1929561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A5ED-D056-4630-8699-B1180D47DE17}"/>
              </a:ext>
            </a:extLst>
          </p:cNvPr>
          <p:cNvSpPr>
            <a:spLocks noGrp="1"/>
          </p:cNvSpPr>
          <p:nvPr>
            <p:ph type="title"/>
          </p:nvPr>
        </p:nvSpPr>
        <p:spPr/>
        <p:txBody>
          <a:bodyPr/>
          <a:lstStyle/>
          <a:p>
            <a:r>
              <a:rPr lang="en-US" dirty="0">
                <a:solidFill>
                  <a:schemeClr val="bg1"/>
                </a:solidFill>
              </a:rPr>
              <a:t>Problem Statement </a:t>
            </a:r>
            <a:endParaRPr lang="en-IN" dirty="0">
              <a:solidFill>
                <a:schemeClr val="bg1"/>
              </a:solidFill>
            </a:endParaRPr>
          </a:p>
        </p:txBody>
      </p:sp>
      <p:sp>
        <p:nvSpPr>
          <p:cNvPr id="3" name="Content Placeholder 2">
            <a:extLst>
              <a:ext uri="{FF2B5EF4-FFF2-40B4-BE49-F238E27FC236}">
                <a16:creationId xmlns:a16="http://schemas.microsoft.com/office/drawing/2014/main" id="{27EE3CDB-B1D9-4F1C-A841-BC963D45BA2E}"/>
              </a:ext>
            </a:extLst>
          </p:cNvPr>
          <p:cNvSpPr>
            <a:spLocks noGrp="1"/>
          </p:cNvSpPr>
          <p:nvPr>
            <p:ph idx="1"/>
          </p:nvPr>
        </p:nvSpPr>
        <p:spPr>
          <a:xfrm>
            <a:off x="263768" y="1947539"/>
            <a:ext cx="11676186" cy="4708237"/>
          </a:xfrm>
        </p:spPr>
        <p:txBody>
          <a:bodyPr>
            <a:normAutofit/>
          </a:bodyPr>
          <a:lstStyle/>
          <a:p>
            <a:pPr algn="just"/>
            <a:endParaRPr lang="en-IN"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In thi</a:t>
            </a:r>
            <a:r>
              <a:rPr lang="en-US" dirty="0">
                <a:solidFill>
                  <a:schemeClr val="tx1"/>
                </a:solidFill>
                <a:latin typeface="Calibri" panose="020F0502020204030204" pitchFamily="34" charset="0"/>
                <a:cs typeface="Calibri" panose="020F0502020204030204" pitchFamily="34" charset="0"/>
              </a:rPr>
              <a:t>s project we need to build a model which can Predict the rating of a reviews</a:t>
            </a: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endParaRPr lang="en-US" sz="1800" b="0" i="0" u="none" strike="noStrike" baseline="0" dirty="0">
              <a:solidFill>
                <a:schemeClr val="tx1"/>
              </a:solidFill>
              <a:latin typeface="Calibri" panose="020F0502020204030204" pitchFamily="34" charset="0"/>
              <a:cs typeface="Calibri" panose="020F0502020204030204" pitchFamily="34" charset="0"/>
            </a:endParaRPr>
          </a:p>
          <a:p>
            <a:pPr algn="just">
              <a:buFont typeface="Wingdings" panose="05000000000000000000" pitchFamily="2" charset="2"/>
              <a:buChar char="q"/>
            </a:pPr>
            <a:r>
              <a:rPr lang="en-US" sz="1800" b="0" i="0" u="none" strike="noStrike" baseline="0" dirty="0">
                <a:solidFill>
                  <a:schemeClr val="tx1"/>
                </a:solidFill>
                <a:latin typeface="Calibri" panose="020F0502020204030204" pitchFamily="34" charset="0"/>
                <a:cs typeface="Calibri" panose="020F0502020204030204" pitchFamily="34" charset="0"/>
              </a:rPr>
              <a:t> </a:t>
            </a:r>
            <a:r>
              <a:rPr lang="en-US" dirty="0">
                <a:solidFill>
                  <a:schemeClr val="tx1"/>
                </a:solidFill>
                <a:latin typeface="Calibri" panose="020F0502020204030204" pitchFamily="34" charset="0"/>
                <a:cs typeface="Calibri" panose="020F0502020204030204" pitchFamily="34" charset="0"/>
              </a:rPr>
              <a:t>Now a days people like to purchases product online. But before purchasing any product people like to see reviews and Rating of that Product. </a:t>
            </a:r>
          </a:p>
          <a:p>
            <a:pPr marL="0" indent="0" algn="just">
              <a:buNone/>
            </a:pPr>
            <a:r>
              <a:rPr lang="en-US" dirty="0">
                <a:solidFill>
                  <a:schemeClr val="tx1"/>
                </a:solidFill>
                <a:latin typeface="Calibri" panose="020F0502020204030204" pitchFamily="34" charset="0"/>
                <a:cs typeface="Calibri" panose="020F0502020204030204" pitchFamily="34" charset="0"/>
              </a:rPr>
              <a:t>	</a:t>
            </a:r>
            <a:r>
              <a:rPr lang="en-US" sz="1800" b="0" i="0" u="none" strike="noStrike" baseline="0" dirty="0">
                <a:solidFill>
                  <a:schemeClr val="tx1"/>
                </a:solidFill>
                <a:latin typeface="Calibri" panose="020F0502020204030204" pitchFamily="34" charset="0"/>
                <a:cs typeface="Calibri" panose="020F0502020204030204" pitchFamily="34" charset="0"/>
              </a:rPr>
              <a:t>So, </a:t>
            </a:r>
            <a:r>
              <a:rPr lang="en-US" dirty="0">
                <a:solidFill>
                  <a:schemeClr val="tx1"/>
                </a:solidFill>
                <a:latin typeface="Calibri" panose="020F0502020204030204" pitchFamily="34" charset="0"/>
                <a:cs typeface="Calibri" panose="020F0502020204030204" pitchFamily="34" charset="0"/>
              </a:rPr>
              <a:t> we </a:t>
            </a:r>
            <a:r>
              <a:rPr lang="en-US" sz="1800" b="0" i="0" u="none" strike="noStrike" baseline="0" dirty="0">
                <a:solidFill>
                  <a:schemeClr val="tx1"/>
                </a:solidFill>
                <a:latin typeface="Calibri" panose="020F0502020204030204" pitchFamily="34" charset="0"/>
                <a:cs typeface="Calibri" panose="020F0502020204030204" pitchFamily="34" charset="0"/>
              </a:rPr>
              <a:t>work on a project </a:t>
            </a:r>
            <a:r>
              <a:rPr lang="en-US" dirty="0">
                <a:solidFill>
                  <a:schemeClr val="tx1"/>
                </a:solidFill>
                <a:latin typeface="Calibri" panose="020F0502020204030204" pitchFamily="34" charset="0"/>
                <a:cs typeface="Calibri" panose="020F0502020204030204" pitchFamily="34" charset="0"/>
              </a:rPr>
              <a:t>to build a </a:t>
            </a:r>
            <a:r>
              <a:rPr lang="en-US" sz="1800" b="0" i="0" u="none" strike="noStrike" baseline="0" dirty="0">
                <a:solidFill>
                  <a:schemeClr val="tx1"/>
                </a:solidFill>
                <a:latin typeface="Calibri" panose="020F0502020204030204" pitchFamily="34" charset="0"/>
                <a:cs typeface="Calibri" panose="020F0502020204030204" pitchFamily="34" charset="0"/>
              </a:rPr>
              <a:t> model to predict </a:t>
            </a:r>
            <a:r>
              <a:rPr lang="en-US" dirty="0">
                <a:solidFill>
                  <a:schemeClr val="tx1"/>
                </a:solidFill>
                <a:latin typeface="Calibri" panose="020F0502020204030204" pitchFamily="34" charset="0"/>
                <a:cs typeface="Calibri" panose="020F0502020204030204" pitchFamily="34" charset="0"/>
              </a:rPr>
              <a:t>Rating of a comment passed through it</a:t>
            </a:r>
            <a:r>
              <a:rPr lang="en-US" sz="1800" b="0" i="0" u="none" strike="noStrike" baseline="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786135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a:solidFill>
                  <a:schemeClr val="bg1"/>
                </a:solidFill>
              </a:rPr>
              <a:t>Final Model</a:t>
            </a:r>
            <a:endParaRPr lang="en-IN" dirty="0">
              <a:solidFill>
                <a:schemeClr val="bg1"/>
              </a:solidFill>
            </a:endParaRPr>
          </a:p>
        </p:txBody>
      </p:sp>
      <p:sp>
        <p:nvSpPr>
          <p:cNvPr id="3" name="Content Placeholder 2">
            <a:extLst>
              <a:ext uri="{FF2B5EF4-FFF2-40B4-BE49-F238E27FC236}">
                <a16:creationId xmlns:a16="http://schemas.microsoft.com/office/drawing/2014/main" id="{61392CDB-0E71-4E63-9E3C-CDF6C7E60895}"/>
              </a:ext>
            </a:extLst>
          </p:cNvPr>
          <p:cNvSpPr>
            <a:spLocks noGrp="1"/>
          </p:cNvSpPr>
          <p:nvPr>
            <p:ph idx="1"/>
          </p:nvPr>
        </p:nvSpPr>
        <p:spPr>
          <a:xfrm>
            <a:off x="0" y="2390436"/>
            <a:ext cx="6399942" cy="352764"/>
          </a:xfrm>
        </p:spPr>
        <p:txBody>
          <a:bodyPr>
            <a:noAutofit/>
          </a:bodyPr>
          <a:lstStyle/>
          <a:p>
            <a:pPr marL="0" indent="0" algn="ctr">
              <a:buNone/>
            </a:pPr>
            <a:r>
              <a:rPr lang="en-US" sz="2000" b="1" u="sng" dirty="0" err="1">
                <a:solidFill>
                  <a:schemeClr val="tx1"/>
                </a:solidFill>
                <a:latin typeface="Calibri" panose="020F0502020204030204" pitchFamily="34" charset="0"/>
                <a:cs typeface="Calibri" panose="020F0502020204030204" pitchFamily="34" charset="0"/>
              </a:rPr>
              <a:t>RandomForestClassifier</a:t>
            </a:r>
            <a:r>
              <a:rPr lang="en-US" sz="2000" b="1" u="sng" dirty="0">
                <a:solidFill>
                  <a:schemeClr val="tx1"/>
                </a:solidFill>
                <a:latin typeface="Calibri" panose="020F0502020204030204" pitchFamily="34" charset="0"/>
                <a:cs typeface="Calibri" panose="020F0502020204030204" pitchFamily="34" charset="0"/>
              </a:rPr>
              <a:t>(after hyperparameter tuning)</a:t>
            </a:r>
          </a:p>
          <a:p>
            <a:pPr algn="ctr"/>
            <a:endParaRPr lang="en-US" sz="2000" b="1" u="sng" dirty="0">
              <a:latin typeface="Calibri" panose="020F0502020204030204" pitchFamily="34" charset="0"/>
              <a:cs typeface="Calibri" panose="020F0502020204030204" pitchFamily="34" charset="0"/>
            </a:endParaRPr>
          </a:p>
          <a:p>
            <a:pPr algn="ctr"/>
            <a:endParaRPr lang="en-IN" sz="2000" b="1" u="sng"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DB3FA49-50D7-4D71-88DB-1A67AC170B36}"/>
              </a:ext>
            </a:extLst>
          </p:cNvPr>
          <p:cNvPicPr>
            <a:picLocks noChangeAspect="1"/>
          </p:cNvPicPr>
          <p:nvPr/>
        </p:nvPicPr>
        <p:blipFill>
          <a:blip r:embed="rId2"/>
          <a:stretch>
            <a:fillRect/>
          </a:stretch>
        </p:blipFill>
        <p:spPr>
          <a:xfrm>
            <a:off x="282955" y="2743200"/>
            <a:ext cx="9784409" cy="3980329"/>
          </a:xfrm>
          <a:prstGeom prst="rect">
            <a:avLst/>
          </a:prstGeom>
        </p:spPr>
      </p:pic>
    </p:spTree>
    <p:extLst>
      <p:ext uri="{BB962C8B-B14F-4D97-AF65-F5344CB8AC3E}">
        <p14:creationId xmlns:p14="http://schemas.microsoft.com/office/powerpoint/2010/main" val="512712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133D-3FDF-451D-98B8-A3018E0FFA0A}"/>
              </a:ext>
            </a:extLst>
          </p:cNvPr>
          <p:cNvSpPr>
            <a:spLocks noGrp="1"/>
          </p:cNvSpPr>
          <p:nvPr>
            <p:ph type="title"/>
          </p:nvPr>
        </p:nvSpPr>
        <p:spPr/>
        <p:txBody>
          <a:bodyPr/>
          <a:lstStyle/>
          <a:p>
            <a:r>
              <a:rPr lang="en-US" dirty="0" err="1">
                <a:solidFill>
                  <a:schemeClr val="bg1"/>
                </a:solidFill>
              </a:rPr>
              <a:t>Auc</a:t>
            </a:r>
            <a:r>
              <a:rPr lang="en-US" dirty="0">
                <a:solidFill>
                  <a:schemeClr val="bg1"/>
                </a:solidFill>
              </a:rPr>
              <a:t>- Roc Score</a:t>
            </a:r>
            <a:endParaRPr lang="en-IN" dirty="0">
              <a:solidFill>
                <a:schemeClr val="bg1"/>
              </a:solidFill>
            </a:endParaRPr>
          </a:p>
        </p:txBody>
      </p:sp>
      <p:sp>
        <p:nvSpPr>
          <p:cNvPr id="6" name="TextBox 5">
            <a:extLst>
              <a:ext uri="{FF2B5EF4-FFF2-40B4-BE49-F238E27FC236}">
                <a16:creationId xmlns:a16="http://schemas.microsoft.com/office/drawing/2014/main" id="{58CAA448-6900-41F0-A29B-6561F2A2835B}"/>
              </a:ext>
            </a:extLst>
          </p:cNvPr>
          <p:cNvSpPr txBox="1"/>
          <p:nvPr/>
        </p:nvSpPr>
        <p:spPr>
          <a:xfrm>
            <a:off x="1353670" y="2370131"/>
            <a:ext cx="9065905" cy="369332"/>
          </a:xfrm>
          <a:prstGeom prst="rect">
            <a:avLst/>
          </a:prstGeom>
          <a:noFill/>
        </p:spPr>
        <p:txBody>
          <a:bodyPr wrap="square" rtlCol="0">
            <a:spAutoFit/>
          </a:bodyPr>
          <a:lstStyle/>
          <a:p>
            <a:pPr algn="r"/>
            <a:r>
              <a:rPr lang="en-US" dirty="0">
                <a:latin typeface="Calibri" panose="020F0502020204030204" pitchFamily="34" charset="0"/>
                <a:cs typeface="Calibri" panose="020F0502020204030204" pitchFamily="34" charset="0"/>
              </a:rPr>
              <a:t>If we see the </a:t>
            </a:r>
            <a:r>
              <a:rPr lang="en-US" dirty="0" err="1">
                <a:latin typeface="Calibri" panose="020F0502020204030204" pitchFamily="34" charset="0"/>
                <a:cs typeface="Calibri" panose="020F0502020204030204" pitchFamily="34" charset="0"/>
              </a:rPr>
              <a:t>Auc</a:t>
            </a:r>
            <a:r>
              <a:rPr lang="en-US" dirty="0">
                <a:latin typeface="Calibri" panose="020F0502020204030204" pitchFamily="34" charset="0"/>
                <a:cs typeface="Calibri" panose="020F0502020204030204" pitchFamily="34" charset="0"/>
              </a:rPr>
              <a:t>-Roc score we can see that Random Forest Classifier covers 84% of the region.</a:t>
            </a:r>
            <a:endParaRPr lang="en-IN"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679FD927-F9DC-40A1-BB64-64F8626C11DB}"/>
              </a:ext>
            </a:extLst>
          </p:cNvPr>
          <p:cNvPicPr>
            <a:picLocks noChangeAspect="1"/>
          </p:cNvPicPr>
          <p:nvPr/>
        </p:nvPicPr>
        <p:blipFill>
          <a:blip r:embed="rId2"/>
          <a:stretch>
            <a:fillRect/>
          </a:stretch>
        </p:blipFill>
        <p:spPr>
          <a:xfrm>
            <a:off x="1539364" y="2936686"/>
            <a:ext cx="9711342" cy="3686689"/>
          </a:xfrm>
          <a:prstGeom prst="rect">
            <a:avLst/>
          </a:prstGeom>
        </p:spPr>
      </p:pic>
    </p:spTree>
    <p:extLst>
      <p:ext uri="{BB962C8B-B14F-4D97-AF65-F5344CB8AC3E}">
        <p14:creationId xmlns:p14="http://schemas.microsoft.com/office/powerpoint/2010/main" val="1472295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9FB8-7C30-4134-8DD0-C240B151EEFA}"/>
              </a:ext>
            </a:extLst>
          </p:cNvPr>
          <p:cNvSpPr>
            <a:spLocks noGrp="1"/>
          </p:cNvSpPr>
          <p:nvPr>
            <p:ph type="title"/>
          </p:nvPr>
        </p:nvSpPr>
        <p:spPr/>
        <p:txBody>
          <a:bodyPr/>
          <a:lstStyle/>
          <a:p>
            <a:r>
              <a:rPr lang="en-US" dirty="0">
                <a:solidFill>
                  <a:schemeClr val="tx1"/>
                </a:solidFill>
              </a:rPr>
              <a:t>Conclusion</a:t>
            </a:r>
            <a:endParaRPr lang="en-IN" dirty="0">
              <a:solidFill>
                <a:schemeClr val="tx1"/>
              </a:solidFill>
            </a:endParaRPr>
          </a:p>
        </p:txBody>
      </p:sp>
      <p:sp>
        <p:nvSpPr>
          <p:cNvPr id="3" name="Content Placeholder 2">
            <a:extLst>
              <a:ext uri="{FF2B5EF4-FFF2-40B4-BE49-F238E27FC236}">
                <a16:creationId xmlns:a16="http://schemas.microsoft.com/office/drawing/2014/main" id="{47C91D49-BA69-47E8-94B4-8165A42AECDB}"/>
              </a:ext>
            </a:extLst>
          </p:cNvPr>
          <p:cNvSpPr>
            <a:spLocks noGrp="1"/>
          </p:cNvSpPr>
          <p:nvPr>
            <p:ph idx="1"/>
          </p:nvPr>
        </p:nvSpPr>
        <p:spPr>
          <a:xfrm>
            <a:off x="0" y="2281561"/>
            <a:ext cx="12192000" cy="4576439"/>
          </a:xfrm>
        </p:spPr>
        <p:txBody>
          <a:bodyPr>
            <a:normAutofit/>
          </a:bodyPr>
          <a:lstStyle/>
          <a:p>
            <a:pPr algn="just">
              <a:lnSpc>
                <a:spcPct val="107000"/>
              </a:lnSpc>
              <a:spcAft>
                <a:spcPts val="800"/>
              </a:spcAft>
              <a:buFont typeface="Wingdings" panose="05000000000000000000" pitchFamily="2" charset="2"/>
              <a:buChar char="q"/>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This dataset is imbalanced so I have select the model on the basis of F1_score.</a:t>
            </a:r>
          </a:p>
          <a:p>
            <a:pPr algn="just">
              <a:lnSpc>
                <a:spcPct val="107000"/>
              </a:lnSpc>
              <a:spcAft>
                <a:spcPts val="800"/>
              </a:spcAft>
              <a:buFont typeface="Wingdings" panose="05000000000000000000" pitchFamily="2" charset="2"/>
              <a:buChar char="q"/>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Finally we have build a model which can classif</a:t>
            </a:r>
            <a:r>
              <a:rPr lang="en-US" dirty="0">
                <a:solidFill>
                  <a:schemeClr val="tx1"/>
                </a:solidFill>
                <a:latin typeface="Calibri" panose="020F0502020204030204" pitchFamily="34" charset="0"/>
                <a:ea typeface="Calibri" panose="020F0502020204030204" pitchFamily="34" charset="0"/>
                <a:cs typeface="Times New Roman" panose="02020603050405020304" pitchFamily="18" charset="0"/>
              </a:rPr>
              <a:t>y the ratings on the basis of Comments by users.</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q"/>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985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Data Collecting</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84640" y="2382944"/>
            <a:ext cx="11720145" cy="3501388"/>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Data Scrapping:</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a:t>
            </a:r>
            <a:r>
              <a:rPr lang="en-US" dirty="0">
                <a:latin typeface="Calibri" panose="020F0502020204030204" pitchFamily="34" charset="0"/>
                <a:ea typeface="Calibri" panose="020F0502020204030204" pitchFamily="34" charset="0"/>
                <a:cs typeface="Times New Roman" panose="02020603050405020304" pitchFamily="18" charset="0"/>
              </a:rPr>
              <a:t>collect the data before building this model</a:t>
            </a:r>
            <a:r>
              <a:rPr lang="en-US"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I have scrapped the data from the ecommerce site( Flipkart and Amazon). But most of the reviews are from Flipkart</a:t>
            </a:r>
          </a:p>
          <a:p>
            <a:pPr algn="just">
              <a:lnSpc>
                <a:spcPct val="107000"/>
              </a:lnSpc>
              <a:spcAft>
                <a:spcPts val="800"/>
              </a:spcAft>
              <a:buFont typeface="Wingdings" panose="05000000000000000000" pitchFamily="2" charset="2"/>
              <a:buChar char="q"/>
            </a:pPr>
            <a:r>
              <a:rPr lang="en-US" dirty="0">
                <a:latin typeface="Calibri" panose="020F0502020204030204" pitchFamily="34" charset="0"/>
                <a:ea typeface="Calibri" panose="020F0502020204030204" pitchFamily="34" charset="0"/>
                <a:cs typeface="Times New Roman" panose="02020603050405020304" pitchFamily="18" charset="0"/>
              </a:rPr>
              <a:t>After collecting data from both the ecommerce giants. </a:t>
            </a:r>
            <a:r>
              <a:rPr lang="en-US" dirty="0" err="1">
                <a:latin typeface="Calibri" panose="020F0502020204030204" pitchFamily="34" charset="0"/>
                <a:ea typeface="Calibri" panose="020F0502020204030204" pitchFamily="34" charset="0"/>
                <a:cs typeface="Times New Roman" panose="02020603050405020304" pitchFamily="18" charset="0"/>
              </a:rPr>
              <a:t>Genarate</a:t>
            </a:r>
            <a:r>
              <a:rPr lang="en-US"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Calibri" panose="020F0502020204030204" pitchFamily="34" charset="0"/>
                <a:ea typeface="Calibri" panose="020F0502020204030204" pitchFamily="34" charset="0"/>
                <a:cs typeface="Times New Roman" panose="02020603050405020304" pitchFamily="18" charset="0"/>
              </a:rPr>
              <a:t>Dataframe</a:t>
            </a:r>
            <a:r>
              <a:rPr lang="en-US" dirty="0">
                <a:latin typeface="Calibri" panose="020F0502020204030204" pitchFamily="34" charset="0"/>
                <a:ea typeface="Calibri" panose="020F0502020204030204" pitchFamily="34" charset="0"/>
                <a:cs typeface="Times New Roman" panose="02020603050405020304" pitchFamily="18" charset="0"/>
              </a:rPr>
              <a:t> and save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700" dirty="0">
              <a:solidFill>
                <a:schemeClr val="tx1"/>
              </a:solidFill>
            </a:endParaRPr>
          </a:p>
        </p:txBody>
      </p:sp>
    </p:spTree>
    <p:extLst>
      <p:ext uri="{BB962C8B-B14F-4D97-AF65-F5344CB8AC3E}">
        <p14:creationId xmlns:p14="http://schemas.microsoft.com/office/powerpoint/2010/main" val="671620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94D2-73D9-4EB8-AA1A-840EC1711872}"/>
              </a:ext>
            </a:extLst>
          </p:cNvPr>
          <p:cNvSpPr>
            <a:spLocks noGrp="1"/>
          </p:cNvSpPr>
          <p:nvPr>
            <p:ph type="title"/>
          </p:nvPr>
        </p:nvSpPr>
        <p:spPr/>
        <p:txBody>
          <a:bodyPr/>
          <a:lstStyle/>
          <a:p>
            <a:r>
              <a:rPr lang="en-US" dirty="0">
                <a:solidFill>
                  <a:schemeClr val="bg1"/>
                </a:solidFill>
              </a:rPr>
              <a:t>Analysis</a:t>
            </a:r>
            <a:endParaRPr lang="en-IN" dirty="0">
              <a:solidFill>
                <a:schemeClr val="bg1"/>
              </a:solidFill>
            </a:endParaRPr>
          </a:p>
        </p:txBody>
      </p:sp>
      <p:sp>
        <p:nvSpPr>
          <p:cNvPr id="4" name="Content Placeholder 2">
            <a:extLst>
              <a:ext uri="{FF2B5EF4-FFF2-40B4-BE49-F238E27FC236}">
                <a16:creationId xmlns:a16="http://schemas.microsoft.com/office/drawing/2014/main" id="{FD85FC41-E13D-421F-8455-9933BA812507}"/>
              </a:ext>
            </a:extLst>
          </p:cNvPr>
          <p:cNvSpPr>
            <a:spLocks noGrp="1"/>
          </p:cNvSpPr>
          <p:nvPr>
            <p:ph idx="1"/>
          </p:nvPr>
        </p:nvSpPr>
        <p:spPr>
          <a:xfrm>
            <a:off x="184640" y="2382944"/>
            <a:ext cx="11720145" cy="3501388"/>
          </a:xfrm>
        </p:spPr>
        <p:txBody>
          <a:bodyPr>
            <a:normAutofit/>
          </a:bodyPr>
          <a:lstStyle/>
          <a:p>
            <a:pPr marL="0" indent="0" algn="just">
              <a:lnSpc>
                <a:spcPct val="107000"/>
              </a:lnSpc>
              <a:spcAft>
                <a:spcPts val="80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Data :</a:t>
            </a:r>
          </a:p>
          <a:p>
            <a:pPr marL="0" indent="0" algn="just">
              <a:lnSpc>
                <a:spcPct val="107000"/>
              </a:lnSpc>
              <a:spcAft>
                <a:spcPts val="800"/>
              </a:spcAft>
              <a:buNone/>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clean data before building any model. </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Removing punctuation, stop word and other pattern which do not hold any importance or meaning in documents</a:t>
            </a:r>
          </a:p>
          <a:p>
            <a:pPr algn="just">
              <a:lnSpc>
                <a:spcPct val="107000"/>
              </a:lnSpc>
              <a:spcAft>
                <a:spcPts val="800"/>
              </a:spcAft>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Times New Roman" panose="02020603050405020304" pitchFamily="18" charset="0"/>
              </a:rPr>
              <a:t>We need to check what words people frequently while posting comments.</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IN" sz="1700" dirty="0">
              <a:solidFill>
                <a:schemeClr val="tx1"/>
              </a:solidFill>
            </a:endParaRPr>
          </a:p>
        </p:txBody>
      </p:sp>
    </p:spTree>
    <p:extLst>
      <p:ext uri="{BB962C8B-B14F-4D97-AF65-F5344CB8AC3E}">
        <p14:creationId xmlns:p14="http://schemas.microsoft.com/office/powerpoint/2010/main" val="1148063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3D4B-014D-4824-B600-1814198985ED}"/>
              </a:ext>
            </a:extLst>
          </p:cNvPr>
          <p:cNvSpPr>
            <a:spLocks noGrp="1"/>
          </p:cNvSpPr>
          <p:nvPr>
            <p:ph type="title"/>
          </p:nvPr>
        </p:nvSpPr>
        <p:spPr/>
        <p:txBody>
          <a:bodyPr/>
          <a:lstStyle/>
          <a:p>
            <a:r>
              <a:rPr lang="en-US" dirty="0">
                <a:solidFill>
                  <a:schemeClr val="bg1"/>
                </a:solidFill>
              </a:rPr>
              <a:t>Understanding</a:t>
            </a:r>
            <a:endParaRPr lang="en-IN" dirty="0">
              <a:solidFill>
                <a:schemeClr val="bg1"/>
              </a:solidFill>
            </a:endParaRPr>
          </a:p>
        </p:txBody>
      </p:sp>
      <p:sp>
        <p:nvSpPr>
          <p:cNvPr id="3" name="Content Placeholder 2">
            <a:extLst>
              <a:ext uri="{FF2B5EF4-FFF2-40B4-BE49-F238E27FC236}">
                <a16:creationId xmlns:a16="http://schemas.microsoft.com/office/drawing/2014/main" id="{4B340580-73D1-47DA-9FA8-F6F0C2039857}"/>
              </a:ext>
            </a:extLst>
          </p:cNvPr>
          <p:cNvSpPr>
            <a:spLocks noGrp="1"/>
          </p:cNvSpPr>
          <p:nvPr>
            <p:ph idx="1"/>
          </p:nvPr>
        </p:nvSpPr>
        <p:spPr>
          <a:xfrm>
            <a:off x="156972" y="2388094"/>
            <a:ext cx="11878056" cy="3977196"/>
          </a:xfrm>
        </p:spPr>
        <p:txBody>
          <a:bodyPr>
            <a:normAutofit/>
          </a:bodyPr>
          <a:lstStyle/>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set contains approximately 20,067 samples contain </a:t>
            </a:r>
            <a:r>
              <a:rPr lang="en-IN" dirty="0">
                <a:latin typeface="Calibri" panose="020F0502020204030204" pitchFamily="34" charset="0"/>
                <a:ea typeface="Calibri" panose="020F0502020204030204" pitchFamily="34" charset="0"/>
                <a:cs typeface="Times New Roman" panose="02020603050405020304" pitchFamily="18" charset="0"/>
              </a:rPr>
              <a:t>3</a:t>
            </a:r>
            <a:r>
              <a:rPr lang="en-IN" sz="1800" dirty="0">
                <a:effectLst/>
                <a:latin typeface="Calibri" panose="020F0502020204030204" pitchFamily="34" charset="0"/>
                <a:ea typeface="Calibri" panose="020F0502020204030204" pitchFamily="34" charset="0"/>
                <a:cs typeface="Times New Roman" panose="02020603050405020304" pitchFamily="18" charset="0"/>
              </a:rPr>
              <a:t> fields which includes ‘</a:t>
            </a:r>
            <a:r>
              <a:rPr lang="en-IN" dirty="0">
                <a:latin typeface="Calibri" panose="020F0502020204030204" pitchFamily="34" charset="0"/>
                <a:ea typeface="Calibri" panose="020F0502020204030204" pitchFamily="34" charset="0"/>
                <a:cs typeface="Times New Roman" panose="02020603050405020304" pitchFamily="18" charset="0"/>
              </a:rPr>
              <a:t>Rating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Full_Review</a:t>
            </a:r>
            <a:r>
              <a:rPr lang="en-IN" sz="1800" dirty="0">
                <a:effectLst/>
                <a:latin typeface="Calibri" panose="020F0502020204030204" pitchFamily="34" charset="0"/>
                <a:ea typeface="Calibri" panose="020F0502020204030204" pitchFamily="34" charset="0"/>
                <a:cs typeface="Times New Roman" panose="02020603050405020304" pitchFamily="18" charset="0"/>
              </a:rPr>
              <a:t>’, ‘Short Reviews’.</a:t>
            </a:r>
          </a:p>
          <a:p>
            <a:pPr algn="just">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There are some ecommerce sites which needs a model which can predict the rating of the comment.</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jus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a:t>
            </a:r>
            <a:r>
              <a:rPr lang="en-IN" dirty="0">
                <a:latin typeface="Calibri" panose="020F0502020204030204" pitchFamily="34" charset="0"/>
                <a:ea typeface="Calibri" panose="020F0502020204030204" pitchFamily="34" charset="0"/>
                <a:cs typeface="Times New Roman" panose="02020603050405020304" pitchFamily="18" charset="0"/>
              </a:rPr>
              <a:t>Rating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classifier which can used to classify Rating.</a:t>
            </a:r>
          </a:p>
        </p:txBody>
      </p:sp>
    </p:spTree>
    <p:extLst>
      <p:ext uri="{BB962C8B-B14F-4D97-AF65-F5344CB8AC3E}">
        <p14:creationId xmlns:p14="http://schemas.microsoft.com/office/powerpoint/2010/main" val="51537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480F-899D-4933-83A9-98794A0A797D}"/>
              </a:ext>
            </a:extLst>
          </p:cNvPr>
          <p:cNvSpPr>
            <a:spLocks noGrp="1"/>
          </p:cNvSpPr>
          <p:nvPr>
            <p:ph type="title"/>
          </p:nvPr>
        </p:nvSpPr>
        <p:spPr>
          <a:xfrm>
            <a:off x="853112" y="973668"/>
            <a:ext cx="8761413" cy="706964"/>
          </a:xfrm>
        </p:spPr>
        <p:txBody>
          <a:bodyPr/>
          <a:lstStyle/>
          <a:p>
            <a:r>
              <a:rPr lang="en-US" dirty="0">
                <a:solidFill>
                  <a:schemeClr val="bg1"/>
                </a:solidFill>
              </a:rPr>
              <a:t>Exploratory data analysis</a:t>
            </a:r>
            <a:endParaRPr lang="en-IN" dirty="0">
              <a:solidFill>
                <a:schemeClr val="bg1"/>
              </a:solidFill>
            </a:endParaRPr>
          </a:p>
        </p:txBody>
      </p:sp>
      <p:sp>
        <p:nvSpPr>
          <p:cNvPr id="3" name="Content Placeholder 2">
            <a:extLst>
              <a:ext uri="{FF2B5EF4-FFF2-40B4-BE49-F238E27FC236}">
                <a16:creationId xmlns:a16="http://schemas.microsoft.com/office/drawing/2014/main" id="{BEB186F0-C279-426A-9B46-B91A4431E9B6}"/>
              </a:ext>
            </a:extLst>
          </p:cNvPr>
          <p:cNvSpPr>
            <a:spLocks noGrp="1"/>
          </p:cNvSpPr>
          <p:nvPr>
            <p:ph idx="1"/>
          </p:nvPr>
        </p:nvSpPr>
        <p:spPr>
          <a:xfrm>
            <a:off x="128016" y="2317072"/>
            <a:ext cx="11850624" cy="4266608"/>
          </a:xfrm>
        </p:spPr>
        <p:txBody>
          <a:bodyPr>
            <a:normAutofit/>
          </a:bodyPr>
          <a:lstStyle/>
          <a:p>
            <a:pPr marL="0" lvl="0" indent="0">
              <a:lnSpc>
                <a:spcPct val="107000"/>
              </a:lnSpc>
              <a:buNone/>
            </a:pPr>
            <a:r>
              <a:rPr lang="en-IN"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00050" indent="-285750">
              <a:lnSpc>
                <a:spcPct val="107000"/>
              </a:lnSpc>
              <a:spcAft>
                <a:spcPts val="800"/>
              </a:spcAft>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Importing the dataset using the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read_csv</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function of the Pandas library. This function can read a CSV file (either locally or through a URL) and also perform various operations on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01168" lvl="1" indent="0">
              <a:lnSpc>
                <a:spcPct val="107000"/>
              </a:lnSpc>
              <a:spcAft>
                <a:spcPts val="800"/>
              </a:spcAft>
              <a:buNone/>
            </a:pPr>
            <a:r>
              <a:rPr lang="en-IN" sz="16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df =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pd.read_csv</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(“Flipkart(in csv).csv")</a:t>
            </a:r>
          </a:p>
          <a:p>
            <a:pPr marL="201168" lvl="1" indent="0">
              <a:lnSpc>
                <a:spcPct val="107000"/>
              </a:lnSpc>
              <a:spcAft>
                <a:spcPts val="800"/>
              </a:spcAft>
              <a:buNone/>
            </a:pP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Extracting the independent variable.</a:t>
            </a:r>
            <a:endParaRPr lang="en-IN"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Font typeface="Wingdings" panose="05000000000000000000" pitchFamily="2" charset="2"/>
              <a:buChar char="q"/>
            </a:pP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To extract the independent variables, we used drop function of the Pandas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buNone/>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	X</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Features</a:t>
            </a:r>
          </a:p>
          <a:p>
            <a:pPr marL="400050" indent="-285750">
              <a:lnSpc>
                <a:spcPct val="107000"/>
              </a:lnSpc>
              <a:buFont typeface="Wingdings" panose="05000000000000000000" pitchFamily="2" charset="2"/>
              <a:buChar char="q"/>
            </a:pPr>
            <a:r>
              <a:rPr lang="en-IN" dirty="0">
                <a:solidFill>
                  <a:srgbClr val="000000"/>
                </a:solidFill>
                <a:latin typeface="Calibri" panose="020F0502020204030204" pitchFamily="34" charset="0"/>
                <a:ea typeface="Calibri" panose="020F0502020204030204" pitchFamily="34" charset="0"/>
                <a:cs typeface="Times New Roman" panose="02020603050405020304" pitchFamily="18" charset="0"/>
              </a:rPr>
              <a:t>H</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ere </a:t>
            </a:r>
            <a:r>
              <a:rPr lang="en-IN" sz="18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data_training</a:t>
            </a:r>
            <a:r>
              <a:rPr lang="en-IN"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is the data set which contains the independent and</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dependent variable </a:t>
            </a:r>
            <a:r>
              <a:rPr lang="en-IN"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comment text and target column which is created by us.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25385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15C7-DA2D-4284-B84A-A7CA7E71FC5F}"/>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1E459C6-4B60-483F-85EE-CC3E5BC2538C}"/>
              </a:ext>
            </a:extLst>
          </p:cNvPr>
          <p:cNvSpPr>
            <a:spLocks noGrp="1"/>
          </p:cNvSpPr>
          <p:nvPr>
            <p:ph idx="1"/>
          </p:nvPr>
        </p:nvSpPr>
        <p:spPr>
          <a:xfrm>
            <a:off x="0" y="2308194"/>
            <a:ext cx="12192000" cy="4549806"/>
          </a:xfrm>
        </p:spPr>
        <p:txBody>
          <a:bodyPr>
            <a:normAutofit/>
          </a:bodyPr>
          <a:lstStyle/>
          <a:p>
            <a:pPr lvl="0">
              <a:lnSpc>
                <a:spcPct val="107000"/>
              </a:lnSpc>
              <a:buFont typeface="Wingdings" panose="05000000000000000000" pitchFamily="2" charset="2"/>
              <a:buChar char="q"/>
            </a:pPr>
            <a:r>
              <a:rPr lang="en-IN" sz="19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900" b="1" u="sng" dirty="0">
                <a:solidFill>
                  <a:srgbClr val="000000"/>
                </a:solidFill>
                <a:latin typeface="Calibri" panose="020F0502020204030204" pitchFamily="34" charset="0"/>
                <a:ea typeface="Calibri" panose="020F0502020204030204" pitchFamily="34" charset="0"/>
                <a:cs typeface="Calibri" panose="020F0502020204030204" pitchFamily="34" charset="0"/>
              </a:rPr>
              <a:t>Dataset cleaning</a:t>
            </a:r>
            <a:endPar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lvl="0" indent="0">
              <a:lnSpc>
                <a:spcPct val="107000"/>
              </a:lnSpc>
              <a:buNone/>
            </a:pPr>
            <a:r>
              <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In this dataset we need to first clean all the documents so that we can reduce the size of the no. of features and make our data more clean and understandable.</a:t>
            </a:r>
          </a:p>
          <a:p>
            <a:pPr marL="0" lvl="0" indent="0">
              <a:lnSpc>
                <a:spcPct val="107000"/>
              </a:lnSpc>
              <a:buNone/>
            </a:pP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To clean the dataset we have used regex exp to remove punctuation, numbers, email id, and extra spaces between words but before removing any of this we need to convert all the documents into lower case</a:t>
            </a:r>
          </a:p>
          <a:p>
            <a:pPr marL="0" lvl="0" indent="0">
              <a:lnSpc>
                <a:spcPct val="107000"/>
              </a:lnSpc>
              <a:buNone/>
            </a:pPr>
            <a:r>
              <a:rPr lang="en-IN" sz="1900" b="1" dirty="0">
                <a:solidFill>
                  <a:srgbClr val="000000"/>
                </a:solidFill>
                <a:latin typeface="Calibri" panose="020F0502020204030204" pitchFamily="34" charset="0"/>
                <a:ea typeface="Calibri" panose="020F0502020204030204" pitchFamily="34" charset="0"/>
                <a:cs typeface="Calibri" panose="020F0502020204030204" pitchFamily="34" charset="0"/>
              </a:rPr>
              <a:t>Stop words:- </a:t>
            </a:r>
            <a:r>
              <a:rPr lang="en-IN" sz="1900" dirty="0">
                <a:solidFill>
                  <a:srgbClr val="000000"/>
                </a:solidFill>
                <a:latin typeface="Calibri" panose="020F0502020204030204" pitchFamily="34" charset="0"/>
                <a:ea typeface="Calibri" panose="020F0502020204030204" pitchFamily="34" charset="0"/>
                <a:cs typeface="Calibri" panose="020F0502020204030204" pitchFamily="34" charset="0"/>
              </a:rPr>
              <a:t>Stop words are those words which is present frequently but do not carry any information or importance so we also need to remove this from documents.</a:t>
            </a:r>
          </a:p>
          <a:p>
            <a:pPr marL="0" lvl="0" indent="0">
              <a:lnSpc>
                <a:spcPct val="107000"/>
              </a:lnSpc>
              <a:buNone/>
            </a:pPr>
            <a:r>
              <a:rPr lang="en-IN" sz="19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After cleaning the dataset we need to convert comments into vectors. I have used TF-IDF to convert comments into Vectors</a:t>
            </a:r>
          </a:p>
          <a:p>
            <a:pPr marL="400050" indent="-285750">
              <a:lnSpc>
                <a:spcPct val="107000"/>
              </a:lnSpc>
              <a:spcAft>
                <a:spcPts val="800"/>
              </a:spcAft>
              <a:buFont typeface="Wingdings" panose="05000000000000000000" pitchFamily="2" charset="2"/>
              <a:buChar char="q"/>
            </a:pPr>
            <a:r>
              <a:rPr lang="en-IN" sz="1900" b="1" u="sng"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Splitting the data:</a:t>
            </a:r>
          </a:p>
          <a:p>
            <a:pPr marL="114300" indent="0">
              <a:lnSpc>
                <a:spcPct val="107000"/>
              </a:lnSpc>
              <a:spcAft>
                <a:spcPts val="800"/>
              </a:spcAft>
              <a:buNone/>
            </a:pP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x_train,x_test,y_train,y_test</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X</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r>
              <a:rPr lang="en-IN" sz="1900"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Y</a:t>
            </a:r>
            <a:r>
              <a:rPr lang="en-IN" sz="19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,test_size</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900" dirty="0">
                <a:solidFill>
                  <a:srgbClr val="000000"/>
                </a:solidFill>
                <a:latin typeface="Calibri" panose="020F0502020204030204" pitchFamily="34" charset="0"/>
                <a:ea typeface="Calibri" panose="020F0502020204030204" pitchFamily="34" charset="0"/>
                <a:cs typeface="Times New Roman" panose="02020603050405020304" pitchFamily="18" charset="0"/>
              </a:rPr>
              <a:t>25</a:t>
            </a:r>
            <a:r>
              <a:rPr lang="en-IN" sz="19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,random_state = 0)</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5459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CFC76F0-54EE-4C79-B000-72FB64798E2E}"/>
              </a:ext>
            </a:extLst>
          </p:cNvPr>
          <p:cNvSpPr>
            <a:spLocks noGrp="1"/>
          </p:cNvSpPr>
          <p:nvPr>
            <p:ph type="title"/>
          </p:nvPr>
        </p:nvSpPr>
        <p:spPr/>
        <p:txBody>
          <a:bodyPr/>
          <a:lstStyle/>
          <a:p>
            <a:r>
              <a:rPr lang="en-US" sz="4800" dirty="0"/>
              <a:t>Visualization</a:t>
            </a:r>
            <a:endParaRPr lang="en-IN" sz="4800" dirty="0"/>
          </a:p>
        </p:txBody>
      </p:sp>
    </p:spTree>
    <p:extLst>
      <p:ext uri="{BB962C8B-B14F-4D97-AF65-F5344CB8AC3E}">
        <p14:creationId xmlns:p14="http://schemas.microsoft.com/office/powerpoint/2010/main" val="4115602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96CD2-9EB2-4725-95E7-DEE16D935012}"/>
              </a:ext>
            </a:extLst>
          </p:cNvPr>
          <p:cNvSpPr txBox="1"/>
          <p:nvPr/>
        </p:nvSpPr>
        <p:spPr>
          <a:xfrm>
            <a:off x="896816" y="5231423"/>
            <a:ext cx="9293469"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Target distribution</a:t>
            </a:r>
            <a:endParaRPr lang="en-IN" dirty="0">
              <a:latin typeface="Calibri" panose="020F0502020204030204" pitchFamily="34" charset="0"/>
              <a:cs typeface="Calibri" panose="020F0502020204030204" pitchFamily="34" charset="0"/>
            </a:endParaRPr>
          </a:p>
        </p:txBody>
      </p:sp>
      <p:pic>
        <p:nvPicPr>
          <p:cNvPr id="1026" name="Picture 2">
            <a:extLst>
              <a:ext uri="{FF2B5EF4-FFF2-40B4-BE49-F238E27FC236}">
                <a16:creationId xmlns:a16="http://schemas.microsoft.com/office/drawing/2014/main" id="{D0377807-9B56-446A-B2F1-95CB937CD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614" y="951035"/>
            <a:ext cx="6306220" cy="4280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652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3889</TotalTime>
  <Words>669</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Gothic</vt:lpstr>
      <vt:lpstr>Times New Roman</vt:lpstr>
      <vt:lpstr>Wingdings</vt:lpstr>
      <vt:lpstr>Wingdings 3</vt:lpstr>
      <vt:lpstr>Ion Boardroom</vt:lpstr>
      <vt:lpstr>Rating prediction </vt:lpstr>
      <vt:lpstr>Problem Statement </vt:lpstr>
      <vt:lpstr>Data Collecting</vt:lpstr>
      <vt:lpstr>Analysis</vt:lpstr>
      <vt:lpstr>Understanding</vt:lpstr>
      <vt:lpstr>Exploratory data analysis</vt:lpstr>
      <vt:lpstr>Exploratory data analysis</vt:lpstr>
      <vt:lpstr>Visualization</vt:lpstr>
      <vt:lpstr>PowerPoint Presentation</vt:lpstr>
      <vt:lpstr>PowerPoint Presentation</vt:lpstr>
      <vt:lpstr>PowerPoint Presentation</vt:lpstr>
      <vt:lpstr>PowerPoint Presentation</vt:lpstr>
      <vt:lpstr>Model selection</vt:lpstr>
      <vt:lpstr>Model selection</vt:lpstr>
      <vt:lpstr>Model selection</vt:lpstr>
      <vt:lpstr>Model selection</vt:lpstr>
      <vt:lpstr>Model selection</vt:lpstr>
      <vt:lpstr>Confusion Matrix</vt:lpstr>
      <vt:lpstr>Confusion Matrix</vt:lpstr>
      <vt:lpstr>Final Model</vt:lpstr>
      <vt:lpstr>Auc- Roc Score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harsh prasad</dc:creator>
  <cp:lastModifiedBy>ASUS</cp:lastModifiedBy>
  <cp:revision>26</cp:revision>
  <dcterms:created xsi:type="dcterms:W3CDTF">2021-10-11T15:56:35Z</dcterms:created>
  <dcterms:modified xsi:type="dcterms:W3CDTF">2021-12-31T23:17:09Z</dcterms:modified>
</cp:coreProperties>
</file>