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98" r:id="rId11"/>
    <p:sldId id="266" r:id="rId12"/>
    <p:sldId id="299" r:id="rId13"/>
    <p:sldId id="300" r:id="rId14"/>
    <p:sldId id="315" r:id="rId15"/>
    <p:sldId id="301" r:id="rId16"/>
    <p:sldId id="316" r:id="rId17"/>
    <p:sldId id="307" r:id="rId18"/>
    <p:sldId id="302" r:id="rId19"/>
    <p:sldId id="317" r:id="rId20"/>
    <p:sldId id="303" r:id="rId21"/>
    <p:sldId id="318" r:id="rId22"/>
    <p:sldId id="319" r:id="rId23"/>
    <p:sldId id="306" r:id="rId24"/>
    <p:sldId id="320" r:id="rId25"/>
    <p:sldId id="297" r:id="rId26"/>
    <p:sldId id="310" r:id="rId27"/>
    <p:sldId id="311" r:id="rId28"/>
    <p:sldId id="312" r:id="rId29"/>
    <p:sldId id="313" r:id="rId30"/>
    <p:sldId id="314" r:id="rId31"/>
    <p:sldId id="308" r:id="rId32"/>
    <p:sldId id="309" r:id="rId33"/>
    <p:sldId id="285"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11-01-2023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6823" y="216360"/>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ctrTitle"/>
          </p:nvPr>
        </p:nvSpPr>
        <p:spPr>
          <a:xfrm>
            <a:off x="1426865" y="1743233"/>
            <a:ext cx="10258567" cy="2387600"/>
          </a:xfrm>
        </p:spPr>
        <p:txBody>
          <a:bodyPr>
            <a:normAutofit/>
          </a:bodyPr>
          <a:lstStyle/>
          <a:p>
            <a:pPr>
              <a:lnSpc>
                <a:spcPct val="150000"/>
              </a:lnSpc>
            </a:pP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Efficient Deep Learning Framework for Intelligent Energy</a:t>
            </a:r>
            <a:b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Management in IoT Networks</a:t>
            </a:r>
          </a:p>
        </p:txBody>
      </p:sp>
    </p:spTree>
    <p:extLst>
      <p:ext uri="{BB962C8B-B14F-4D97-AF65-F5344CB8AC3E}">
        <p14:creationId xmlns:p14="http://schemas.microsoft.com/office/powerpoint/2010/main" val="115004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20" name="Group 19"/>
          <p:cNvGrpSpPr/>
          <p:nvPr/>
        </p:nvGrpSpPr>
        <p:grpSpPr>
          <a:xfrm>
            <a:off x="1541642" y="766785"/>
            <a:ext cx="8834907" cy="5338717"/>
            <a:chOff x="1803042" y="515156"/>
            <a:chExt cx="8518691" cy="5833616"/>
          </a:xfrm>
        </p:grpSpPr>
        <p:pic>
          <p:nvPicPr>
            <p:cNvPr id="92" name="Picture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6416" y="639635"/>
              <a:ext cx="923490" cy="892785"/>
            </a:xfrm>
            <a:prstGeom prst="rect">
              <a:avLst/>
            </a:prstGeom>
          </p:spPr>
        </p:pic>
        <p:sp>
          <p:nvSpPr>
            <p:cNvPr id="93" name="TextBox 4"/>
            <p:cNvSpPr txBox="1"/>
            <p:nvPr/>
          </p:nvSpPr>
          <p:spPr>
            <a:xfrm>
              <a:off x="1803042" y="1565353"/>
              <a:ext cx="1417583" cy="587021"/>
            </a:xfrm>
            <a:prstGeom prst="rect">
              <a:avLst/>
            </a:prstGeom>
            <a:noFill/>
          </p:spPr>
          <p:txBody>
            <a:bodyPr wrap="square" rtlCol="0">
              <a:noAutofit/>
            </a:bodyP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Household power consumption dataset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4" name="Straight Arrow Connector 93"/>
            <p:cNvCxnSpPr/>
            <p:nvPr/>
          </p:nvCxnSpPr>
          <p:spPr>
            <a:xfrm>
              <a:off x="2929906" y="1097145"/>
              <a:ext cx="5976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7891839" y="515156"/>
              <a:ext cx="2429894" cy="137774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a:latin typeface="Times New Roman" panose="02020603050405020304" pitchFamily="18" charset="0"/>
                <a:cs typeface="Times New Roman" panose="02020603050405020304" pitchFamily="18" charset="0"/>
              </a:endParaRPr>
            </a:p>
          </p:txBody>
        </p:sp>
        <p:sp>
          <p:nvSpPr>
            <p:cNvPr id="97" name="Rectangle 96"/>
            <p:cNvSpPr/>
            <p:nvPr/>
          </p:nvSpPr>
          <p:spPr>
            <a:xfrm>
              <a:off x="5620546" y="791130"/>
              <a:ext cx="1692247" cy="6309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8" name="Straight Arrow Connector 97"/>
            <p:cNvCxnSpPr/>
            <p:nvPr/>
          </p:nvCxnSpPr>
          <p:spPr>
            <a:xfrm>
              <a:off x="4878350" y="1106579"/>
              <a:ext cx="5976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8000137" y="639635"/>
              <a:ext cx="2253448" cy="509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Checking Missing Values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0" name="Rectangle 99"/>
            <p:cNvSpPr/>
            <p:nvPr/>
          </p:nvSpPr>
          <p:spPr>
            <a:xfrm>
              <a:off x="8010898" y="1264449"/>
              <a:ext cx="2253448" cy="509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Drop unwanted columns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2" name="Straight Arrow Connector 101"/>
            <p:cNvCxnSpPr/>
            <p:nvPr/>
          </p:nvCxnSpPr>
          <p:spPr>
            <a:xfrm>
              <a:off x="7312793" y="1106579"/>
              <a:ext cx="5976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466670" y="1422029"/>
              <a:ext cx="0" cy="475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5594275" y="1897760"/>
              <a:ext cx="1692247" cy="6309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Splitting</a:t>
              </a: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6" name="Straight Arrow Connector 105"/>
            <p:cNvCxnSpPr/>
            <p:nvPr/>
          </p:nvCxnSpPr>
          <p:spPr>
            <a:xfrm>
              <a:off x="6428100" y="2528659"/>
              <a:ext cx="0" cy="475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620546" y="3037999"/>
              <a:ext cx="1692247" cy="6309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en-US" sz="1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Normalization/Scaling</a:t>
              </a: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0" name="Straight Arrow Connector 109"/>
            <p:cNvCxnSpPr/>
            <p:nvPr/>
          </p:nvCxnSpPr>
          <p:spPr>
            <a:xfrm>
              <a:off x="6428100" y="3668898"/>
              <a:ext cx="0" cy="475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5620546" y="4173621"/>
              <a:ext cx="1692247" cy="6309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3" name="Rectangle 112"/>
            <p:cNvSpPr/>
            <p:nvPr/>
          </p:nvSpPr>
          <p:spPr>
            <a:xfrm>
              <a:off x="5620546" y="5251948"/>
              <a:ext cx="1692247" cy="6309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4" name="Straight Arrow Connector 113"/>
            <p:cNvCxnSpPr/>
            <p:nvPr/>
          </p:nvCxnSpPr>
          <p:spPr>
            <a:xfrm>
              <a:off x="6428100" y="4769842"/>
              <a:ext cx="0" cy="475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8228935" y="3886339"/>
              <a:ext cx="1817374" cy="1273787"/>
              <a:chOff x="6773988" y="4487553"/>
              <a:chExt cx="1544729" cy="1272228"/>
            </a:xfrm>
          </p:grpSpPr>
          <p:sp>
            <p:nvSpPr>
              <p:cNvPr id="115" name="Rectangle 114"/>
              <p:cNvSpPr/>
              <p:nvPr/>
            </p:nvSpPr>
            <p:spPr>
              <a:xfrm>
                <a:off x="6773988" y="4487553"/>
                <a:ext cx="1544729" cy="127222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a:latin typeface="Times New Roman" panose="02020603050405020304" pitchFamily="18" charset="0"/>
                  <a:cs typeface="Times New Roman" panose="02020603050405020304" pitchFamily="18" charset="0"/>
                </a:endParaRPr>
              </a:p>
            </p:txBody>
          </p:sp>
          <p:sp>
            <p:nvSpPr>
              <p:cNvPr id="117" name="Rectangle 116"/>
              <p:cNvSpPr/>
              <p:nvPr/>
            </p:nvSpPr>
            <p:spPr>
              <a:xfrm>
                <a:off x="6920285" y="5189984"/>
                <a:ext cx="1229381" cy="418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GRU</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0" name="Rectangle 129"/>
              <p:cNvSpPr/>
              <p:nvPr/>
            </p:nvSpPr>
            <p:spPr>
              <a:xfrm>
                <a:off x="6910812" y="4605354"/>
                <a:ext cx="1229381" cy="418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LSTM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4" name="Group 3"/>
            <p:cNvGrpSpPr/>
            <p:nvPr/>
          </p:nvGrpSpPr>
          <p:grpSpPr>
            <a:xfrm>
              <a:off x="8227543" y="2719296"/>
              <a:ext cx="1763533" cy="596219"/>
              <a:chOff x="2805397" y="4308296"/>
              <a:chExt cx="1498966" cy="414382"/>
            </a:xfrm>
          </p:grpSpPr>
          <p:sp>
            <p:nvSpPr>
              <p:cNvPr id="125" name="Rectangle 124"/>
              <p:cNvSpPr/>
              <p:nvPr/>
            </p:nvSpPr>
            <p:spPr>
              <a:xfrm>
                <a:off x="2805397" y="4308296"/>
                <a:ext cx="1498966" cy="41438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a:latin typeface="Times New Roman" panose="02020603050405020304" pitchFamily="18" charset="0"/>
                  <a:cs typeface="Times New Roman" panose="02020603050405020304" pitchFamily="18" charset="0"/>
                </a:endParaRPr>
              </a:p>
            </p:txBody>
          </p:sp>
          <p:sp>
            <p:nvSpPr>
              <p:cNvPr id="44" name="Rectangle 43"/>
              <p:cNvSpPr/>
              <p:nvPr/>
            </p:nvSpPr>
            <p:spPr>
              <a:xfrm>
                <a:off x="2921534" y="4403722"/>
                <a:ext cx="1229381" cy="2325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Min Max Scalar</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6" name="TextBox 5"/>
            <p:cNvSpPr txBox="1"/>
            <p:nvPr/>
          </p:nvSpPr>
          <p:spPr>
            <a:xfrm>
              <a:off x="3509231" y="1556451"/>
              <a:ext cx="1487576" cy="27733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INPUT DATA</a:t>
              </a:r>
              <a:endParaRPr lang="en-IN" sz="1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628453" y="647588"/>
              <a:ext cx="1172242" cy="923418"/>
            </a:xfrm>
            <a:prstGeom prst="rect">
              <a:avLst/>
            </a:prstGeom>
          </p:spPr>
        </p:pic>
        <p:sp>
          <p:nvSpPr>
            <p:cNvPr id="9" name="Right Brace 8"/>
            <p:cNvSpPr/>
            <p:nvPr/>
          </p:nvSpPr>
          <p:spPr>
            <a:xfrm>
              <a:off x="4619919" y="4979111"/>
              <a:ext cx="923490" cy="135297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TextBox 9"/>
            <p:cNvSpPr txBox="1"/>
            <p:nvPr/>
          </p:nvSpPr>
          <p:spPr>
            <a:xfrm>
              <a:off x="2705805" y="5005945"/>
              <a:ext cx="2770147" cy="106182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400" b="1" dirty="0" smtClean="0">
                  <a:latin typeface="Times New Roman" panose="02020603050405020304" pitchFamily="18" charset="0"/>
                  <a:cs typeface="Times New Roman" panose="02020603050405020304" pitchFamily="18" charset="0"/>
                </a:rPr>
                <a:t>Mean Absolute Error</a:t>
              </a:r>
            </a:p>
            <a:p>
              <a:pPr marL="285750" indent="-285750" algn="just">
                <a:lnSpc>
                  <a:spcPct val="150000"/>
                </a:lnSpc>
                <a:buFont typeface="Wingdings" panose="05000000000000000000" pitchFamily="2" charset="2"/>
                <a:buChar char="ü"/>
              </a:pPr>
              <a:r>
                <a:rPr lang="en-US" sz="1400" b="1" dirty="0" smtClean="0">
                  <a:latin typeface="Times New Roman" panose="02020603050405020304" pitchFamily="18" charset="0"/>
                  <a:cs typeface="Times New Roman" panose="02020603050405020304" pitchFamily="18" charset="0"/>
                </a:rPr>
                <a:t>Mean Squared Error</a:t>
              </a:r>
            </a:p>
            <a:p>
              <a:pPr marL="285750" indent="-285750" algn="just">
                <a:lnSpc>
                  <a:spcPct val="150000"/>
                </a:lnSpc>
                <a:buFont typeface="Wingdings" panose="05000000000000000000" pitchFamily="2" charset="2"/>
                <a:buChar char="ü"/>
              </a:pPr>
              <a:r>
                <a:rPr lang="en-US" sz="1400" b="1" dirty="0" smtClean="0">
                  <a:latin typeface="Times New Roman" panose="02020603050405020304" pitchFamily="18" charset="0"/>
                  <a:cs typeface="Times New Roman" panose="02020603050405020304" pitchFamily="18" charset="0"/>
                </a:rPr>
                <a:t>Root Mean Squared Error</a:t>
              </a:r>
              <a:endParaRPr lang="en-IN" sz="1400" b="1" dirty="0">
                <a:latin typeface="Times New Roman" panose="02020603050405020304" pitchFamily="18" charset="0"/>
                <a:cs typeface="Times New Roman" panose="02020603050405020304" pitchFamily="18" charset="0"/>
              </a:endParaRPr>
            </a:p>
          </p:txBody>
        </p:sp>
        <p:grpSp>
          <p:nvGrpSpPr>
            <p:cNvPr id="43" name="Group 42"/>
            <p:cNvGrpSpPr/>
            <p:nvPr/>
          </p:nvGrpSpPr>
          <p:grpSpPr>
            <a:xfrm>
              <a:off x="3340816" y="1945429"/>
              <a:ext cx="1817374" cy="1273787"/>
              <a:chOff x="6773988" y="4487553"/>
              <a:chExt cx="1544729" cy="1272228"/>
            </a:xfrm>
          </p:grpSpPr>
          <p:sp>
            <p:nvSpPr>
              <p:cNvPr id="50" name="Rectangle 49"/>
              <p:cNvSpPr/>
              <p:nvPr/>
            </p:nvSpPr>
            <p:spPr>
              <a:xfrm>
                <a:off x="6773988" y="4487553"/>
                <a:ext cx="1544729" cy="127222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a:latin typeface="Times New Roman" panose="02020603050405020304" pitchFamily="18" charset="0"/>
                  <a:cs typeface="Times New Roman" panose="02020603050405020304" pitchFamily="18" charset="0"/>
                </a:endParaRPr>
              </a:p>
            </p:txBody>
          </p:sp>
          <p:sp>
            <p:nvSpPr>
              <p:cNvPr id="51" name="Rectangle 50"/>
              <p:cNvSpPr/>
              <p:nvPr/>
            </p:nvSpPr>
            <p:spPr>
              <a:xfrm>
                <a:off x="6920285" y="5189984"/>
                <a:ext cx="1229381" cy="418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2" name="Rectangle 51"/>
              <p:cNvSpPr/>
              <p:nvPr/>
            </p:nvSpPr>
            <p:spPr>
              <a:xfrm>
                <a:off x="6910812" y="4605354"/>
                <a:ext cx="1229381" cy="4189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7" name="Elbow Connector 6"/>
            <p:cNvCxnSpPr>
              <a:stCxn id="104" idx="1"/>
            </p:cNvCxnSpPr>
            <p:nvPr/>
          </p:nvCxnSpPr>
          <p:spPr>
            <a:xfrm rot="10800000" flipV="1">
              <a:off x="5177153" y="2213210"/>
              <a:ext cx="417123" cy="59899"/>
            </a:xfrm>
            <a:prstGeom prst="bentConnector3">
              <a:avLst>
                <a:gd name="adj1" fmla="val 334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54633" y="5825552"/>
              <a:ext cx="1318674" cy="523220"/>
            </a:xfrm>
            <a:prstGeom prst="rect">
              <a:avLst/>
            </a:prstGeom>
            <a:noFill/>
          </p:spPr>
          <p:txBody>
            <a:bodyPr wrap="square" rtlCol="0">
              <a:spAutoFit/>
            </a:bodyPr>
            <a:lstStyle/>
            <a:p>
              <a:pPr algn="ctr"/>
              <a:r>
                <a:rPr lang="en-US" sz="1400" b="1" dirty="0" smtClean="0">
                  <a:latin typeface="Times New Roman" panose="02020603050405020304" pitchFamily="18" charset="0"/>
                  <a:cs typeface="Times New Roman" panose="02020603050405020304" pitchFamily="18" charset="0"/>
                </a:rPr>
                <a:t>Compare the results </a:t>
              </a:r>
              <a:endParaRPr lang="en-IN" sz="1400" b="1" dirty="0">
                <a:latin typeface="Times New Roman" panose="02020603050405020304" pitchFamily="18" charset="0"/>
                <a:cs typeface="Times New Roman" panose="02020603050405020304" pitchFamily="18" charset="0"/>
              </a:endParaRPr>
            </a:p>
          </p:txBody>
        </p:sp>
        <p:sp>
          <p:nvSpPr>
            <p:cNvPr id="16" name="Down Arrow 15"/>
            <p:cNvSpPr/>
            <p:nvPr/>
          </p:nvSpPr>
          <p:spPr>
            <a:xfrm>
              <a:off x="8828898" y="5205441"/>
              <a:ext cx="700368" cy="62011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11" name="Elbow Connector 10"/>
            <p:cNvCxnSpPr>
              <a:stCxn id="111" idx="3"/>
              <a:endCxn id="115" idx="1"/>
            </p:cNvCxnSpPr>
            <p:nvPr/>
          </p:nvCxnSpPr>
          <p:spPr>
            <a:xfrm>
              <a:off x="7312793" y="4489071"/>
              <a:ext cx="916142" cy="34162"/>
            </a:xfrm>
            <a:prstGeom prst="bentConnector3">
              <a:avLst>
                <a:gd name="adj1" fmla="val 5281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7" idx="3"/>
              <a:endCxn id="125" idx="1"/>
            </p:cNvCxnSpPr>
            <p:nvPr/>
          </p:nvCxnSpPr>
          <p:spPr>
            <a:xfrm flipV="1">
              <a:off x="7312793" y="3017406"/>
              <a:ext cx="914750" cy="33604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034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0621"/>
            <a:ext cx="10515600" cy="4922905"/>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Input </a:t>
            </a:r>
            <a:r>
              <a:rPr lang="en-US" sz="2000" dirty="0" smtClean="0">
                <a:latin typeface="Times New Roman" panose="02020603050405020304" pitchFamily="18" charset="0"/>
                <a:cs typeface="Times New Roman" panose="02020603050405020304" pitchFamily="18" charset="0"/>
              </a:rPr>
              <a:t>Data</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splitting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Feature scaling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Classification</a:t>
            </a:r>
          </a:p>
          <a:p>
            <a:pPr lvl="0" algn="just">
              <a:lnSpc>
                <a:spcPct val="150000"/>
              </a:lnSpc>
            </a:pPr>
            <a:r>
              <a:rPr lang="en-US" sz="2000" dirty="0" smtClean="0">
                <a:latin typeface="Times New Roman" panose="02020603050405020304" pitchFamily="18" charset="0"/>
                <a:cs typeface="Times New Roman" panose="02020603050405020304" pitchFamily="18" charset="0"/>
              </a:rPr>
              <a:t>Result Generation</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278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Input Data</a:t>
            </a:r>
          </a:p>
        </p:txBody>
      </p:sp>
      <p:sp>
        <p:nvSpPr>
          <p:cNvPr id="3" name="Content Placeholder 2"/>
          <p:cNvSpPr>
            <a:spLocks noGrp="1"/>
          </p:cNvSpPr>
          <p:nvPr>
            <p:ph idx="1"/>
          </p:nvPr>
        </p:nvSpPr>
        <p:spPr>
          <a:xfrm>
            <a:off x="838200" y="1400621"/>
            <a:ext cx="10515600" cy="4922905"/>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input household power consumption dataset was collected from dataset repository.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selection is the process of analyzing the energy consumption.</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python, with the help of panda’s package we have to read an input data.</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dataset, the dataset contains the information about the Voltage, Global intensity, Global_active_power and so 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153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Input Data</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3489740" y="1812925"/>
            <a:ext cx="5724525" cy="3867150"/>
          </a:xfrm>
          <a:prstGeom prst="rect">
            <a:avLst/>
          </a:prstGeom>
        </p:spPr>
      </p:pic>
    </p:spTree>
    <p:extLst>
      <p:ext uri="{BB962C8B-B14F-4D97-AF65-F5344CB8AC3E}">
        <p14:creationId xmlns:p14="http://schemas.microsoft.com/office/powerpoint/2010/main" val="235587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065" y="1400621"/>
            <a:ext cx="10972799" cy="4948664"/>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pre-processing is the process of removing the unwanted data from the dataset. </a:t>
            </a:r>
          </a:p>
          <a:p>
            <a:pPr lvl="0" algn="just">
              <a:lnSpc>
                <a:spcPct val="150000"/>
              </a:lnSpc>
            </a:pPr>
            <a:r>
              <a:rPr lang="en-IN" sz="2000" dirty="0" smtClean="0">
                <a:latin typeface="Times New Roman" panose="02020603050405020304" pitchFamily="18" charset="0"/>
                <a:cs typeface="Times New Roman" panose="02020603050405020304" pitchFamily="18" charset="0"/>
              </a:rPr>
              <a:t>Pre-processing </a:t>
            </a:r>
            <a:r>
              <a:rPr lang="en-IN" sz="2000" dirty="0">
                <a:latin typeface="Times New Roman" panose="02020603050405020304" pitchFamily="18" charset="0"/>
                <a:cs typeface="Times New Roman" panose="02020603050405020304" pitchFamily="18" charset="0"/>
              </a:rPr>
              <a:t>data transformation operations are used to transform the dataset into a structure suitable for machine learning. </a:t>
            </a:r>
          </a:p>
          <a:p>
            <a:pPr lvl="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step also includes cleaning the dataset by removing irrelevant or corrupted data that can affect the accuracy of the dataset, which makes it more efficient.</a:t>
            </a:r>
          </a:p>
          <a:p>
            <a:pPr lvl="0" algn="just">
              <a:lnSpc>
                <a:spcPct val="150000"/>
              </a:lnSpc>
            </a:pPr>
            <a:r>
              <a:rPr lang="en-IN" sz="2000" dirty="0" smtClean="0">
                <a:latin typeface="Times New Roman" panose="02020603050405020304" pitchFamily="18" charset="0"/>
                <a:cs typeface="Times New Roman" panose="02020603050405020304" pitchFamily="18" charset="0"/>
              </a:rPr>
              <a:t>Missing </a:t>
            </a:r>
            <a:r>
              <a:rPr lang="en-IN" sz="2000" dirty="0">
                <a:latin typeface="Times New Roman" panose="02020603050405020304" pitchFamily="18" charset="0"/>
                <a:cs typeface="Times New Roman" panose="02020603050405020304" pitchFamily="18" charset="0"/>
              </a:rPr>
              <a:t>data removal</a:t>
            </a:r>
          </a:p>
          <a:p>
            <a:pPr lvl="0" algn="just">
              <a:lnSpc>
                <a:spcPct val="150000"/>
              </a:lnSpc>
            </a:pPr>
            <a:r>
              <a:rPr lang="en-IN" sz="2000" dirty="0" smtClean="0">
                <a:latin typeface="Times New Roman" panose="02020603050405020304" pitchFamily="18" charset="0"/>
                <a:cs typeface="Times New Roman" panose="02020603050405020304" pitchFamily="18" charset="0"/>
              </a:rPr>
              <a:t>Missing </a:t>
            </a:r>
            <a:r>
              <a:rPr lang="en-IN" sz="2000" dirty="0">
                <a:latin typeface="Times New Roman" panose="02020603050405020304" pitchFamily="18" charset="0"/>
                <a:cs typeface="Times New Roman" panose="02020603050405020304" pitchFamily="18" charset="0"/>
              </a:rPr>
              <a:t>data removal: In this process, the null values such as missing values and Nan values are replaced by 0.</a:t>
            </a:r>
          </a:p>
          <a:p>
            <a:pPr lvl="0" algn="just">
              <a:lnSpc>
                <a:spcPct val="150000"/>
              </a:lnSpc>
            </a:pPr>
            <a:r>
              <a:rPr lang="en-IN" sz="2000" dirty="0" smtClean="0">
                <a:latin typeface="Times New Roman" panose="02020603050405020304" pitchFamily="18" charset="0"/>
                <a:cs typeface="Times New Roman" panose="02020603050405020304" pitchFamily="18" charset="0"/>
              </a:rPr>
              <a:t>Missing </a:t>
            </a:r>
            <a:r>
              <a:rPr lang="en-IN" sz="2000" dirty="0">
                <a:latin typeface="Times New Roman" panose="02020603050405020304" pitchFamily="18" charset="0"/>
                <a:cs typeface="Times New Roman" panose="02020603050405020304" pitchFamily="18" charset="0"/>
              </a:rPr>
              <a:t>and duplicate values were removed and data was cleaned of any abnormalities.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9990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653066" y="2332899"/>
            <a:ext cx="4343400" cy="1924050"/>
          </a:xfrm>
          <a:prstGeom prst="rect">
            <a:avLst/>
          </a:prstGeom>
        </p:spPr>
      </p:pic>
      <p:pic>
        <p:nvPicPr>
          <p:cNvPr id="6" name="Picture 5"/>
          <p:cNvPicPr/>
          <p:nvPr/>
        </p:nvPicPr>
        <p:blipFill>
          <a:blip r:embed="rId3"/>
          <a:stretch>
            <a:fillRect/>
          </a:stretch>
        </p:blipFill>
        <p:spPr>
          <a:xfrm>
            <a:off x="6625845" y="2332899"/>
            <a:ext cx="4143375" cy="1895475"/>
          </a:xfrm>
          <a:prstGeom prst="rect">
            <a:avLst/>
          </a:prstGeom>
        </p:spPr>
      </p:pic>
    </p:spTree>
    <p:extLst>
      <p:ext uri="{BB962C8B-B14F-4D97-AF65-F5344CB8AC3E}">
        <p14:creationId xmlns:p14="http://schemas.microsoft.com/office/powerpoint/2010/main" val="1224608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Feature Scaling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0621"/>
            <a:ext cx="10515600" cy="4922905"/>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have to implement the feature scaling such as min mas scalar.</a:t>
            </a:r>
          </a:p>
          <a:p>
            <a:pPr lvl="0" algn="just">
              <a:lnSpc>
                <a:spcPct val="150000"/>
              </a:lnSpc>
            </a:pPr>
            <a:r>
              <a:rPr lang="en-IN" sz="2000" dirty="0" smtClean="0">
                <a:latin typeface="Times New Roman" panose="02020603050405020304" pitchFamily="18" charset="0"/>
                <a:cs typeface="Times New Roman" panose="02020603050405020304" pitchFamily="18" charset="0"/>
              </a:rPr>
              <a:t>Feature </a:t>
            </a:r>
            <a:r>
              <a:rPr lang="en-IN" sz="2000" dirty="0">
                <a:latin typeface="Times New Roman" panose="02020603050405020304" pitchFamily="18" charset="0"/>
                <a:cs typeface="Times New Roman" panose="02020603050405020304" pitchFamily="18" charset="0"/>
              </a:rPr>
              <a:t>scaling is a method used to normalize the range of independent variables or features of data. In data processing, it is also known as data normalization and is generally performed during the data preprocessing step.</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min-max scalar form of normalization uses the mean and standard deviation to box all the data into a range lying between a certain min and max value. For most purposes, the range is set between 0 and 1.</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29003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splitting </a:t>
            </a:r>
          </a:p>
        </p:txBody>
      </p:sp>
      <p:sp>
        <p:nvSpPr>
          <p:cNvPr id="3" name="Content Placeholder 2"/>
          <p:cNvSpPr>
            <a:spLocks noGrp="1"/>
          </p:cNvSpPr>
          <p:nvPr>
            <p:ph idx="1"/>
          </p:nvPr>
        </p:nvSpPr>
        <p:spPr>
          <a:xfrm>
            <a:off x="838200" y="1400621"/>
            <a:ext cx="10515600" cy="4922905"/>
          </a:xfrm>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pPr lvl="0" algn="just">
              <a:lnSpc>
                <a:spcPct val="150000"/>
              </a:lnSpc>
            </a:pPr>
            <a:r>
              <a:rPr lang="en-US" sz="2000" dirty="0">
                <a:latin typeface="Times New Roman" panose="02020603050405020304" pitchFamily="18" charset="0"/>
                <a:cs typeface="Times New Roman" panose="02020603050405020304" pitchFamily="18" charset="0"/>
              </a:rPr>
              <a:t>Separating data into training and testing sets is an important part of evaluating data mining models.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Typically, when you separate a data set into a training set and testing set, most of the data is used for training, and a smaller portion of the data is used for testing. </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567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splitting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3271234" y="2469200"/>
            <a:ext cx="5447763" cy="2154315"/>
          </a:xfrm>
          <a:prstGeom prst="rect">
            <a:avLst/>
          </a:prstGeom>
        </p:spPr>
      </p:pic>
    </p:spTree>
    <p:extLst>
      <p:ext uri="{BB962C8B-B14F-4D97-AF65-F5344CB8AC3E}">
        <p14:creationId xmlns:p14="http://schemas.microsoft.com/office/powerpoint/2010/main" val="290872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842963" y="106197"/>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5791" y="1243554"/>
            <a:ext cx="11089944" cy="5170126"/>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Green energy management is an economical solution for better energy usage, but the employed literature lacks focusing on the potentials of edge intelligence in controllable Internet of Things (IoT). </a:t>
            </a: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system, we have to predict or analyse the household power consumption. Here, we are used household power consumption dataset is taken from dataset repository. Then we have to implement the preprocessing step for avoid wrong prediction</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system is developed the different deep learning algorithms such as long short term memory (LSTM) and gate recurrent unit (GRU) for analysing the energy consumption.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the experimental results shows that some performance metrics such as mean Absolute Error (MAE), mean Squared Error (MSE) and Root Mean Squared Error (RMSE). Then, we have to compare the results and we conclude that GRU is efficient.</a:t>
            </a:r>
          </a:p>
        </p:txBody>
      </p:sp>
    </p:spTree>
    <p:extLst>
      <p:ext uri="{BB962C8B-B14F-4D97-AF65-F5344CB8AC3E}">
        <p14:creationId xmlns:p14="http://schemas.microsoft.com/office/powerpoint/2010/main" val="840307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22" y="1516531"/>
            <a:ext cx="11400956" cy="4922905"/>
          </a:xfrm>
        </p:spPr>
        <p:txBody>
          <a:bodyPr>
            <a:normAutofit lnSpcReduction="10000"/>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have to implement the deep learning algorithm such as GRU and LSTM. </a:t>
            </a:r>
          </a:p>
          <a:p>
            <a:pPr lvl="0" algn="just">
              <a:lnSpc>
                <a:spcPct val="150000"/>
              </a:lnSpc>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gated recurrent unit (GRU) is part of a specific model of recurrent neural network that intends to use connections through a sequence of nodes to perform machine learning tasks associated with memory and clustering, for instance, in speech recognition.</a:t>
            </a:r>
          </a:p>
          <a:p>
            <a:pPr lvl="0" algn="just">
              <a:lnSpc>
                <a:spcPct val="150000"/>
              </a:lnSpc>
            </a:pPr>
            <a:r>
              <a:rPr lang="en-IN" sz="2000" dirty="0" smtClean="0">
                <a:latin typeface="Times New Roman" panose="02020603050405020304" pitchFamily="18" charset="0"/>
                <a:cs typeface="Times New Roman" panose="02020603050405020304" pitchFamily="18" charset="0"/>
              </a:rPr>
              <a:t>Long </a:t>
            </a:r>
            <a:r>
              <a:rPr lang="en-IN" sz="2000" dirty="0">
                <a:latin typeface="Times New Roman" panose="02020603050405020304" pitchFamily="18" charset="0"/>
                <a:cs typeface="Times New Roman" panose="02020603050405020304" pitchFamily="18" charset="0"/>
              </a:rPr>
              <a:t>Short-Term Memory (LSTM) networks are a type of recurrent neural network capable of learning order dependence in sequence prediction problems.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key difference between GRU and LSTM is that GRU's bag has two gates that are reset and update while LSTM has three gates that are input, output, forget.</a:t>
            </a:r>
          </a:p>
          <a:p>
            <a:pPr lvl="0" algn="just">
              <a:lnSpc>
                <a:spcPct val="150000"/>
              </a:lnSpc>
            </a:pPr>
            <a:r>
              <a:rPr lang="en-IN" sz="2000" dirty="0" smtClean="0">
                <a:latin typeface="Times New Roman" panose="02020603050405020304" pitchFamily="18" charset="0"/>
                <a:cs typeface="Times New Roman" panose="02020603050405020304" pitchFamily="18" charset="0"/>
              </a:rPr>
              <a:t>GRU </a:t>
            </a:r>
            <a:r>
              <a:rPr lang="en-IN" sz="2000" dirty="0">
                <a:latin typeface="Times New Roman" panose="02020603050405020304" pitchFamily="18" charset="0"/>
                <a:cs typeface="Times New Roman" panose="02020603050405020304" pitchFamily="18" charset="0"/>
              </a:rPr>
              <a:t>is less complex than LSTM because it has less number of gates. If the dataset is small then GRU is preferred otherwise LSTM for the larger dataset.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92212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2842542" y="1812925"/>
            <a:ext cx="6867525" cy="3781425"/>
          </a:xfrm>
          <a:prstGeom prst="rect">
            <a:avLst/>
          </a:prstGeom>
        </p:spPr>
      </p:pic>
    </p:spTree>
    <p:extLst>
      <p:ext uri="{BB962C8B-B14F-4D97-AF65-F5344CB8AC3E}">
        <p14:creationId xmlns:p14="http://schemas.microsoft.com/office/powerpoint/2010/main" val="344199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Content Placeholder 5"/>
          <p:cNvPicPr>
            <a:picLocks noGrp="1"/>
          </p:cNvPicPr>
          <p:nvPr>
            <p:ph idx="1"/>
          </p:nvPr>
        </p:nvPicPr>
        <p:blipFill>
          <a:blip r:embed="rId2"/>
          <a:stretch>
            <a:fillRect/>
          </a:stretch>
        </p:blipFill>
        <p:spPr>
          <a:xfrm>
            <a:off x="2646743" y="1812925"/>
            <a:ext cx="7181850" cy="3971925"/>
          </a:xfrm>
          <a:prstGeom prst="rect">
            <a:avLst/>
          </a:prstGeom>
        </p:spPr>
      </p:pic>
    </p:spTree>
    <p:extLst>
      <p:ext uri="{BB962C8B-B14F-4D97-AF65-F5344CB8AC3E}">
        <p14:creationId xmlns:p14="http://schemas.microsoft.com/office/powerpoint/2010/main" val="337734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latin typeface="Times New Roman" panose="02020603050405020304" pitchFamily="18" charset="0"/>
                <a:cs typeface="Times New Roman" panose="02020603050405020304" pitchFamily="18" charset="0"/>
              </a:rPr>
              <a:t>Result Generation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0621"/>
            <a:ext cx="10515600" cy="4922905"/>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lvl="0" algn="just">
              <a:lnSpc>
                <a:spcPct val="150000"/>
              </a:lnSpc>
            </a:pPr>
            <a:r>
              <a:rPr lang="en-IN" sz="2000" dirty="0" smtClean="0">
                <a:latin typeface="Times New Roman" panose="02020603050405020304" pitchFamily="18" charset="0"/>
                <a:cs typeface="Times New Roman" panose="02020603050405020304" pitchFamily="18" charset="0"/>
              </a:rPr>
              <a:t>Mean Absolute Error (MAE)</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Mean Squared Error (MSE)</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Root Mean </a:t>
            </a:r>
            <a:r>
              <a:rPr lang="en-US" sz="2000" dirty="0">
                <a:latin typeface="Times New Roman" panose="02020603050405020304" pitchFamily="18" charset="0"/>
                <a:cs typeface="Times New Roman" panose="02020603050405020304" pitchFamily="18" charset="0"/>
              </a:rPr>
              <a:t>Squared Error </a:t>
            </a:r>
            <a:r>
              <a:rPr lang="en-US" sz="2000" dirty="0" smtClean="0">
                <a:latin typeface="Times New Roman" panose="02020603050405020304" pitchFamily="18" charset="0"/>
                <a:cs typeface="Times New Roman" panose="02020603050405020304" pitchFamily="18" charset="0"/>
              </a:rPr>
              <a:t>(RMSE</a:t>
            </a:r>
            <a:r>
              <a:rPr lang="en-US" sz="2000" dirty="0">
                <a:latin typeface="Times New Roman" panose="02020603050405020304" pitchFamily="18" charset="0"/>
                <a:cs typeface="Times New Roman" panose="02020603050405020304" pitchFamily="18" charset="0"/>
              </a:rPr>
              <a:t>)</a:t>
            </a:r>
          </a:p>
          <a:p>
            <a:pPr lvl="0" algn="just">
              <a:lnSpc>
                <a:spcPct val="150000"/>
              </a:lnSpc>
            </a:pPr>
            <a:r>
              <a:rPr lang="en-US" sz="2000" dirty="0" smtClean="0">
                <a:latin typeface="Times New Roman" panose="02020603050405020304" pitchFamily="18" charset="0"/>
                <a:cs typeface="Times New Roman" panose="02020603050405020304" pitchFamily="18" charset="0"/>
              </a:rPr>
              <a:t>Then</a:t>
            </a:r>
            <a:r>
              <a:rPr lang="en-US" sz="2000" dirty="0">
                <a:latin typeface="Times New Roman" panose="02020603050405020304" pitchFamily="18" charset="0"/>
                <a:cs typeface="Times New Roman" panose="02020603050405020304" pitchFamily="18" charset="0"/>
              </a:rPr>
              <a:t>, we have to predict or to </a:t>
            </a:r>
            <a:r>
              <a:rPr lang="en-US" sz="2000" dirty="0" smtClean="0">
                <a:latin typeface="Times New Roman" panose="02020603050405020304" pitchFamily="18" charset="0"/>
                <a:cs typeface="Times New Roman" panose="02020603050405020304" pitchFamily="18" charset="0"/>
              </a:rPr>
              <a:t>forecast the co2 emission.</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69864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latin typeface="Times New Roman" panose="02020603050405020304" pitchFamily="18" charset="0"/>
                <a:cs typeface="Times New Roman" panose="02020603050405020304" pitchFamily="18" charset="0"/>
              </a:rPr>
              <a:t>Result Generation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3794102" y="1812925"/>
            <a:ext cx="4371975" cy="1095375"/>
          </a:xfrm>
          <a:prstGeom prst="rect">
            <a:avLst/>
          </a:prstGeom>
        </p:spPr>
      </p:pic>
      <p:pic>
        <p:nvPicPr>
          <p:cNvPr id="6" name="Picture 5"/>
          <p:cNvPicPr/>
          <p:nvPr/>
        </p:nvPicPr>
        <p:blipFill>
          <a:blip r:embed="rId3"/>
          <a:stretch>
            <a:fillRect/>
          </a:stretch>
        </p:blipFill>
        <p:spPr>
          <a:xfrm>
            <a:off x="3794102" y="3721939"/>
            <a:ext cx="4371975" cy="1085850"/>
          </a:xfrm>
          <a:prstGeom prst="rect">
            <a:avLst/>
          </a:prstGeom>
        </p:spPr>
      </p:pic>
      <p:pic>
        <p:nvPicPr>
          <p:cNvPr id="7" name="Picture 6"/>
          <p:cNvPicPr/>
          <p:nvPr/>
        </p:nvPicPr>
        <p:blipFill>
          <a:blip r:embed="rId4"/>
          <a:stretch>
            <a:fillRect/>
          </a:stretch>
        </p:blipFill>
        <p:spPr>
          <a:xfrm>
            <a:off x="3794103" y="5482476"/>
            <a:ext cx="4371974" cy="571500"/>
          </a:xfrm>
          <a:prstGeom prst="rect">
            <a:avLst/>
          </a:prstGeom>
        </p:spPr>
      </p:pic>
    </p:spTree>
    <p:extLst>
      <p:ext uri="{BB962C8B-B14F-4D97-AF65-F5344CB8AC3E}">
        <p14:creationId xmlns:p14="http://schemas.microsoft.com/office/powerpoint/2010/main" val="2757190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838200" y="1325564"/>
            <a:ext cx="10515600" cy="5371450"/>
          </a:xfrm>
        </p:spPr>
        <p:txBody>
          <a:bodyPr>
            <a:normAutofit/>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Anaconda Navigator – </a:t>
            </a:r>
            <a:r>
              <a:rPr lang="en-US" sz="2000" dirty="0" err="1" smtClean="0">
                <a:latin typeface="Times New Roman" panose="02020603050405020304" pitchFamily="18" charset="0"/>
                <a:cs typeface="Times New Roman" panose="02020603050405020304" pitchFamily="18" charset="0"/>
              </a:rPr>
              <a:t>Spyder</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2773362"/>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98910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177664764"/>
              </p:ext>
            </p:extLst>
          </p:nvPr>
        </p:nvGraphicFramePr>
        <p:xfrm>
          <a:off x="412123" y="423451"/>
          <a:ext cx="11346288" cy="6100035"/>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07547">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459955">
                <a:tc>
                  <a:txBody>
                    <a:bodyPr/>
                    <a:lstStyle/>
                    <a:p>
                      <a:pPr algn="l"/>
                      <a:r>
                        <a:rPr lang="en-IN" b="1" dirty="0" smtClean="0">
                          <a:latin typeface="Times New Roman" panose="02020603050405020304" pitchFamily="18" charset="0"/>
                          <a:cs typeface="Times New Roman" panose="02020603050405020304" pitchFamily="18" charset="0"/>
                        </a:rPr>
                        <a:t>Household Power Consumption Prediction Method Based on Selective Ensemble Learning</a:t>
                      </a:r>
                      <a:endParaRPr lang="en-US" b="1" dirty="0">
                        <a:latin typeface="Times New Roman" panose="02020603050405020304" pitchFamily="18" charset="0"/>
                        <a:cs typeface="Times New Roman" panose="02020603050405020304" pitchFamily="18" charset="0"/>
                      </a:endParaRPr>
                    </a:p>
                  </a:txBody>
                  <a:tcPr/>
                </a:tc>
                <a:tc>
                  <a:txBody>
                    <a:bodyPr/>
                    <a:lstStyle/>
                    <a:p>
                      <a:pPr algn="l"/>
                      <a:r>
                        <a:rPr lang="en-US" b="0" dirty="0" smtClean="0">
                          <a:latin typeface="Times New Roman" panose="02020603050405020304" pitchFamily="18" charset="0"/>
                          <a:cs typeface="Times New Roman" panose="02020603050405020304" pitchFamily="18" charset="0"/>
                        </a:rPr>
                        <a:t>2019</a:t>
                      </a:r>
                      <a:endParaRPr lang="en-US" b="0" dirty="0">
                        <a:latin typeface="Times New Roman" panose="02020603050405020304" pitchFamily="18" charset="0"/>
                        <a:cs typeface="Times New Roman" panose="02020603050405020304" pitchFamily="18" charset="0"/>
                      </a:endParaRPr>
                    </a:p>
                  </a:txBody>
                  <a:tcPr/>
                </a:tc>
                <a:tc>
                  <a:txBody>
                    <a:bodyPr/>
                    <a:lstStyle/>
                    <a:p>
                      <a:pPr algn="l"/>
                      <a:r>
                        <a:rPr lang="en-US" b="0" dirty="0" smtClean="0">
                          <a:latin typeface="Times New Roman" panose="02020603050405020304" pitchFamily="18" charset="0"/>
                          <a:cs typeface="Times New Roman" panose="02020603050405020304" pitchFamily="18" charset="0"/>
                        </a:rPr>
                        <a:t>YIYING ZHANG</a:t>
                      </a:r>
                      <a:endParaRPr lang="en-US" b="0" dirty="0">
                        <a:latin typeface="Times New Roman" panose="02020603050405020304" pitchFamily="18" charset="0"/>
                        <a:cs typeface="Times New Roman" panose="02020603050405020304" pitchFamily="18" charset="0"/>
                      </a:endParaRPr>
                    </a:p>
                  </a:txBody>
                  <a:tcPr/>
                </a:tc>
                <a:tc>
                  <a:txBody>
                    <a:bodyPr/>
                    <a:lstStyle/>
                    <a:p>
                      <a:pPr algn="l"/>
                      <a:r>
                        <a:rPr lang="en-IN" b="0" dirty="0" smtClean="0">
                          <a:latin typeface="Times New Roman" panose="02020603050405020304" pitchFamily="18" charset="0"/>
                          <a:cs typeface="Times New Roman" panose="02020603050405020304" pitchFamily="18" charset="0"/>
                        </a:rPr>
                        <a:t>In this paper, K-means algorithm is used to cluster the household power consumption, and then the clustering results are combined with the meteorological information. In the stage of power consumption prediction, a Filter Iterative Optimization Ensemble Strategy (FIOES) is proposed to selectively ensemble the basic learners and get the final prediction model. </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	The main advantage of the Ranking method is that it is simple and fast. There are also advantages in generalization performance and the calculation method of the difference between learners. </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r>
                        <a:rPr lang="en-IN" b="0" dirty="0" smtClean="0">
                          <a:latin typeface="Times New Roman" panose="02020603050405020304" pitchFamily="18" charset="0"/>
                          <a:cs typeface="Times New Roman" panose="02020603050405020304" pitchFamily="18" charset="0"/>
                        </a:rPr>
                        <a:t>•	The proposed FIOES is effective for almost all power consumption prediction, which means that FIOES has good generalization ability.</a:t>
                      </a:r>
                      <a:endParaRPr lang="en-US" b="0" dirty="0">
                        <a:latin typeface="Times New Roman" panose="02020603050405020304" pitchFamily="18" charset="0"/>
                        <a:cs typeface="Times New Roman" panose="02020603050405020304" pitchFamily="18" charset="0"/>
                      </a:endParaRPr>
                    </a:p>
                  </a:txBody>
                  <a:tcPr/>
                </a:tc>
              </a:tr>
            </a:tbl>
          </a:graphicData>
        </a:graphic>
      </p:graphicFrame>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6593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517098260"/>
              </p:ext>
            </p:extLst>
          </p:nvPr>
        </p:nvGraphicFramePr>
        <p:xfrm>
          <a:off x="476517" y="423450"/>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r>
                        <a:rPr lang="en-IN" b="1" dirty="0" smtClean="0">
                          <a:latin typeface="Times New Roman" panose="02020603050405020304" pitchFamily="18" charset="0"/>
                          <a:cs typeface="Times New Roman" panose="02020603050405020304" pitchFamily="18" charset="0"/>
                        </a:rPr>
                        <a:t>Multiple Electric Energy Consumption Forecasting Using a Cluster-Based Strategy for Transfer Learning in Smart Building</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2020</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Seungmin</a:t>
                      </a:r>
                      <a:r>
                        <a:rPr lang="en-US" dirty="0" smtClean="0">
                          <a:latin typeface="Times New Roman" panose="02020603050405020304" pitchFamily="18" charset="0"/>
                          <a:cs typeface="Times New Roman" panose="02020603050405020304" pitchFamily="18" charset="0"/>
                        </a:rPr>
                        <a:t> Rho</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Therefore, this study develops a robust framework for the Multiple Electric Energy Consumption forecasting (MEC) of a smart building using Transfer Learning and Long Short-Term Memory (TLL), the so-called MEC-TLL framework. In this framework, we first employ a k-means clustering algorithm to cluster the daily load demand of many profiles in the training set. In this phase, we also perform Silhouette analysis to specify the optimal number of clusters for the experimental datasets. </a:t>
                      </a:r>
                      <a:endParaRPr lang="en-US" dirty="0">
                        <a:latin typeface="Times New Roman" panose="02020603050405020304" pitchFamily="18" charset="0"/>
                        <a:cs typeface="Times New Roman" panose="02020603050405020304" pitchFamily="18" charset="0"/>
                      </a:endParaRPr>
                    </a:p>
                  </a:txBody>
                  <a:tcPr/>
                </a:tc>
                <a:tc>
                  <a:txBody>
                    <a:bodyPr/>
                    <a:lstStyle/>
                    <a:p>
                      <a:pPr lvl="0"/>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There are two main approaches that use Machine Learning to solve the electrical energy consumption forecasting problem in smart buildings, including occupant-centric and energy/devices-centric.  </a:t>
                      </a:r>
                      <a:endParaRPr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This study develops an effective framework for multiple electric energy consumption forecasting in smart buildings, namely MEC-TLL, which utilizes the concept of transfer learning.</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4137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865470681"/>
              </p:ext>
            </p:extLst>
          </p:nvPr>
        </p:nvGraphicFramePr>
        <p:xfrm>
          <a:off x="540911" y="462087"/>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b="0" dirty="0" smtClean="0">
                          <a:latin typeface="Times New Roman" panose="02020603050405020304" pitchFamily="18" charset="0"/>
                          <a:cs typeface="Times New Roman" panose="02020603050405020304" pitchFamily="18" charset="0"/>
                        </a:rPr>
                        <a:t>Title</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smtClean="0">
                          <a:latin typeface="Times New Roman" panose="02020603050405020304" pitchFamily="18" charset="0"/>
                          <a:cs typeface="Times New Roman" panose="02020603050405020304" pitchFamily="18" charset="0"/>
                        </a:rPr>
                        <a:t>Year</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Author</a:t>
                      </a:r>
                    </a:p>
                    <a:p>
                      <a:pPr algn="ctr"/>
                      <a:endParaRPr lang="en-US" b="0" dirty="0"/>
                    </a:p>
                  </a:txBody>
                  <a:tcPr/>
                </a:tc>
                <a:tc>
                  <a:txBody>
                    <a:bodyPr/>
                    <a:lstStyle/>
                    <a:p>
                      <a:pPr algn="ctr"/>
                      <a:r>
                        <a:rPr lang="en-US" b="0" dirty="0" smtClean="0">
                          <a:latin typeface="Times New Roman" panose="02020603050405020304" pitchFamily="18" charset="0"/>
                          <a:cs typeface="Times New Roman" panose="02020603050405020304" pitchFamily="18" charset="0"/>
                        </a:rPr>
                        <a:t>Methodology</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smtClean="0">
                          <a:latin typeface="Times New Roman" panose="02020603050405020304" pitchFamily="18" charset="0"/>
                          <a:cs typeface="Times New Roman" panose="02020603050405020304" pitchFamily="18" charset="0"/>
                        </a:rPr>
                        <a:t>Advantages</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smtClean="0">
                          <a:latin typeface="Times New Roman" panose="02020603050405020304" pitchFamily="18" charset="0"/>
                          <a:cs typeface="Times New Roman" panose="02020603050405020304" pitchFamily="18" charset="0"/>
                        </a:rPr>
                        <a:t>Disadvantages</a:t>
                      </a:r>
                      <a:endParaRPr lang="en-US" b="0" dirty="0">
                        <a:latin typeface="Times New Roman" panose="02020603050405020304" pitchFamily="18" charset="0"/>
                        <a:cs typeface="Times New Roman" panose="02020603050405020304" pitchFamily="18" charset="0"/>
                      </a:endParaRPr>
                    </a:p>
                  </a:txBody>
                  <a:tcPr/>
                </a:tc>
              </a:tr>
              <a:tr h="5390555">
                <a:tc>
                  <a:txBody>
                    <a:bodyPr/>
                    <a:lstStyle/>
                    <a:p>
                      <a:r>
                        <a:rPr lang="en-IN" b="1" dirty="0" smtClean="0">
                          <a:latin typeface="Times New Roman" panose="02020603050405020304" pitchFamily="18" charset="0"/>
                          <a:cs typeface="Times New Roman" panose="02020603050405020304" pitchFamily="18" charset="0"/>
                        </a:rPr>
                        <a:t>Predicting the Energy Consumption of Residential Buildings for Regional Electricity Supply-Side and Demand-Side Management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2019</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SHOUPENG SHEN </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The sensors used for building energy consumption measurement systems are multi-sourced and asynchronous, and the measurement and control system may encounter network fluctuations or network interruption in the long-time operation process, which results in some abnormal and missing values. After the characterization, the features of all the data types are divided into the same standard.</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800" b="0" dirty="0" smtClean="0">
                          <a:latin typeface="Times New Roman" panose="02020603050405020304" pitchFamily="18" charset="0"/>
                          <a:cs typeface="Times New Roman" panose="02020603050405020304" pitchFamily="18" charset="0"/>
                        </a:rPr>
                        <a:t>•	This will help increase the accuracy and efficiency. Moreover, we will study the electricity energy scheduling strategy according to the prediction for electricity energy consumption ratings of residential buildings based on an entire region.</a:t>
                      </a:r>
                      <a:endParaRPr lang="en-US" sz="1800" b="0" dirty="0">
                        <a:latin typeface="Times New Roman" panose="02020603050405020304" pitchFamily="18" charset="0"/>
                        <a:cs typeface="Times New Roman" panose="02020603050405020304" pitchFamily="18" charset="0"/>
                      </a:endParaRPr>
                    </a:p>
                  </a:txBody>
                  <a:tcPr/>
                </a:tc>
                <a:tc>
                  <a:txBody>
                    <a:bodyPr/>
                    <a:lstStyle/>
                    <a:p>
                      <a:r>
                        <a:rPr lang="en-IN" b="0" dirty="0" smtClean="0">
                          <a:latin typeface="Times New Roman" panose="02020603050405020304" pitchFamily="18" charset="0"/>
                          <a:cs typeface="Times New Roman" panose="02020603050405020304" pitchFamily="18" charset="0"/>
                        </a:rPr>
                        <a:t>•	The comparison results demonstrate that the optimized SVM model based on the SMOTE-ENN improves the classification performance by an average of 24.1% in terms of accuracy, 26.03% in terms of precision, 24.01% in terms of recall and 25.35% in terms of F-measure.</a:t>
                      </a:r>
                      <a:endParaRPr lang="en-US" b="0" dirty="0">
                        <a:latin typeface="Times New Roman" panose="02020603050405020304" pitchFamily="18" charset="0"/>
                        <a:cs typeface="Times New Roman" panose="02020603050405020304" pitchFamily="18" charset="0"/>
                      </a:endParaRPr>
                    </a:p>
                  </a:txBody>
                  <a:tcPr/>
                </a:tc>
              </a:tr>
            </a:tbl>
          </a:graphicData>
        </a:graphic>
      </p:graphicFrame>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30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To predict or to analyze the household power consumption.</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To implement the different deep learning algorithm such as LSTM and GRU.</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To prove the GRU is efficient when compared with long short term memory.</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To enhance the overall performance for classification algorithms.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011403365"/>
              </p:ext>
            </p:extLst>
          </p:nvPr>
        </p:nvGraphicFramePr>
        <p:xfrm>
          <a:off x="476517" y="423450"/>
          <a:ext cx="11346288" cy="6503349"/>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nSpc>
                          <a:spcPct val="100000"/>
                        </a:lnSpc>
                      </a:pPr>
                      <a:r>
                        <a:rPr lang="en-IN" b="1" dirty="0" smtClean="0">
                          <a:latin typeface="Times New Roman" panose="02020603050405020304" pitchFamily="18" charset="0"/>
                          <a:cs typeface="Times New Roman" panose="02020603050405020304" pitchFamily="18" charset="0"/>
                        </a:rPr>
                        <a:t>Individual Household Electric Power Consumption Forecasting using Machine Learning Algorithms</a:t>
                      </a:r>
                      <a:endParaRPr lang="en-US" b="1"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b="0" dirty="0" smtClean="0">
                          <a:latin typeface="Times New Roman" panose="02020603050405020304" pitchFamily="18" charset="0"/>
                          <a:cs typeface="Times New Roman" panose="02020603050405020304" pitchFamily="18" charset="0"/>
                        </a:rPr>
                        <a:t>2019</a:t>
                      </a:r>
                      <a:endParaRPr lang="en-US" b="0" dirty="0">
                        <a:latin typeface="Times New Roman" panose="02020603050405020304" pitchFamily="18" charset="0"/>
                        <a:cs typeface="Times New Roman" panose="02020603050405020304" pitchFamily="18" charset="0"/>
                      </a:endParaRPr>
                    </a:p>
                  </a:txBody>
                  <a:tcPr/>
                </a:tc>
                <a:tc>
                  <a:txBody>
                    <a:bodyPr/>
                    <a:lstStyle/>
                    <a:p>
                      <a:r>
                        <a:rPr kumimoji="0" lang="en-IN" sz="1800" b="0" kern="1200" dirty="0" err="1" smtClean="0">
                          <a:solidFill>
                            <a:schemeClr val="dk1"/>
                          </a:solidFill>
                          <a:effectLst/>
                          <a:latin typeface="Times New Roman" pitchFamily="18" charset="0"/>
                          <a:ea typeface="+mn-ea"/>
                          <a:cs typeface="Times New Roman" pitchFamily="18" charset="0"/>
                        </a:rPr>
                        <a:t>Aaditi</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Parate</a:t>
                      </a:r>
                      <a:r>
                        <a:rPr kumimoji="0" lang="en-IN" sz="1800" b="0" kern="1200" dirty="0" smtClean="0">
                          <a:solidFill>
                            <a:schemeClr val="dk1"/>
                          </a:solidFill>
                          <a:effectLst/>
                          <a:latin typeface="Times New Roman" pitchFamily="18" charset="0"/>
                          <a:ea typeface="+mn-ea"/>
                          <a:cs typeface="Times New Roman" pitchFamily="18" charset="0"/>
                        </a:rPr>
                        <a:t> </a:t>
                      </a:r>
                      <a:endParaRPr kumimoji="0" lang="en-IN" sz="1800" b="0" kern="1200" dirty="0">
                        <a:solidFill>
                          <a:schemeClr val="dk1"/>
                        </a:solidFill>
                        <a:effectLst/>
                        <a:latin typeface="Times New Roman" pitchFamily="18" charset="0"/>
                        <a:ea typeface="+mn-ea"/>
                        <a:cs typeface="Times New Roman" pitchFamily="18" charset="0"/>
                      </a:endParaRPr>
                    </a:p>
                  </a:txBody>
                  <a:tcPr/>
                </a:tc>
                <a:tc>
                  <a:txBody>
                    <a:bodyPr/>
                    <a:lstStyle/>
                    <a:p>
                      <a:pPr>
                        <a:lnSpc>
                          <a:spcPct val="100000"/>
                        </a:lnSpc>
                      </a:pPr>
                      <a:r>
                        <a:rPr lang="en-IN" b="0" dirty="0" smtClean="0">
                          <a:latin typeface="Times New Roman" panose="02020603050405020304" pitchFamily="18" charset="0"/>
                          <a:cs typeface="Times New Roman" panose="02020603050405020304" pitchFamily="18" charset="0"/>
                        </a:rPr>
                        <a:t>At the level of individual households, the ability to accurately predict consumption of electricity power significantly reduces prices by appropriate systems for energy storage. Therefore, the energy efficient power networks of the future will require entirely new ways of forecasting demand on the scale of individual households.</a:t>
                      </a:r>
                      <a:endParaRPr lang="en-US" b="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IN" sz="1800" b="0" dirty="0" smtClean="0">
                          <a:latin typeface="Times New Roman" panose="02020603050405020304" pitchFamily="18" charset="0"/>
                          <a:cs typeface="Times New Roman" panose="02020603050405020304" pitchFamily="18" charset="0"/>
                        </a:rPr>
                        <a:t>•	Many researchers wrote about the ARIMA model, AR model, MA model and also worked with these models on the consumption of electricity. </a:t>
                      </a:r>
                    </a:p>
                    <a:p>
                      <a:pPr>
                        <a:lnSpc>
                          <a:spcPct val="100000"/>
                        </a:lnSpc>
                      </a:pPr>
                      <a:r>
                        <a:rPr lang="en-IN" sz="1800" b="0" dirty="0" smtClean="0">
                          <a:latin typeface="Times New Roman" panose="02020603050405020304" pitchFamily="18" charset="0"/>
                          <a:cs typeface="Times New Roman" panose="02020603050405020304" pitchFamily="18" charset="0"/>
                        </a:rPr>
                        <a:t>•	I find the ARIMA model easy as compared to the other models and also the ARIMA model gives a better accuracy then the other models.</a:t>
                      </a:r>
                    </a:p>
                    <a:p>
                      <a:pPr>
                        <a:lnSpc>
                          <a:spcPct val="10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lvl="0"/>
                      <a:r>
                        <a:rPr lang="en-IN" b="0" dirty="0" smtClean="0">
                          <a:latin typeface="Times New Roman" panose="02020603050405020304" pitchFamily="18" charset="0"/>
                          <a:cs typeface="Times New Roman" panose="02020603050405020304" pitchFamily="18" charset="0"/>
                        </a:rPr>
                        <a:t>•	A line plot of the forecast is also created, showing the RMSE in kilowatts for each of the seven lead times of the forecast. </a:t>
                      </a:r>
                    </a:p>
                    <a:p>
                      <a:pPr lvl="0"/>
                      <a:r>
                        <a:rPr lang="en-IN" b="0" dirty="0" smtClean="0">
                          <a:latin typeface="Times New Roman" panose="02020603050405020304" pitchFamily="18" charset="0"/>
                          <a:cs typeface="Times New Roman" panose="02020603050405020304" pitchFamily="18" charset="0"/>
                        </a:rPr>
                        <a:t>•	We can see an interesting pattern. We might expect that earlier lead times are easier to forecast than later lead times, as the error at each successive lead time compounds</a:t>
                      </a:r>
                    </a:p>
                    <a:p>
                      <a:pPr lvl="0"/>
                      <a:endParaRPr lang="en-US" b="0" dirty="0">
                        <a:latin typeface="Times New Roman" panose="02020603050405020304" pitchFamily="18" charset="0"/>
                        <a:cs typeface="Times New Roman" panose="02020603050405020304" pitchFamily="18" charset="0"/>
                      </a:endParaRPr>
                    </a:p>
                  </a:txBody>
                  <a:tcPr/>
                </a:tc>
              </a:tr>
            </a:tbl>
          </a:graphicData>
        </a:graphic>
      </p:graphicFrame>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63105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3501" y="1542288"/>
            <a:ext cx="10515600" cy="4922905"/>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We conclude that, the household power consumption dataset was taken from dataset repository as input. We are developed the two deep learning algorithms such as long short term memory and gate recurrent unit. Finally, the result shows that some performance metrics such as </a:t>
            </a:r>
            <a:r>
              <a:rPr lang="en-IN" sz="2000" dirty="0" err="1">
                <a:latin typeface="Times New Roman" panose="02020603050405020304" pitchFamily="18" charset="0"/>
                <a:cs typeface="Times New Roman" panose="02020603050405020304" pitchFamily="18" charset="0"/>
              </a:rPr>
              <a:t>mae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mse</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rmse</a:t>
            </a:r>
            <a:r>
              <a:rPr lang="en-IN" sz="2000" dirty="0">
                <a:latin typeface="Times New Roman" panose="02020603050405020304" pitchFamily="18" charset="0"/>
                <a:cs typeface="Times New Roman" panose="02020603050405020304" pitchFamily="18" charset="0"/>
              </a:rPr>
              <a: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30913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latin typeface="Times New Roman" panose="02020603050405020304" pitchFamily="18" charset="0"/>
                <a:cs typeface="Times New Roman" panose="02020603050405020304" pitchFamily="18" charset="0"/>
              </a:rPr>
              <a:t>Future Enhancement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0621"/>
            <a:ext cx="10515600" cy="4922905"/>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the future, we should like to hybrid the two different machine learning. In future, it is possible to provide extensions or modifications to the proposed clustering and classification algorithms to achieve further increased performance</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Apart from the experimented combination of data mining techniques, further combinations and other clustering algorithms can be used to improve the performance.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42706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8"/>
            <a:ext cx="10515600" cy="855092"/>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472225" y="1220220"/>
            <a:ext cx="11457838" cy="5214359"/>
          </a:xfrm>
        </p:spPr>
        <p:txBody>
          <a:bodyPr>
            <a:no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[1]  </a:t>
            </a:r>
            <a:r>
              <a:rPr lang="en-IN" sz="2000" dirty="0" err="1">
                <a:latin typeface="Times New Roman" panose="02020603050405020304" pitchFamily="18" charset="0"/>
                <a:cs typeface="Times New Roman" panose="02020603050405020304" pitchFamily="18" charset="0"/>
              </a:rPr>
              <a:t>Yeboah</a:t>
            </a:r>
            <a:r>
              <a:rPr lang="en-IN" sz="2000" dirty="0">
                <a:latin typeface="Times New Roman" panose="02020603050405020304" pitchFamily="18" charset="0"/>
                <a:cs typeface="Times New Roman" panose="02020603050405020304" pitchFamily="18" charset="0"/>
              </a:rPr>
              <a:t>, Samuel </a:t>
            </a:r>
            <a:r>
              <a:rPr lang="en-IN" sz="2000" dirty="0" err="1">
                <a:latin typeface="Times New Roman" panose="02020603050405020304" pitchFamily="18" charset="0"/>
                <a:cs typeface="Times New Roman" panose="02020603050405020304" pitchFamily="18" charset="0"/>
              </a:rPr>
              <a:t>Asuamah</a:t>
            </a:r>
            <a:r>
              <a:rPr lang="en-IN" sz="2000" dirty="0">
                <a:latin typeface="Times New Roman" panose="02020603050405020304" pitchFamily="18" charset="0"/>
                <a:cs typeface="Times New Roman" panose="02020603050405020304" pitchFamily="18" charset="0"/>
              </a:rPr>
              <a:t>, Manu </a:t>
            </a:r>
            <a:r>
              <a:rPr lang="en-IN" sz="2000" dirty="0" err="1">
                <a:latin typeface="Times New Roman" panose="02020603050405020304" pitchFamily="18" charset="0"/>
                <a:cs typeface="Times New Roman" panose="02020603050405020304" pitchFamily="18" charset="0"/>
              </a:rPr>
              <a:t>Ohene</a:t>
            </a:r>
            <a:r>
              <a:rPr lang="en-IN" sz="2000" dirty="0">
                <a:latin typeface="Times New Roman" panose="02020603050405020304" pitchFamily="18" charset="0"/>
                <a:cs typeface="Times New Roman" panose="02020603050405020304" pitchFamily="18" charset="0"/>
              </a:rPr>
              <a:t>, and T. B. </a:t>
            </a:r>
            <a:r>
              <a:rPr lang="en-IN" sz="2000" dirty="0" err="1">
                <a:latin typeface="Times New Roman" panose="02020603050405020304" pitchFamily="18" charset="0"/>
                <a:cs typeface="Times New Roman" panose="02020603050405020304" pitchFamily="18" charset="0"/>
              </a:rPr>
              <a:t>Wereko</a:t>
            </a:r>
            <a:r>
              <a:rPr lang="en-IN" sz="2000" dirty="0">
                <a:latin typeface="Times New Roman" panose="02020603050405020304" pitchFamily="18" charset="0"/>
                <a:cs typeface="Times New Roman" panose="02020603050405020304" pitchFamily="18" charset="0"/>
              </a:rPr>
              <a:t>. ”Forecasting aggregate and disaggregate energy consumption using </a:t>
            </a:r>
            <a:r>
              <a:rPr lang="en-IN" sz="2000" dirty="0" err="1">
                <a:latin typeface="Times New Roman" panose="02020603050405020304" pitchFamily="18" charset="0"/>
                <a:cs typeface="Times New Roman" panose="02020603050405020304" pitchFamily="18" charset="0"/>
              </a:rPr>
              <a:t>arima</a:t>
            </a:r>
            <a:r>
              <a:rPr lang="en-IN" sz="2000" dirty="0">
                <a:latin typeface="Times New Roman" panose="02020603050405020304" pitchFamily="18" charset="0"/>
                <a:cs typeface="Times New Roman" panose="02020603050405020304" pitchFamily="18" charset="0"/>
              </a:rPr>
              <a:t> models: a literature survey.” Journal of Statistical and </a:t>
            </a:r>
            <a:r>
              <a:rPr lang="en-IN" sz="2000" dirty="0" smtClean="0">
                <a:latin typeface="Times New Roman" panose="02020603050405020304" pitchFamily="18" charset="0"/>
                <a:cs typeface="Times New Roman" panose="02020603050405020304" pitchFamily="18" charset="0"/>
              </a:rPr>
              <a:t>Econometric Methods </a:t>
            </a:r>
            <a:r>
              <a:rPr lang="en-IN" sz="2000" dirty="0">
                <a:latin typeface="Times New Roman" panose="02020603050405020304" pitchFamily="18" charset="0"/>
                <a:cs typeface="Times New Roman" panose="02020603050405020304" pitchFamily="18" charset="0"/>
              </a:rPr>
              <a:t>1.2 (2012): 71-79</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[2</a:t>
            </a:r>
            <a:r>
              <a:rPr lang="en-IN" sz="2000" b="1"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Miao, </a:t>
            </a:r>
            <a:r>
              <a:rPr lang="en-IN" sz="2000" dirty="0" err="1">
                <a:latin typeface="Times New Roman" panose="02020603050405020304" pitchFamily="18" charset="0"/>
                <a:cs typeface="Times New Roman" panose="02020603050405020304" pitchFamily="18" charset="0"/>
              </a:rPr>
              <a:t>Junwei</a:t>
            </a:r>
            <a:r>
              <a:rPr lang="en-IN" sz="2000" dirty="0">
                <a:latin typeface="Times New Roman" panose="02020603050405020304" pitchFamily="18" charset="0"/>
                <a:cs typeface="Times New Roman" panose="02020603050405020304" pitchFamily="18" charset="0"/>
              </a:rPr>
              <a:t>. ”The </a:t>
            </a:r>
            <a:r>
              <a:rPr lang="en-IN" sz="2000" dirty="0" smtClean="0">
                <a:latin typeface="Times New Roman" panose="02020603050405020304" pitchFamily="18" charset="0"/>
                <a:cs typeface="Times New Roman" panose="02020603050405020304" pitchFamily="18" charset="0"/>
              </a:rPr>
              <a:t>Energy </a:t>
            </a:r>
            <a:r>
              <a:rPr lang="en-IN" sz="2000" dirty="0">
                <a:latin typeface="Times New Roman" panose="02020603050405020304" pitchFamily="18" charset="0"/>
                <a:cs typeface="Times New Roman" panose="02020603050405020304" pitchFamily="18" charset="0"/>
              </a:rPr>
              <a:t>Consumption Forecasting in China Based on ARIMA Model.” (2015</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b="1" dirty="0" smtClean="0">
                <a:latin typeface="Times New Roman" panose="02020603050405020304" pitchFamily="18" charset="0"/>
                <a:cs typeface="Times New Roman" panose="02020603050405020304" pitchFamily="18" charset="0"/>
              </a:rPr>
              <a:t>[3] </a:t>
            </a:r>
            <a:r>
              <a:rPr lang="en-IN" sz="2000" dirty="0" smtClean="0">
                <a:latin typeface="Times New Roman" panose="02020603050405020304" pitchFamily="18" charset="0"/>
                <a:cs typeface="Times New Roman" panose="02020603050405020304" pitchFamily="18" charset="0"/>
              </a:rPr>
              <a:t>Crompton</a:t>
            </a:r>
            <a:r>
              <a:rPr lang="en-IN" sz="2000" dirty="0">
                <a:latin typeface="Times New Roman" panose="02020603050405020304" pitchFamily="18" charset="0"/>
                <a:cs typeface="Times New Roman" panose="02020603050405020304" pitchFamily="18" charset="0"/>
              </a:rPr>
              <a:t>, Paul, and </a:t>
            </a:r>
            <a:r>
              <a:rPr lang="en-IN" sz="2000" dirty="0" err="1">
                <a:latin typeface="Times New Roman" panose="02020603050405020304" pitchFamily="18" charset="0"/>
                <a:cs typeface="Times New Roman" panose="02020603050405020304" pitchFamily="18" charset="0"/>
              </a:rPr>
              <a:t>Yanrui</a:t>
            </a:r>
            <a:r>
              <a:rPr lang="en-IN" sz="2000" dirty="0">
                <a:latin typeface="Times New Roman" panose="02020603050405020304" pitchFamily="18" charset="0"/>
                <a:cs typeface="Times New Roman" panose="02020603050405020304" pitchFamily="18" charset="0"/>
              </a:rPr>
              <a:t> Wu. ”Energy consumption in China: past trends and future </a:t>
            </a:r>
            <a:r>
              <a:rPr lang="en-IN" sz="2000" dirty="0" err="1">
                <a:latin typeface="Times New Roman" panose="02020603050405020304" pitchFamily="18" charset="0"/>
                <a:cs typeface="Times New Roman" panose="02020603050405020304" pitchFamily="18" charset="0"/>
              </a:rPr>
              <a:t>directions.”Energy</a:t>
            </a:r>
            <a:r>
              <a:rPr lang="en-IN" sz="2000" dirty="0">
                <a:latin typeface="Times New Roman" panose="02020603050405020304" pitchFamily="18" charset="0"/>
                <a:cs typeface="Times New Roman" panose="02020603050405020304" pitchFamily="18" charset="0"/>
              </a:rPr>
              <a:t> economics 27.1 (2005): 195-208</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b="1" dirty="0" smtClean="0">
                <a:latin typeface="Times New Roman" panose="02020603050405020304" pitchFamily="18" charset="0"/>
                <a:cs typeface="Times New Roman" panose="02020603050405020304" pitchFamily="18" charset="0"/>
              </a:rPr>
              <a:t>[4] </a:t>
            </a:r>
            <a:r>
              <a:rPr lang="en-IN" sz="2000" dirty="0" err="1" smtClean="0">
                <a:latin typeface="Times New Roman" panose="02020603050405020304" pitchFamily="18" charset="0"/>
                <a:cs typeface="Times New Roman" panose="02020603050405020304" pitchFamily="18" charset="0"/>
              </a:rPr>
              <a:t>Yazdan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Gudarzi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Farahani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Varmazyari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Behzad</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Moshtaridoust</a:t>
            </a:r>
            <a:r>
              <a:rPr lang="en-IN" sz="2000" dirty="0">
                <a:latin typeface="Times New Roman" panose="02020603050405020304" pitchFamily="18" charset="0"/>
                <a:cs typeface="Times New Roman" panose="02020603050405020304" pitchFamily="18" charset="0"/>
              </a:rPr>
              <a:t> Shiva. ”Energy consumption </a:t>
            </a:r>
            <a:r>
              <a:rPr lang="en-IN" sz="2000" dirty="0" err="1">
                <a:latin typeface="Times New Roman" panose="02020603050405020304" pitchFamily="18" charset="0"/>
                <a:cs typeface="Times New Roman" panose="02020603050405020304" pitchFamily="18" charset="0"/>
              </a:rPr>
              <a:t>inIran</a:t>
            </a:r>
            <a:r>
              <a:rPr lang="en-IN" sz="2000" dirty="0">
                <a:latin typeface="Times New Roman" panose="02020603050405020304" pitchFamily="18" charset="0"/>
                <a:cs typeface="Times New Roman" panose="02020603050405020304" pitchFamily="18" charset="0"/>
              </a:rPr>
              <a:t>: past trends and future directions.” </a:t>
            </a:r>
            <a:r>
              <a:rPr lang="en-IN" sz="2000" dirty="0" err="1">
                <a:latin typeface="Times New Roman" panose="02020603050405020304" pitchFamily="18" charset="0"/>
                <a:cs typeface="Times New Roman" panose="02020603050405020304" pitchFamily="18" charset="0"/>
              </a:rPr>
              <a:t>Procedia</a:t>
            </a:r>
            <a:r>
              <a:rPr lang="en-IN" sz="2000" dirty="0">
                <a:latin typeface="Times New Roman" panose="02020603050405020304" pitchFamily="18" charset="0"/>
                <a:cs typeface="Times New Roman" panose="02020603050405020304" pitchFamily="18" charset="0"/>
              </a:rPr>
              <a:t>-Social and </a:t>
            </a:r>
            <a:r>
              <a:rPr lang="en-IN" sz="2000" dirty="0" err="1">
                <a:latin typeface="Times New Roman" panose="02020603050405020304" pitchFamily="18" charset="0"/>
                <a:cs typeface="Times New Roman" panose="02020603050405020304" pitchFamily="18" charset="0"/>
              </a:rPr>
              <a:t>Behavioral</a:t>
            </a:r>
            <a:r>
              <a:rPr lang="en-IN" sz="2000" dirty="0">
                <a:latin typeface="Times New Roman" panose="02020603050405020304" pitchFamily="18" charset="0"/>
                <a:cs typeface="Times New Roman" panose="02020603050405020304" pitchFamily="18" charset="0"/>
              </a:rPr>
              <a:t> Sciences 62 (2012): 12-17.</a:t>
            </a: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05321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898" y="2482548"/>
            <a:ext cx="10515600" cy="1325563"/>
          </a:xfrm>
        </p:spPr>
        <p:txBody>
          <a:bodyPr>
            <a:normAutofit/>
          </a:bodyPr>
          <a:lstStyle/>
          <a:p>
            <a:pPr algn="ctr"/>
            <a:r>
              <a:rPr lang="en-US" sz="66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5168" y="1439258"/>
            <a:ext cx="10945969" cy="4922905"/>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Energy management at smart grids via automated techniques for future load forecasting is an interesting area of research. Smart grids are the secure and trust-worthy locations to distribute the electric energy among diverse sets of consumers such as smart homes and industries.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electric energy retails chain includes production at power plants, distribution at smart grids, and consumption at residential or commercial buildings and industrial sectors. The amount of energy produced in power plants that is distributed at grids is entirely influenced by its usage at consumer side.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Majority </a:t>
            </a:r>
            <a:r>
              <a:rPr lang="en-IN" sz="2000" dirty="0">
                <a:latin typeface="Times New Roman" panose="02020603050405020304" pitchFamily="18" charset="0"/>
                <a:cs typeface="Times New Roman" panose="02020603050405020304" pitchFamily="18" charset="0"/>
              </a:rPr>
              <a:t>of the consumers are non-experts of energy demands from electric grids, resulting financial loss and futile energy expenditure. Similarly, the producers want to minimize the cost and obtain an optimized level of energy generation, farming the need of appropriate scheduling and management strategies.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68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1645" y="1140453"/>
            <a:ext cx="11062648" cy="5275795"/>
          </a:xfrm>
        </p:spPr>
        <p:txBody>
          <a:bodyPr>
            <a:normAutofit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Green energy management is an economical solution for better energy usage, but the employed literature lacks focusing on the potentials of edge intelligence in controllable Internet of Things (IoT).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Therefore</a:t>
            </a:r>
            <a:r>
              <a:rPr lang="en-IN" sz="2000" dirty="0">
                <a:latin typeface="Times New Roman" panose="02020603050405020304" pitchFamily="18" charset="0"/>
                <a:cs typeface="Times New Roman" panose="02020603050405020304" pitchFamily="18" charset="0"/>
              </a:rPr>
              <a:t>, in this article, we focus on the requirements of todays’ smart grids, homes, and industries to propose a deep learning based framework for intelligent energy management. We predict future energy consumption for short intervals of time as well as provide an efficient way of communication between energy distributers and consumers.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apply several preprocessing techniques to deal with diverse nature of electricity data, followed by an efficient decision-making algorithm for short-term forecasting and implement it over dependable resource constrained devices. We perform extensive experiments and witness 0.15 and 3.77 units reduced MSE and RMSE for residential and commercial datasets, respectively.</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doesn’t efficient for large volume of data’s.</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prediction is not efficient.</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performance is low.</a:t>
            </a:r>
          </a:p>
          <a:p>
            <a:pPr lvl="0" algn="just">
              <a:lnSpc>
                <a:spcPct val="150000"/>
              </a:lnSpc>
            </a:pPr>
            <a:r>
              <a:rPr lang="en-IN" sz="2000" dirty="0" smtClean="0">
                <a:latin typeface="Times New Roman" panose="02020603050405020304" pitchFamily="18" charset="0"/>
                <a:cs typeface="Times New Roman" panose="02020603050405020304" pitchFamily="18" charset="0"/>
              </a:rPr>
              <a:t>Time </a:t>
            </a:r>
            <a:r>
              <a:rPr lang="en-IN" sz="2000" dirty="0">
                <a:latin typeface="Times New Roman" panose="02020603050405020304" pitchFamily="18" charset="0"/>
                <a:cs typeface="Times New Roman" panose="02020603050405020304" pitchFamily="18" charset="0"/>
              </a:rPr>
              <a:t>consumption is high.</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2073" y="1320037"/>
            <a:ext cx="11427854" cy="5016369"/>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proposed model is introduced to overcome all the disadvantages that arises in the existing system. </a:t>
            </a: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system, we have to take the </a:t>
            </a:r>
            <a:r>
              <a:rPr lang="en-IN" sz="2000" b="1" i="1" dirty="0" smtClean="0">
                <a:latin typeface="Times New Roman" panose="02020603050405020304" pitchFamily="18" charset="0"/>
                <a:cs typeface="Times New Roman" panose="02020603050405020304" pitchFamily="18" charset="0"/>
              </a:rPr>
              <a:t>household power consumption dataset </a:t>
            </a:r>
            <a:r>
              <a:rPr lang="en-IN" sz="2000" dirty="0">
                <a:latin typeface="Times New Roman" panose="02020603050405020304" pitchFamily="18" charset="0"/>
                <a:cs typeface="Times New Roman" panose="02020603050405020304" pitchFamily="18" charset="0"/>
              </a:rPr>
              <a:t>as input. Then we have to implement the </a:t>
            </a:r>
            <a:r>
              <a:rPr lang="en-IN" sz="2000" dirty="0" smtClean="0">
                <a:latin typeface="Times New Roman" panose="02020603050405020304" pitchFamily="18" charset="0"/>
                <a:cs typeface="Times New Roman" panose="02020603050405020304" pitchFamily="18" charset="0"/>
              </a:rPr>
              <a:t>pre-processing step for avoid wrong prediction. </a:t>
            </a:r>
          </a:p>
          <a:p>
            <a:pPr algn="just">
              <a:lnSpc>
                <a:spcPct val="150000"/>
              </a:lnSpc>
            </a:pPr>
            <a:r>
              <a:rPr lang="en-US" sz="2000" dirty="0" smtClean="0">
                <a:latin typeface="Times New Roman" panose="02020603050405020304" pitchFamily="18" charset="0"/>
                <a:cs typeface="Times New Roman" panose="02020603050405020304" pitchFamily="18" charset="0"/>
              </a:rPr>
              <a:t>Then we have to split the dataset into test and train. Test data is used for predicting the model and train data is used for evaluating the model.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After that, we have to implement the two </a:t>
            </a:r>
            <a:r>
              <a:rPr lang="en-US" sz="2000" dirty="0" smtClean="0">
                <a:latin typeface="Times New Roman" panose="02020603050405020304" pitchFamily="18" charset="0"/>
                <a:cs typeface="Times New Roman" panose="02020603050405020304" pitchFamily="18" charset="0"/>
              </a:rPr>
              <a:t>different deep learning algorithm such LSTM and GRU to predict or to analyse the power consumption. </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experimental results shows that, some performance metrics such as </a:t>
            </a:r>
            <a:r>
              <a:rPr lang="en-US" sz="2000" dirty="0" smtClean="0">
                <a:latin typeface="Times New Roman" panose="02020603050405020304" pitchFamily="18" charset="0"/>
                <a:cs typeface="Times New Roman" panose="02020603050405020304" pitchFamily="18" charset="0"/>
              </a:rPr>
              <a:t>MAE, MSE and RMSE. </a:t>
            </a:r>
            <a:r>
              <a:rPr lang="en-US" sz="2000" dirty="0">
                <a:latin typeface="Times New Roman" panose="02020603050405020304" pitchFamily="18" charset="0"/>
                <a:cs typeface="Times New Roman" panose="02020603050405020304" pitchFamily="18" charset="0"/>
              </a:rPr>
              <a:t>In proposed system, we have to </a:t>
            </a:r>
            <a:r>
              <a:rPr lang="en-US" sz="2000" b="1" i="1" dirty="0">
                <a:latin typeface="Times New Roman" panose="02020603050405020304" pitchFamily="18" charset="0"/>
                <a:cs typeface="Times New Roman" panose="02020603050405020304" pitchFamily="18" charset="0"/>
              </a:rPr>
              <a:t>improve the </a:t>
            </a:r>
            <a:r>
              <a:rPr lang="en-US" sz="2000" b="1" i="1" dirty="0" smtClean="0">
                <a:latin typeface="Times New Roman" panose="02020603050405020304" pitchFamily="18" charset="0"/>
                <a:cs typeface="Times New Roman" panose="02020603050405020304" pitchFamily="18" charset="0"/>
              </a:rPr>
              <a:t>performance rate </a:t>
            </a:r>
            <a:r>
              <a:rPr lang="en-US" sz="2000" b="1" i="1" dirty="0">
                <a:latin typeface="Times New Roman" panose="02020603050405020304" pitchFamily="18" charset="0"/>
                <a:cs typeface="Times New Roman" panose="02020603050405020304" pitchFamily="18" charset="0"/>
              </a:rPr>
              <a:t>when compared with existing system.</a:t>
            </a:r>
            <a:endParaRPr lang="en-IN" sz="2000" b="1" i="1"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efficient for large number of datasets.</a:t>
            </a:r>
          </a:p>
          <a:p>
            <a:pPr lvl="0" algn="just">
              <a:lnSpc>
                <a:spcPct val="150000"/>
              </a:lnSpc>
            </a:pPr>
            <a:r>
              <a:rPr lang="en-IN" sz="2000" dirty="0" smtClean="0">
                <a:latin typeface="Times New Roman" panose="02020603050405020304" pitchFamily="18" charset="0"/>
                <a:cs typeface="Times New Roman" panose="02020603050405020304" pitchFamily="18" charset="0"/>
              </a:rPr>
              <a:t>Time </a:t>
            </a:r>
            <a:r>
              <a:rPr lang="en-IN" sz="2000" dirty="0">
                <a:latin typeface="Times New Roman" panose="02020603050405020304" pitchFamily="18" charset="0"/>
                <a:cs typeface="Times New Roman" panose="02020603050405020304" pitchFamily="18" charset="0"/>
              </a:rPr>
              <a:t>consumption is low.</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was implemented with removing the unwanted data.</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24395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1933</Words>
  <Application>Microsoft Office PowerPoint</Application>
  <PresentationFormat>Widescreen</PresentationFormat>
  <Paragraphs>172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An Efficient Deep Learning Framework for Intelligent Energy Management in IoT Networks</vt:lpstr>
      <vt:lpstr>Abstract</vt:lpstr>
      <vt:lpstr>Objectives</vt:lpstr>
      <vt:lpstr>Introduction</vt:lpstr>
      <vt:lpstr>Existing system</vt:lpstr>
      <vt:lpstr>Disadvantages</vt:lpstr>
      <vt:lpstr>Proposed system</vt:lpstr>
      <vt:lpstr>Advantages</vt:lpstr>
      <vt:lpstr>FLOW DIAGRAM</vt:lpstr>
      <vt:lpstr>PowerPoint Presentation</vt:lpstr>
      <vt:lpstr>Modules</vt:lpstr>
      <vt:lpstr>MODULES DESCRIPTION</vt:lpstr>
      <vt:lpstr>Input Data</vt:lpstr>
      <vt:lpstr>Input Data</vt:lpstr>
      <vt:lpstr>Preprocessing</vt:lpstr>
      <vt:lpstr>Preprocessing</vt:lpstr>
      <vt:lpstr>Feature Scaling</vt:lpstr>
      <vt:lpstr>Data splitting </vt:lpstr>
      <vt:lpstr>Data splitting </vt:lpstr>
      <vt:lpstr>Classification</vt:lpstr>
      <vt:lpstr>Classification</vt:lpstr>
      <vt:lpstr>Classification</vt:lpstr>
      <vt:lpstr>Result Generation</vt:lpstr>
      <vt:lpstr>Result Generation</vt:lpstr>
      <vt:lpstr>System requirements</vt:lpstr>
      <vt:lpstr>LITERATURE SURVEY</vt:lpstr>
      <vt:lpstr>PowerPoint Presentation</vt:lpstr>
      <vt:lpstr>PowerPoint Presentation</vt:lpstr>
      <vt:lpstr>PowerPoint Presentation</vt:lpstr>
      <vt:lpstr>PowerPoint Presentation</vt:lpstr>
      <vt:lpstr>Conclusion</vt:lpstr>
      <vt:lpstr>Future Enhancement</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EGC</cp:lastModifiedBy>
  <cp:revision>221</cp:revision>
  <dcterms:created xsi:type="dcterms:W3CDTF">2021-12-17T07:36:29Z</dcterms:created>
  <dcterms:modified xsi:type="dcterms:W3CDTF">2023-01-11T09:03:38Z</dcterms:modified>
</cp:coreProperties>
</file>