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sldIdLst>
    <p:sldId id="257" r:id="rId3"/>
    <p:sldId id="259" r:id="rId5"/>
    <p:sldId id="260" r:id="rId6"/>
    <p:sldId id="261" r:id="rId7"/>
    <p:sldId id="309" r:id="rId8"/>
    <p:sldId id="314" r:id="rId9"/>
    <p:sldId id="312" r:id="rId10"/>
    <p:sldId id="317" r:id="rId11"/>
    <p:sldId id="318" r:id="rId12"/>
    <p:sldId id="31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60"/>
            <p14:sldId id="312"/>
            <p14:sldId id="317"/>
            <p14:sldId id="318"/>
            <p14:sldId id="319"/>
            <p14:sldId id="314"/>
            <p14:sldId id="309"/>
            <p14:sldId id="261"/>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CF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59941" autoAdjust="0"/>
  </p:normalViewPr>
  <p:slideViewPr>
    <p:cSldViewPr snapToGrid="0">
      <p:cViewPr varScale="1">
        <p:scale>
          <a:sx n="85" d="100"/>
          <a:sy n="85" d="100"/>
        </p:scale>
        <p:origin x="156" y="84"/>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We designed this template so that each member of the project team has a set of slides with its own theme. Members, here’s how you add a new slide to just your set: </a:t>
            </a:r>
            <a:endParaRPr lang="en-US" smtClean="0"/>
          </a:p>
          <a:p>
            <a:br>
              <a:rPr lang="en-US" smtClean="0"/>
            </a:br>
            <a:endParaRPr lang="en-US" smtClean="0"/>
          </a:p>
          <a:p>
            <a:r>
              <a:rPr lang="en-US" smtClean="0"/>
              <a:t>Mark where you want to add the slide: Select an existing one in the Thumbnails pane, click the New Slide button, then choose a layout. </a:t>
            </a:r>
            <a:endParaRPr lang="en-US" smtClean="0"/>
          </a:p>
          <a:p>
            <a:br>
              <a:rPr lang="en-US" smtClean="0"/>
            </a:br>
            <a:endParaRPr lang="en-US" smtClean="0"/>
          </a:p>
          <a:p>
            <a:r>
              <a:rPr lang="en-US" smtClean="0"/>
              <a:t>The new slide gets the same theme as the previous one you selected. </a:t>
            </a:r>
            <a:endParaRPr lang="en-US" smtClean="0"/>
          </a:p>
          <a:p>
            <a:br>
              <a:rPr lang="en-US" smtClean="0"/>
            </a:br>
            <a:endParaRPr lang="en-US" smtClean="0"/>
          </a:p>
          <a:p>
            <a:r>
              <a:rPr lang="en-US" smtClean="0"/>
              <a:t>Careful! Don’t annoy your fellow presenters by accidentally changing their themes. That can happen if you choose a theme Variant from the Design tab, which changes all of the slides in the presentation to that look. </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smtClean="0"/>
            </a:fld>
            <a:endParaRPr lang="en-US"/>
          </a:p>
        </p:txBody>
      </p:sp>
      <p:sp>
        <p:nvSpPr>
          <p:cNvPr id="7" name="Slide Image Placeholder 6"/>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46C117F-5CCF-4837-BE5F-2B92066CAFA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4EB90BD-B6CE-46B7-997F-7313B992CC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DB9D11F-B188-461D-B23F-39381795C052}"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2E6D8D9-55A2-4063-B0F3-121F44549695}"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D4B24536-994D-4021-A283-9F449C0DB509}"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3CBBBB78-C96F-47B7-AB17-D852CA960AC9}"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0578ACC-22D6-47C1-A373-4FD133E34F3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331444B-B92B-4E27-8C94-BB93EAF5CB1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63EFA5E-FA76-400D-B3DC-F0BA90E6D10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jpeg"/><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5.xml"/><Relationship Id="rId2" Type="http://schemas.openxmlformats.org/officeDocument/2006/relationships/image" Target="../media/image5.jpe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jpe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4.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3052445"/>
            <a:ext cx="8971915" cy="1062990"/>
          </a:xfrm>
        </p:spPr>
        <p:txBody>
          <a:bodyPr>
            <a:scene3d>
              <a:camera prst="orthographicFront"/>
              <a:lightRig rig="threePt" dir="t"/>
            </a:scene3d>
          </a:bodyPr>
          <a:lstStyle/>
          <a:p>
            <a:r>
              <a:rPr lang="en-IN" altLang="en-US" sz="44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SPEECH EMOTION RECOGNITION</a:t>
            </a:r>
            <a:endParaRPr lang="en-IN" altLang="en-US" sz="44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Subtitle 2"/>
          <p:cNvSpPr>
            <a:spLocks noGrp="1"/>
          </p:cNvSpPr>
          <p:nvPr>
            <p:ph type="subTitle" idx="1"/>
          </p:nvPr>
        </p:nvSpPr>
        <p:spPr>
          <a:xfrm>
            <a:off x="680085" y="4394200"/>
            <a:ext cx="9930765" cy="2324735"/>
          </a:xfrm>
        </p:spPr>
        <p:txBody>
          <a:bodyPr>
            <a:normAutofit/>
          </a:bodyPr>
          <a:lstStyle/>
          <a:p>
            <a:pPr algn="r"/>
            <a:r>
              <a:rPr lang="en-IN" altLang="en-US" dirty="0"/>
              <a:t>Presented by ,</a:t>
            </a:r>
            <a:endParaRPr lang="en-IN" altLang="en-US" dirty="0"/>
          </a:p>
          <a:p>
            <a:pPr algn="r"/>
            <a:r>
              <a:rPr lang="en-IN" altLang="en-US" sz="2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Black" panose="020B0A04020102020204" charset="0"/>
                <a:cs typeface="Arial Black" panose="020B0A04020102020204" charset="0"/>
                <a:sym typeface="+mn-ea"/>
              </a:rPr>
              <a:t>SHARUN KUMAR C R</a:t>
            </a:r>
            <a:endParaRPr lang="en-IN" altLang="en-US" sz="2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Black" panose="020B0A04020102020204" charset="0"/>
              <a:cs typeface="Arial Black" panose="020B0A04020102020204" charset="0"/>
            </a:endParaRPr>
          </a:p>
          <a:p>
            <a:pPr algn="r"/>
            <a:r>
              <a:rPr lang="en-IN" altLang="en-US" sz="2400" b="1">
                <a:sym typeface="+mn-ea"/>
              </a:rPr>
              <a:t>IndServ21a164</a:t>
            </a:r>
            <a:endParaRPr lang="en-IN" altLang="en-US" sz="2400" b="1">
              <a:sym typeface="+mn-ea"/>
            </a:endParaRPr>
          </a:p>
          <a:p>
            <a:pPr algn="r"/>
            <a:r>
              <a:rPr lang="en-IN" altLang="en-US" sz="2400" b="1">
                <a:sym typeface="+mn-ea"/>
              </a:rPr>
              <a:t>GROUP NO : 48</a:t>
            </a:r>
            <a:endParaRPr lang="en-IN" altLang="en-US" sz="2400" b="1"/>
          </a:p>
          <a:p>
            <a:pPr algn="r"/>
            <a:endParaRPr lang="en-IN"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endParaRPr>
          </a:p>
        </p:txBody>
      </p:sp>
      <p:pic>
        <p:nvPicPr>
          <p:cNvPr id="4" name="Picture 3" descr="indian servers"/>
          <p:cNvPicPr>
            <a:picLocks noChangeAspect="1"/>
          </p:cNvPicPr>
          <p:nvPr/>
        </p:nvPicPr>
        <p:blipFill>
          <a:blip r:embed="rId1"/>
          <a:stretch>
            <a:fillRect/>
          </a:stretch>
        </p:blipFill>
        <p:spPr>
          <a:xfrm>
            <a:off x="10012045" y="147320"/>
            <a:ext cx="1669415" cy="1669415"/>
          </a:xfrm>
          <a:prstGeom prst="rect">
            <a:avLst/>
          </a:prstGeom>
        </p:spPr>
      </p:pic>
      <p:pic>
        <p:nvPicPr>
          <p:cNvPr id="5" name="Picture 4" descr="OIP (1)"/>
          <p:cNvPicPr>
            <a:picLocks noChangeAspect="1"/>
          </p:cNvPicPr>
          <p:nvPr/>
        </p:nvPicPr>
        <p:blipFill>
          <a:blip r:embed="rId2"/>
          <a:stretch>
            <a:fillRect/>
          </a:stretch>
        </p:blipFill>
        <p:spPr>
          <a:xfrm>
            <a:off x="183515" y="231140"/>
            <a:ext cx="1666800" cy="152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Title 6"/>
          <p:cNvSpPr>
            <a:spLocks noGrp="1"/>
          </p:cNvSpPr>
          <p:nvPr>
            <p:ph type="title"/>
          </p:nvPr>
        </p:nvSpPr>
        <p:spPr>
          <a:xfrm>
            <a:off x="680085" y="2729865"/>
            <a:ext cx="11512550" cy="1231265"/>
          </a:xfrm>
        </p:spPr>
        <p:txBody>
          <a:bodyPr/>
          <a:p>
            <a:pPr algn="ctr"/>
            <a:r>
              <a:rPr lang="en-IN" altLang="en-US" b="1">
                <a:latin typeface="Arial Black" panose="020B0A04020102020204" charset="0"/>
                <a:cs typeface="Arial Black" panose="020B0A04020102020204" charset="0"/>
              </a:rPr>
              <a:t>THANK YOU !!!</a:t>
            </a:r>
            <a:endParaRPr lang="en-IN" altLang="en-US" b="1">
              <a:latin typeface="Arial Black" panose="020B0A04020102020204" charset="0"/>
              <a:cs typeface="Arial Black" panose="020B0A04020102020204" charset="0"/>
            </a:endParaRPr>
          </a:p>
        </p:txBody>
      </p:sp>
      <p:pic>
        <p:nvPicPr>
          <p:cNvPr id="12" name="Picture Placeholder 11" descr="indian servers"/>
          <p:cNvPicPr>
            <a:picLocks noChangeAspect="1"/>
          </p:cNvPicPr>
          <p:nvPr>
            <p:ph type="pic" idx="15"/>
          </p:nvPr>
        </p:nvPicPr>
        <p:blipFill>
          <a:blip r:embed="rId2"/>
          <a:stretch>
            <a:fillRect/>
          </a:stretch>
        </p:blipFill>
        <p:spPr>
          <a:xfrm>
            <a:off x="10543540" y="2639695"/>
            <a:ext cx="1649095" cy="15786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Project Description</a:t>
            </a:r>
            <a:endParaRPr lang="en-US" dirty="0"/>
          </a:p>
        </p:txBody>
      </p:sp>
      <p:sp>
        <p:nvSpPr>
          <p:cNvPr id="8" name="Text Placeholder 7"/>
          <p:cNvSpPr>
            <a:spLocks noGrp="1"/>
          </p:cNvSpPr>
          <p:nvPr>
            <p:ph type="body" idx="1"/>
          </p:nvPr>
        </p:nvSpPr>
        <p:spPr>
          <a:xfrm>
            <a:off x="680085" y="2112010"/>
            <a:ext cx="3049905" cy="575945"/>
          </a:xfrm>
        </p:spPr>
        <p:txBody>
          <a:bodyPr/>
          <a:lstStyle/>
          <a:p>
            <a:r>
              <a:rPr lang="en-US" dirty="0" smtClean="0"/>
              <a:t>Objective</a:t>
            </a:r>
            <a:endParaRPr lang="en-US" dirty="0"/>
          </a:p>
        </p:txBody>
      </p:sp>
      <p:sp>
        <p:nvSpPr>
          <p:cNvPr id="3" name="Text Placeholder 2"/>
          <p:cNvSpPr>
            <a:spLocks noGrp="1"/>
          </p:cNvSpPr>
          <p:nvPr>
            <p:ph type="body" sz="half" idx="18"/>
          </p:nvPr>
        </p:nvSpPr>
        <p:spPr>
          <a:xfrm>
            <a:off x="894080" y="2822575"/>
            <a:ext cx="10556875" cy="2933065"/>
          </a:xfrm>
        </p:spPr>
        <p:txBody>
          <a:bodyPr>
            <a:noAutofit/>
          </a:bodyPr>
          <a:lstStyle/>
          <a:p>
            <a:r>
              <a:rPr lang="en-US" sz="2000" dirty="0"/>
              <a:t>Detecting emotions is one of the most important marketing strategy in today’s world. </a:t>
            </a:r>
            <a:endParaRPr lang="en-US" sz="2000" dirty="0"/>
          </a:p>
          <a:p>
            <a:r>
              <a:rPr lang="en-US" sz="2000" dirty="0"/>
              <a:t>For this reason, </a:t>
            </a:r>
            <a:r>
              <a:rPr lang="en-IN" altLang="en-US" sz="2000" dirty="0"/>
              <a:t>i have</a:t>
            </a:r>
            <a:r>
              <a:rPr lang="en-US" sz="2000" dirty="0"/>
              <a:t> decided to do a project where we could detect a person’s emotions just by their voice </a:t>
            </a:r>
            <a:r>
              <a:rPr lang="en-IN" altLang="en-US" sz="2000" dirty="0"/>
              <a:t>.</a:t>
            </a:r>
            <a:endParaRPr lang="en-IN" altLang="en-US" sz="2000" dirty="0"/>
          </a:p>
          <a:p>
            <a:r>
              <a:rPr lang="en-US" sz="2000" dirty="0"/>
              <a:t> </a:t>
            </a:r>
            <a:r>
              <a:rPr lang="en-IN" altLang="en-US" sz="2000" dirty="0"/>
              <a:t>A example</a:t>
            </a:r>
            <a:r>
              <a:rPr lang="en-US" sz="2000" dirty="0"/>
              <a:t> smart car slowing down when one is angry or fearful. As a result this type of application has much potential in the world that would benefit companies and also even safety to consumer</a:t>
            </a:r>
            <a:r>
              <a:rPr lang="en-US" sz="2400" dirty="0"/>
              <a:t>s</a:t>
            </a:r>
            <a:endParaRPr lang="en-US" sz="2400" dirty="0"/>
          </a:p>
        </p:txBody>
      </p:sp>
      <p:pic>
        <p:nvPicPr>
          <p:cNvPr id="6" name="Picture Placeholder 5" descr="indian servers"/>
          <p:cNvPicPr>
            <a:picLocks noChangeAspect="1"/>
          </p:cNvPicPr>
          <p:nvPr>
            <p:ph type="pic" idx="15"/>
          </p:nvPr>
        </p:nvPicPr>
        <p:blipFill>
          <a:blip r:embed="rId1"/>
          <a:stretch>
            <a:fillRect/>
          </a:stretch>
        </p:blipFill>
        <p:spPr>
          <a:xfrm>
            <a:off x="191135" y="5551170"/>
            <a:ext cx="1250950" cy="1250950"/>
          </a:xfrm>
          <a:prstGeom prst="rect">
            <a:avLst/>
          </a:prstGeom>
        </p:spPr>
      </p:pic>
      <p:pic>
        <p:nvPicPr>
          <p:cNvPr id="9" name="Picture Placeholder 8" descr="OIP (1)"/>
          <p:cNvPicPr>
            <a:picLocks noChangeAspect="1"/>
          </p:cNvPicPr>
          <p:nvPr>
            <p:ph type="pic" idx="21"/>
          </p:nvPr>
        </p:nvPicPr>
        <p:blipFill>
          <a:blip r:embed="rId2"/>
          <a:stretch>
            <a:fillRect/>
          </a:stretch>
        </p:blipFill>
        <p:spPr>
          <a:xfrm>
            <a:off x="10493375" y="5278120"/>
            <a:ext cx="1371600" cy="1524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DATA SETS </a:t>
            </a:r>
            <a:endParaRPr lang="en-IN" altLang="en-US" dirty="0"/>
          </a:p>
        </p:txBody>
      </p:sp>
      <p:sp>
        <p:nvSpPr>
          <p:cNvPr id="3" name="Content Placeholder 2"/>
          <p:cNvSpPr>
            <a:spLocks noGrp="1"/>
          </p:cNvSpPr>
          <p:nvPr>
            <p:ph idx="1"/>
          </p:nvPr>
        </p:nvSpPr>
        <p:spPr>
          <a:xfrm>
            <a:off x="756920" y="2596515"/>
            <a:ext cx="4823460" cy="2945130"/>
          </a:xfrm>
          <a:ln w="57150">
            <a:solidFill>
              <a:schemeClr val="tx1"/>
            </a:solidFill>
          </a:ln>
        </p:spPr>
        <p:txBody>
          <a:bodyPr>
            <a:normAutofit fontScale="60000"/>
          </a:bodyPr>
          <a:lstStyle/>
          <a:p>
            <a:pPr marL="0" indent="0">
              <a:buNone/>
            </a:pPr>
            <a:r>
              <a:rPr lang="en-US" dirty="0"/>
              <a:t> We got audio datasets with around </a:t>
            </a:r>
            <a:r>
              <a:rPr lang="en-IN" altLang="en-US" dirty="0"/>
              <a:t>3000</a:t>
            </a:r>
            <a:r>
              <a:rPr lang="en-US" dirty="0"/>
              <a:t> audio files which were in the wav format from the following websites: </a:t>
            </a:r>
            <a:r>
              <a:rPr lang="en-US" b="1" dirty="0">
                <a:solidFill>
                  <a:schemeClr val="tx2">
                    <a:lumMod val="25000"/>
                  </a:schemeClr>
                </a:solidFill>
                <a:latin typeface="Arial Black" panose="020B0A04020102020204" charset="0"/>
                <a:cs typeface="Arial Black" panose="020B0A04020102020204" charset="0"/>
              </a:rPr>
              <a:t>http://neuron.arts.ryerson.ca/ravdess/?f=3, </a:t>
            </a:r>
            <a:r>
              <a:rPr lang="en-US" sz="2000" b="1" dirty="0">
                <a:solidFill>
                  <a:schemeClr val="tx2">
                    <a:lumMod val="25000"/>
                  </a:schemeClr>
                </a:solidFill>
                <a:latin typeface="Arial Black" panose="020B0A04020102020204" charset="0"/>
                <a:cs typeface="Arial Black" panose="020B0A04020102020204" charset="0"/>
              </a:rPr>
              <a:t>http://kahlan.eps.surrey.ac.uk/savee/Download.html</a:t>
            </a:r>
            <a:r>
              <a:rPr lang="en-US" sz="2000" b="1" dirty="0">
                <a:latin typeface="Arial Black" panose="020B0A04020102020204" charset="0"/>
                <a:cs typeface="Arial Black" panose="020B0A04020102020204" charset="0"/>
              </a:rPr>
              <a:t> </a:t>
            </a:r>
            <a:endParaRPr lang="en-US" b="1" dirty="0">
              <a:latin typeface="Arial Black" panose="020B0A04020102020204" charset="0"/>
              <a:cs typeface="Arial Black" panose="020B0A04020102020204" charset="0"/>
            </a:endParaRPr>
          </a:p>
          <a:p>
            <a:pPr marL="0" indent="0">
              <a:buNone/>
            </a:pPr>
            <a:r>
              <a:rPr lang="en-US" sz="2700" dirty="0"/>
              <a:t>The first website contains speech data which is available in three different format.</a:t>
            </a:r>
            <a:endParaRPr lang="en-US" sz="2700" dirty="0"/>
          </a:p>
          <a:p>
            <a:pPr marL="0" indent="0">
              <a:buNone/>
            </a:pPr>
            <a:r>
              <a:rPr lang="en-US" sz="2700" dirty="0"/>
              <a:t>1.Audio Visual – Video with speech</a:t>
            </a:r>
            <a:endParaRPr lang="en-US" sz="2700" dirty="0"/>
          </a:p>
          <a:p>
            <a:pPr marL="0" indent="0">
              <a:buNone/>
            </a:pPr>
            <a:r>
              <a:rPr lang="en-US" sz="2700" dirty="0"/>
              <a:t>2.Speech – Audio only</a:t>
            </a:r>
            <a:endParaRPr lang="en-US" sz="2700" dirty="0"/>
          </a:p>
          <a:p>
            <a:pPr marL="0" indent="0">
              <a:buNone/>
            </a:pPr>
            <a:r>
              <a:rPr lang="en-US" sz="2700" dirty="0"/>
              <a:t>3.Visual – Video only</a:t>
            </a:r>
            <a:endParaRPr lang="en-US" sz="2700" dirty="0"/>
          </a:p>
        </p:txBody>
      </p:sp>
      <p:sp>
        <p:nvSpPr>
          <p:cNvPr id="100" name="Text Box 99"/>
          <p:cNvSpPr txBox="1"/>
          <p:nvPr/>
        </p:nvSpPr>
        <p:spPr>
          <a:xfrm>
            <a:off x="5913755" y="2596515"/>
            <a:ext cx="4380230" cy="2861310"/>
          </a:xfrm>
          <a:prstGeom prst="rect">
            <a:avLst/>
          </a:prstGeom>
          <a:noFill/>
          <a:ln w="50800" cmpd="sng">
            <a:solidFill>
              <a:schemeClr val="tx1"/>
            </a:solidFill>
          </a:ln>
        </p:spPr>
        <p:txBody>
          <a:bodyPr wrap="square">
            <a:spAutoFit/>
          </a:bodyPr>
          <a:p>
            <a:pPr marL="457200" indent="-457200">
              <a:buAutoNum type="arabicPeriod"/>
            </a:pPr>
            <a:r>
              <a:rPr lang="en-IN" altLang="en-US" sz="2000" b="0">
                <a:latin typeface="Calibri" panose="020F0502020204030204" charset="0"/>
                <a:cs typeface="Times New Roman" panose="02020603050405020304" charset="0"/>
              </a:rPr>
              <a:t>We </a:t>
            </a:r>
            <a:r>
              <a:rPr lang="en-US" sz="2000" b="0">
                <a:latin typeface="Calibri" panose="020F0502020204030204" charset="0"/>
                <a:cs typeface="Times New Roman" panose="02020603050405020304" charset="0"/>
              </a:rPr>
              <a:t>went with the Audio only zip file because we are dealing with finding emotions from speech. The zip file consisted of around </a:t>
            </a:r>
            <a:r>
              <a:rPr lang="en-IN" altLang="en-US" sz="2000" b="0">
                <a:latin typeface="Calibri" panose="020F0502020204030204" charset="0"/>
                <a:cs typeface="Times New Roman" panose="02020603050405020304" charset="0"/>
              </a:rPr>
              <a:t>25</a:t>
            </a:r>
            <a:r>
              <a:rPr lang="en-US" sz="2000" b="0">
                <a:latin typeface="Calibri" panose="020F0502020204030204" charset="0"/>
                <a:cs typeface="Times New Roman" panose="02020603050405020304" charset="0"/>
              </a:rPr>
              <a:t>00 audio files which were in wav format.</a:t>
            </a:r>
            <a:endParaRPr lang="en-US" sz="2000" b="0">
              <a:latin typeface="Calibri" panose="020F0502020204030204" charset="0"/>
              <a:cs typeface="Times New Roman" panose="02020603050405020304" charset="0"/>
            </a:endParaRPr>
          </a:p>
          <a:p>
            <a:pPr marL="457200" indent="-457200">
              <a:buAutoNum type="arabicPeriod"/>
            </a:pPr>
            <a:r>
              <a:rPr lang="en-US" sz="2000" b="0">
                <a:latin typeface="Calibri" panose="020F0502020204030204" charset="0"/>
                <a:cs typeface="Times New Roman" panose="02020603050405020304" charset="0"/>
              </a:rPr>
              <a:t>The second website contains around 500 audio speeches from four different actors with different emotion</a:t>
            </a:r>
            <a:endParaRPr lang="en-US" sz="2000" b="0">
              <a:latin typeface="Calibri" panose="020F0502020204030204" charset="0"/>
              <a:cs typeface="Times New Roman" panose="02020603050405020304" charset="0"/>
            </a:endParaRPr>
          </a:p>
        </p:txBody>
      </p:sp>
      <p:pic>
        <p:nvPicPr>
          <p:cNvPr id="6" name="Picture Placeholder 5" descr="indian servers"/>
          <p:cNvPicPr>
            <a:picLocks noChangeAspect="1"/>
          </p:cNvPicPr>
          <p:nvPr>
            <p:ph type="pic" idx="15"/>
          </p:nvPr>
        </p:nvPicPr>
        <p:blipFill>
          <a:blip r:embed="rId1"/>
          <a:stretch>
            <a:fillRect/>
          </a:stretch>
        </p:blipFill>
        <p:spPr>
          <a:xfrm>
            <a:off x="191135" y="5551170"/>
            <a:ext cx="1250950" cy="1250950"/>
          </a:xfrm>
          <a:prstGeom prst="rect">
            <a:avLst/>
          </a:prstGeom>
        </p:spPr>
      </p:pic>
      <p:pic>
        <p:nvPicPr>
          <p:cNvPr id="9" name="Picture Placeholder 8" descr="OIP (1)"/>
          <p:cNvPicPr>
            <a:picLocks noChangeAspect="1"/>
          </p:cNvPicPr>
          <p:nvPr/>
        </p:nvPicPr>
        <p:blipFill>
          <a:blip r:embed="rId2"/>
          <a:stretch>
            <a:fillRect/>
          </a:stretch>
        </p:blipFill>
        <p:spPr>
          <a:xfrm>
            <a:off x="10493375" y="5278120"/>
            <a:ext cx="1371600" cy="1524000"/>
          </a:xfrm>
          <a:prstGeom prst="rect">
            <a:avLst/>
          </a:prstGeom>
          <a:effectLst>
            <a:outerShdw blurRad="50800" dist="50800" dir="5400000" algn="tl" rotWithShape="0">
              <a:srgbClr val="000000">
                <a:alpha val="43000"/>
              </a:srgb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LABELLING</a:t>
            </a:r>
            <a:endParaRPr lang="en-IN" altLang="en-US" dirty="0"/>
          </a:p>
        </p:txBody>
      </p:sp>
      <p:graphicFrame>
        <p:nvGraphicFramePr>
          <p:cNvPr id="9" name="Table 4"/>
          <p:cNvGraphicFramePr>
            <a:graphicFrameLocks noGrp="1"/>
          </p:cNvGraphicFramePr>
          <p:nvPr>
            <p:ph idx="1"/>
          </p:nvPr>
        </p:nvGraphicFramePr>
        <p:xfrm>
          <a:off x="6607175" y="2480945"/>
          <a:ext cx="3628390" cy="3166110"/>
        </p:xfrm>
        <a:graphic>
          <a:graphicData uri="http://schemas.openxmlformats.org/drawingml/2006/table">
            <a:tbl>
              <a:tblPr firstRow="1" bandRow="1">
                <a:tableStyleId>{5C22544A-7EE6-4342-B048-85BDC9FD1C3A}</a:tableStyleId>
              </a:tblPr>
              <a:tblGrid>
                <a:gridCol w="1370965"/>
                <a:gridCol w="2257425"/>
              </a:tblGrid>
              <a:tr h="351790">
                <a:tc>
                  <a:txBody>
                    <a:bodyPr/>
                    <a:p>
                      <a:pPr algn="ctr"/>
                      <a:r>
                        <a:rPr lang="en-IN" altLang="en-GB" sz="1500" dirty="0"/>
                        <a:t>Labels</a:t>
                      </a:r>
                      <a:endParaRPr lang="en-IN" altLang="en-GB" sz="1500" dirty="0"/>
                    </a:p>
                  </a:txBody>
                  <a:tcPr marL="123579" marR="123579" marT="61790" marB="61790">
                    <a:gradFill>
                      <a:gsLst>
                        <a:gs pos="0">
                          <a:srgbClr val="007BD3"/>
                        </a:gs>
                        <a:gs pos="100000">
                          <a:srgbClr val="034373"/>
                        </a:gs>
                      </a:gsLst>
                      <a:lin ang="5400000" scaled="0"/>
                    </a:gradFill>
                  </a:tcPr>
                </a:tc>
                <a:tc>
                  <a:txBody>
                    <a:bodyPr/>
                    <a:p>
                      <a:pPr algn="ctr"/>
                      <a:r>
                        <a:rPr lang="en-GB" sz="1500" dirty="0"/>
                        <a:t>emotion</a:t>
                      </a:r>
                      <a:endParaRPr lang="en-GB" sz="1500" dirty="0"/>
                    </a:p>
                  </a:txBody>
                  <a:tcPr marL="123579" marR="123579" marT="61790" marB="61790">
                    <a:gradFill>
                      <a:gsLst>
                        <a:gs pos="0">
                          <a:srgbClr val="007BD3"/>
                        </a:gs>
                        <a:gs pos="100000">
                          <a:srgbClr val="034373"/>
                        </a:gs>
                      </a:gsLst>
                      <a:lin ang="5400000" scaled="0"/>
                    </a:gradFill>
                  </a:tcPr>
                </a:tc>
              </a:tr>
              <a:tr h="351790">
                <a:tc>
                  <a:txBody>
                    <a:bodyPr/>
                    <a:p>
                      <a:pPr algn="ctr"/>
                      <a:r>
                        <a:rPr lang="en-IN" altLang="en-GB" sz="1500"/>
                        <a:t>0</a:t>
                      </a:r>
                      <a:endParaRPr lang="en-IN" altLang="en-GB" sz="1500"/>
                    </a:p>
                  </a:txBody>
                  <a:tcPr marL="123579" marR="123579" marT="61790" marB="61790">
                    <a:gradFill>
                      <a:gsLst>
                        <a:gs pos="0">
                          <a:srgbClr val="0070C0"/>
                        </a:gs>
                        <a:gs pos="100000">
                          <a:srgbClr val="8ECFFD"/>
                        </a:gs>
                      </a:gsLst>
                      <a:lin ang="5400000" scaled="0"/>
                    </a:gradFill>
                  </a:tcPr>
                </a:tc>
                <a:tc>
                  <a:txBody>
                    <a:bodyPr/>
                    <a:p>
                      <a:pPr algn="ctr"/>
                      <a:r>
                        <a:rPr lang="en-GB" sz="1500"/>
                        <a:t>Neutral</a:t>
                      </a:r>
                      <a:endParaRPr lang="en-GB" sz="1500"/>
                    </a:p>
                  </a:txBody>
                  <a:tcPr marL="123579" marR="123579" marT="61790" marB="61790">
                    <a:gradFill>
                      <a:gsLst>
                        <a:gs pos="0">
                          <a:srgbClr val="0070C0"/>
                        </a:gs>
                        <a:gs pos="100000">
                          <a:srgbClr val="8ECFFD"/>
                        </a:gs>
                      </a:gsLst>
                      <a:lin ang="5400000" scaled="0"/>
                    </a:gradFill>
                  </a:tcPr>
                </a:tc>
              </a:tr>
              <a:tr h="351790">
                <a:tc>
                  <a:txBody>
                    <a:bodyPr/>
                    <a:p>
                      <a:pPr algn="ctr"/>
                      <a:r>
                        <a:rPr lang="en-IN" altLang="en-GB" sz="1500"/>
                        <a:t>1</a:t>
                      </a:r>
                      <a:endParaRPr lang="en-IN" altLang="en-GB" sz="1500"/>
                    </a:p>
                  </a:txBody>
                  <a:tcPr marL="123579" marR="123579" marT="61790" marB="61790">
                    <a:gradFill>
                      <a:gsLst>
                        <a:gs pos="0">
                          <a:srgbClr val="0070C0"/>
                        </a:gs>
                        <a:gs pos="100000">
                          <a:srgbClr val="8ECFFD"/>
                        </a:gs>
                      </a:gsLst>
                      <a:lin ang="5400000" scaled="0"/>
                    </a:gradFill>
                  </a:tcPr>
                </a:tc>
                <a:tc>
                  <a:txBody>
                    <a:bodyPr/>
                    <a:p>
                      <a:pPr algn="ctr"/>
                      <a:r>
                        <a:rPr lang="en-GB" sz="1500"/>
                        <a:t>Calm</a:t>
                      </a:r>
                      <a:endParaRPr lang="en-GB" sz="1500"/>
                    </a:p>
                  </a:txBody>
                  <a:tcPr marL="123579" marR="123579" marT="61790" marB="61790">
                    <a:gradFill>
                      <a:gsLst>
                        <a:gs pos="0">
                          <a:srgbClr val="0070C0"/>
                        </a:gs>
                        <a:gs pos="100000">
                          <a:srgbClr val="8ECFFD"/>
                        </a:gs>
                      </a:gsLst>
                      <a:lin ang="5400000" scaled="0"/>
                    </a:gradFill>
                  </a:tcPr>
                </a:tc>
              </a:tr>
              <a:tr h="351790">
                <a:tc>
                  <a:txBody>
                    <a:bodyPr/>
                    <a:p>
                      <a:pPr algn="ctr"/>
                      <a:r>
                        <a:rPr lang="en-IN" altLang="en-GB" sz="1500"/>
                        <a:t>2</a:t>
                      </a:r>
                      <a:endParaRPr lang="en-IN" altLang="en-GB" sz="1500"/>
                    </a:p>
                  </a:txBody>
                  <a:tcPr marL="123579" marR="123579" marT="61790" marB="61790">
                    <a:gradFill>
                      <a:gsLst>
                        <a:gs pos="0">
                          <a:srgbClr val="0070C0"/>
                        </a:gs>
                        <a:gs pos="100000">
                          <a:srgbClr val="8ECFFD"/>
                        </a:gs>
                      </a:gsLst>
                      <a:lin ang="5400000" scaled="0"/>
                    </a:gradFill>
                  </a:tcPr>
                </a:tc>
                <a:tc>
                  <a:txBody>
                    <a:bodyPr/>
                    <a:p>
                      <a:pPr algn="ctr"/>
                      <a:r>
                        <a:rPr lang="en-GB" sz="1500" dirty="0"/>
                        <a:t>Happy</a:t>
                      </a:r>
                      <a:endParaRPr lang="en-GB" sz="1500" dirty="0"/>
                    </a:p>
                  </a:txBody>
                  <a:tcPr marL="123579" marR="123579" marT="61790" marB="61790">
                    <a:gradFill>
                      <a:gsLst>
                        <a:gs pos="0">
                          <a:srgbClr val="0070C0"/>
                        </a:gs>
                        <a:gs pos="100000">
                          <a:srgbClr val="8ECFFD"/>
                        </a:gs>
                      </a:gsLst>
                      <a:lin ang="5400000" scaled="0"/>
                    </a:gradFill>
                  </a:tcPr>
                </a:tc>
              </a:tr>
              <a:tr h="351790">
                <a:tc>
                  <a:txBody>
                    <a:bodyPr/>
                    <a:p>
                      <a:pPr algn="ctr"/>
                      <a:r>
                        <a:rPr lang="en-IN" altLang="en-GB" sz="1500"/>
                        <a:t>3</a:t>
                      </a:r>
                      <a:endParaRPr lang="en-IN" altLang="en-GB" sz="1500"/>
                    </a:p>
                  </a:txBody>
                  <a:tcPr marL="123579" marR="123579" marT="61790" marB="61790">
                    <a:gradFill>
                      <a:gsLst>
                        <a:gs pos="0">
                          <a:srgbClr val="0070C0"/>
                        </a:gs>
                        <a:gs pos="100000">
                          <a:srgbClr val="8ECFFD"/>
                        </a:gs>
                      </a:gsLst>
                      <a:lin ang="5400000" scaled="0"/>
                    </a:gradFill>
                  </a:tcPr>
                </a:tc>
                <a:tc>
                  <a:txBody>
                    <a:bodyPr/>
                    <a:p>
                      <a:pPr algn="ctr"/>
                      <a:r>
                        <a:rPr lang="en-GB" sz="1500"/>
                        <a:t>Sad</a:t>
                      </a:r>
                      <a:endParaRPr lang="en-GB" sz="1500"/>
                    </a:p>
                  </a:txBody>
                  <a:tcPr marL="123579" marR="123579" marT="61790" marB="61790">
                    <a:gradFill>
                      <a:gsLst>
                        <a:gs pos="0">
                          <a:srgbClr val="0070C0"/>
                        </a:gs>
                        <a:gs pos="100000">
                          <a:srgbClr val="8ECFFD"/>
                        </a:gs>
                      </a:gsLst>
                      <a:lin ang="5400000" scaled="0"/>
                    </a:gradFill>
                  </a:tcPr>
                </a:tc>
              </a:tr>
              <a:tr h="351790">
                <a:tc>
                  <a:txBody>
                    <a:bodyPr/>
                    <a:p>
                      <a:pPr algn="ctr"/>
                      <a:r>
                        <a:rPr lang="en-IN" altLang="en-GB" sz="1500"/>
                        <a:t>4</a:t>
                      </a:r>
                      <a:endParaRPr lang="en-IN" altLang="en-GB" sz="1500"/>
                    </a:p>
                  </a:txBody>
                  <a:tcPr marL="123579" marR="123579" marT="61790" marB="61790">
                    <a:gradFill>
                      <a:gsLst>
                        <a:gs pos="0">
                          <a:srgbClr val="0070C0"/>
                        </a:gs>
                        <a:gs pos="100000">
                          <a:srgbClr val="8ECFFD"/>
                        </a:gs>
                      </a:gsLst>
                      <a:lin ang="5400000" scaled="0"/>
                    </a:gradFill>
                  </a:tcPr>
                </a:tc>
                <a:tc>
                  <a:txBody>
                    <a:bodyPr/>
                    <a:p>
                      <a:pPr algn="ctr"/>
                      <a:r>
                        <a:rPr lang="en-GB" sz="1500"/>
                        <a:t>Angry</a:t>
                      </a:r>
                      <a:endParaRPr lang="en-GB" sz="1500"/>
                    </a:p>
                  </a:txBody>
                  <a:tcPr marL="123579" marR="123579" marT="61790" marB="61790">
                    <a:gradFill>
                      <a:gsLst>
                        <a:gs pos="0">
                          <a:srgbClr val="0070C0"/>
                        </a:gs>
                        <a:gs pos="100000">
                          <a:srgbClr val="8ECFFD"/>
                        </a:gs>
                      </a:gsLst>
                      <a:lin ang="5400000" scaled="0"/>
                    </a:gradFill>
                  </a:tcPr>
                </a:tc>
              </a:tr>
              <a:tr h="351790">
                <a:tc>
                  <a:txBody>
                    <a:bodyPr/>
                    <a:p>
                      <a:pPr algn="ctr"/>
                      <a:r>
                        <a:rPr lang="en-IN" altLang="en-GB" sz="1500"/>
                        <a:t>5</a:t>
                      </a:r>
                      <a:endParaRPr lang="en-IN" altLang="en-GB" sz="1500"/>
                    </a:p>
                  </a:txBody>
                  <a:tcPr marL="123579" marR="123579" marT="61790" marB="61790">
                    <a:gradFill>
                      <a:gsLst>
                        <a:gs pos="0">
                          <a:srgbClr val="0070C0"/>
                        </a:gs>
                        <a:gs pos="100000">
                          <a:srgbClr val="8ECFFD"/>
                        </a:gs>
                      </a:gsLst>
                      <a:lin ang="5400000" scaled="0"/>
                    </a:gradFill>
                  </a:tcPr>
                </a:tc>
                <a:tc>
                  <a:txBody>
                    <a:bodyPr/>
                    <a:p>
                      <a:pPr algn="ctr"/>
                      <a:r>
                        <a:rPr lang="en-GB" sz="1500"/>
                        <a:t>Fearful</a:t>
                      </a:r>
                      <a:endParaRPr lang="en-GB" sz="1500"/>
                    </a:p>
                  </a:txBody>
                  <a:tcPr marL="123579" marR="123579" marT="61790" marB="61790">
                    <a:gradFill>
                      <a:gsLst>
                        <a:gs pos="0">
                          <a:srgbClr val="0070C0"/>
                        </a:gs>
                        <a:gs pos="100000">
                          <a:srgbClr val="8ECFFD"/>
                        </a:gs>
                      </a:gsLst>
                      <a:lin ang="5400000" scaled="0"/>
                    </a:gradFill>
                  </a:tcPr>
                </a:tc>
              </a:tr>
              <a:tr h="351790">
                <a:tc>
                  <a:txBody>
                    <a:bodyPr/>
                    <a:p>
                      <a:pPr algn="ctr"/>
                      <a:r>
                        <a:rPr lang="en-IN" altLang="en-GB" sz="1500"/>
                        <a:t>6</a:t>
                      </a:r>
                      <a:endParaRPr lang="en-IN" altLang="en-GB" sz="1500"/>
                    </a:p>
                  </a:txBody>
                  <a:tcPr marL="123579" marR="123579" marT="61790" marB="61790">
                    <a:gradFill>
                      <a:gsLst>
                        <a:gs pos="0">
                          <a:srgbClr val="0070C0"/>
                        </a:gs>
                        <a:gs pos="100000">
                          <a:srgbClr val="8ECFFD"/>
                        </a:gs>
                      </a:gsLst>
                      <a:lin ang="5400000" scaled="0"/>
                    </a:gradFill>
                  </a:tcPr>
                </a:tc>
                <a:tc>
                  <a:txBody>
                    <a:bodyPr/>
                    <a:p>
                      <a:pPr algn="ctr"/>
                      <a:r>
                        <a:rPr lang="en-GB" sz="1500"/>
                        <a:t>Disgust</a:t>
                      </a:r>
                      <a:endParaRPr lang="en-GB" sz="1500"/>
                    </a:p>
                  </a:txBody>
                  <a:tcPr marL="123579" marR="123579" marT="61790" marB="61790">
                    <a:gradFill>
                      <a:gsLst>
                        <a:gs pos="0">
                          <a:srgbClr val="0070C0"/>
                        </a:gs>
                        <a:gs pos="100000">
                          <a:srgbClr val="8ECFFD"/>
                        </a:gs>
                      </a:gsLst>
                      <a:lin ang="5400000" scaled="0"/>
                    </a:gradFill>
                  </a:tcPr>
                </a:tc>
              </a:tr>
              <a:tr h="351790">
                <a:tc>
                  <a:txBody>
                    <a:bodyPr/>
                    <a:p>
                      <a:pPr algn="ctr"/>
                      <a:r>
                        <a:rPr lang="en-IN" altLang="en-GB" sz="1500"/>
                        <a:t>7</a:t>
                      </a:r>
                      <a:endParaRPr lang="en-IN" altLang="en-GB" sz="1500"/>
                    </a:p>
                  </a:txBody>
                  <a:tcPr marL="123579" marR="123579" marT="61790" marB="61790">
                    <a:gradFill>
                      <a:gsLst>
                        <a:gs pos="0">
                          <a:srgbClr val="0070C0"/>
                        </a:gs>
                        <a:gs pos="100000">
                          <a:srgbClr val="8ECFFD"/>
                        </a:gs>
                      </a:gsLst>
                      <a:lin ang="5400000" scaled="0"/>
                    </a:gradFill>
                  </a:tcPr>
                </a:tc>
                <a:tc>
                  <a:txBody>
                    <a:bodyPr/>
                    <a:p>
                      <a:pPr algn="ctr"/>
                      <a:r>
                        <a:rPr lang="en-GB" sz="1500" dirty="0"/>
                        <a:t>Surprised</a:t>
                      </a:r>
                      <a:endParaRPr lang="en-GB" sz="1500" dirty="0"/>
                    </a:p>
                  </a:txBody>
                  <a:tcPr marL="123579" marR="123579" marT="61790" marB="61790">
                    <a:gradFill>
                      <a:gsLst>
                        <a:gs pos="0">
                          <a:srgbClr val="0070C0"/>
                        </a:gs>
                        <a:gs pos="100000">
                          <a:srgbClr val="8ECFFD"/>
                        </a:gs>
                      </a:gsLst>
                      <a:lin ang="5400000" scaled="0"/>
                    </a:gradFill>
                  </a:tcPr>
                </a:tc>
              </a:tr>
            </a:tbl>
          </a:graphicData>
        </a:graphic>
      </p:graphicFrame>
      <p:sp>
        <p:nvSpPr>
          <p:cNvPr id="3" name="Text Box 2"/>
          <p:cNvSpPr txBox="1"/>
          <p:nvPr/>
        </p:nvSpPr>
        <p:spPr>
          <a:xfrm>
            <a:off x="680085" y="2480945"/>
            <a:ext cx="5443220" cy="3169285"/>
          </a:xfrm>
          <a:prstGeom prst="rect">
            <a:avLst/>
          </a:prstGeom>
          <a:noFill/>
        </p:spPr>
        <p:txBody>
          <a:bodyPr wrap="square" rtlCol="0">
            <a:spAutoFit/>
          </a:bodyPr>
          <a:p>
            <a:pPr marL="285750" indent="-285750">
              <a:buFont typeface="Arial" panose="020B0604020202020204" pitchFamily="34" charset="0"/>
              <a:buChar char="•"/>
            </a:pPr>
            <a:r>
              <a:rPr lang="en-US" sz="2000"/>
              <a:t>The next step involves organizing the audio files.</a:t>
            </a:r>
            <a:endParaRPr lang="en-US" sz="2000"/>
          </a:p>
          <a:p>
            <a:pPr marL="285750" indent="-285750">
              <a:buFont typeface="Arial" panose="020B0604020202020204" pitchFamily="34" charset="0"/>
              <a:buChar char="•"/>
            </a:pPr>
            <a:r>
              <a:rPr lang="en-US" sz="2000"/>
              <a:t>Each audio file has a unique identifier at</a:t>
            </a:r>
            <a:r>
              <a:rPr lang="en-IN" altLang="en-US" sz="2000"/>
              <a:t> every position , at </a:t>
            </a:r>
            <a:r>
              <a:rPr lang="en-US" sz="2000"/>
              <a:t> the </a:t>
            </a:r>
            <a:r>
              <a:rPr lang="en-IN" altLang="en-US" sz="2000" b="1">
                <a:ln w="9525">
                  <a:solidFill>
                    <a:schemeClr val="bg1"/>
                  </a:solidFill>
                  <a:prstDash val="solid"/>
                </a:ln>
                <a:solidFill>
                  <a:schemeClr val="tx1"/>
                </a:solidFill>
                <a:effectLst>
                  <a:outerShdw blurRad="12700" dist="38100" dir="2700000" algn="tl" rotWithShape="0">
                    <a:schemeClr val="bg1">
                      <a:lumMod val="50000"/>
                    </a:schemeClr>
                  </a:outerShdw>
                </a:effectLst>
              </a:rPr>
              <a:t>3rd</a:t>
            </a:r>
            <a:r>
              <a:rPr lang="en-US" sz="2000" b="1">
                <a:ln w="9525">
                  <a:solidFill>
                    <a:schemeClr val="bg1"/>
                  </a:solidFill>
                  <a:prstDash val="solid"/>
                </a:ln>
                <a:solidFill>
                  <a:schemeClr val="tx1"/>
                </a:solidFill>
                <a:effectLst>
                  <a:outerShdw blurRad="12700" dist="38100" dir="2700000" algn="tl" rotWithShape="0">
                    <a:schemeClr val="bg1">
                      <a:lumMod val="50000"/>
                    </a:schemeClr>
                  </a:outerShdw>
                </a:effectLst>
              </a:rPr>
              <a:t> position</a:t>
            </a:r>
            <a:r>
              <a:rPr lang="en-US" sz="2000"/>
              <a:t> of the file name which can be used to determine the </a:t>
            </a:r>
            <a:r>
              <a:rPr lang="en-US" sz="2000">
                <a:ln w="13462">
                  <a:solidFill>
                    <a:schemeClr val="bg1"/>
                  </a:solidFill>
                  <a:prstDash val="solid"/>
                </a:ln>
                <a:solidFill>
                  <a:schemeClr val="tx1">
                    <a:lumMod val="85000"/>
                    <a:lumOff val="15000"/>
                  </a:schemeClr>
                </a:solidFill>
                <a:effectLst>
                  <a:outerShdw dist="38100" dir="2700000" algn="bl" rotWithShape="0">
                    <a:schemeClr val="accent5"/>
                  </a:outerShdw>
                </a:effectLst>
              </a:rPr>
              <a:t>emotion the audio file</a:t>
            </a:r>
            <a:r>
              <a:rPr lang="en-US" sz="2000"/>
              <a:t> consists. </a:t>
            </a:r>
            <a:endParaRPr lang="en-US" sz="2000"/>
          </a:p>
          <a:p>
            <a:pPr marL="285750" indent="-285750">
              <a:buFont typeface="Arial" panose="020B0604020202020204" pitchFamily="34" charset="0"/>
              <a:buChar char="•"/>
            </a:pPr>
            <a:r>
              <a:rPr lang="en-US" sz="2000"/>
              <a:t>We have </a:t>
            </a:r>
            <a:r>
              <a:rPr lang="en-IN" altLang="en-US" sz="2000"/>
              <a:t>8</a:t>
            </a:r>
            <a:r>
              <a:rPr lang="en-US" sz="2000"/>
              <a:t> different emotions in our dataset.</a:t>
            </a:r>
            <a:endParaRPr lang="en-US" sz="2000"/>
          </a:p>
          <a:p>
            <a:pPr marL="285750" indent="-285750">
              <a:buFont typeface="Arial" panose="020B0604020202020204" pitchFamily="34" charset="0"/>
              <a:buChar char="•"/>
            </a:pPr>
            <a:r>
              <a:rPr lang="en-US" sz="2000"/>
              <a:t>(e.g., 0</a:t>
            </a:r>
            <a:r>
              <a:rPr lang="en-IN" altLang="en-US" sz="2000"/>
              <a:t>1</a:t>
            </a:r>
            <a:r>
              <a:rPr lang="en-US" sz="2000"/>
              <a:t>-01-0</a:t>
            </a:r>
            <a:r>
              <a:rPr lang="en-IN" altLang="en-US" sz="2000"/>
              <a:t>5</a:t>
            </a:r>
            <a:r>
              <a:rPr lang="en-US" sz="2000"/>
              <a:t>-01-02-01-12.mp4)</a:t>
            </a:r>
            <a:r>
              <a:rPr lang="en-IN" altLang="en-US" sz="2000"/>
              <a:t> then this audio contain angry speech</a:t>
            </a:r>
            <a:endParaRPr lang="en-IN" altLang="en-US" sz="2000"/>
          </a:p>
        </p:txBody>
      </p:sp>
      <p:pic>
        <p:nvPicPr>
          <p:cNvPr id="6" name="Picture Placeholder 5" descr="indian servers"/>
          <p:cNvPicPr>
            <a:picLocks noChangeAspect="1"/>
          </p:cNvPicPr>
          <p:nvPr>
            <p:ph type="pic" idx="15"/>
          </p:nvPr>
        </p:nvPicPr>
        <p:blipFill>
          <a:blip r:embed="rId1"/>
          <a:stretch>
            <a:fillRect/>
          </a:stretch>
        </p:blipFill>
        <p:spPr>
          <a:xfrm>
            <a:off x="191135" y="5551170"/>
            <a:ext cx="1250950" cy="1250950"/>
          </a:xfrm>
          <a:prstGeom prst="rect">
            <a:avLst/>
          </a:prstGeom>
        </p:spPr>
      </p:pic>
      <p:pic>
        <p:nvPicPr>
          <p:cNvPr id="4" name="Picture Placeholder 8" descr="OIP (1)"/>
          <p:cNvPicPr>
            <a:picLocks noChangeAspect="1"/>
          </p:cNvPicPr>
          <p:nvPr/>
        </p:nvPicPr>
        <p:blipFill>
          <a:blip r:embed="rId2"/>
          <a:stretch>
            <a:fillRect/>
          </a:stretch>
        </p:blipFill>
        <p:spPr>
          <a:xfrm>
            <a:off x="10493375" y="5278120"/>
            <a:ext cx="1371600" cy="1524000"/>
          </a:xfrm>
          <a:prstGeom prst="rect">
            <a:avLst/>
          </a:prstGeom>
          <a:effectLst>
            <a:outerShdw blurRad="50800" dist="50800" dir="5400000" algn="tl" rotWithShape="0">
              <a:srgbClr val="000000">
                <a:alpha val="43000"/>
              </a:srgb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FEATURE EXTRACTION</a:t>
            </a:r>
            <a:endParaRPr lang="en-IN" altLang="en-US"/>
          </a:p>
        </p:txBody>
      </p:sp>
      <p:sp>
        <p:nvSpPr>
          <p:cNvPr id="4" name="Content Placeholder 3"/>
          <p:cNvSpPr>
            <a:spLocks noGrp="1"/>
          </p:cNvSpPr>
          <p:nvPr>
            <p:ph sz="half" idx="2"/>
          </p:nvPr>
        </p:nvSpPr>
        <p:spPr>
          <a:xfrm>
            <a:off x="680085" y="2545080"/>
            <a:ext cx="4698365" cy="3391535"/>
          </a:xfrm>
        </p:spPr>
        <p:txBody>
          <a:bodyPr/>
          <a:p>
            <a:r>
              <a:rPr lang="en-IN" altLang="en-US"/>
              <a:t>I</a:t>
            </a:r>
            <a:r>
              <a:rPr lang="en-US"/>
              <a:t> used Librosa library in Python to process and extract features from the audio files</a:t>
            </a:r>
            <a:endParaRPr lang="en-US"/>
          </a:p>
          <a:p>
            <a:r>
              <a:rPr lang="en-US"/>
              <a:t> Using the librosa library </a:t>
            </a:r>
            <a:r>
              <a:rPr lang="en-IN" altLang="en-US"/>
              <a:t>I</a:t>
            </a:r>
            <a:r>
              <a:rPr lang="en-US"/>
              <a:t> w</a:t>
            </a:r>
            <a:r>
              <a:rPr lang="en-IN" altLang="en-US"/>
              <a:t>as</a:t>
            </a:r>
            <a:r>
              <a:rPr lang="en-US"/>
              <a:t> able to extract features i.e MFCC(Mel Frequency Cepstral Coefficient)</a:t>
            </a:r>
            <a:endParaRPr lang="en-US"/>
          </a:p>
        </p:txBody>
      </p:sp>
      <p:sp>
        <p:nvSpPr>
          <p:cNvPr id="5" name="Text Placeholder 4"/>
          <p:cNvSpPr>
            <a:spLocks noGrp="1"/>
          </p:cNvSpPr>
          <p:nvPr>
            <p:ph type="body" sz="quarter" idx="3"/>
          </p:nvPr>
        </p:nvSpPr>
        <p:spPr>
          <a:xfrm>
            <a:off x="5819775" y="2157095"/>
            <a:ext cx="4474210" cy="483870"/>
          </a:xfrm>
        </p:spPr>
        <p:txBody>
          <a:bodyPr/>
          <a:p>
            <a:r>
              <a:rPr lang="en-IN" altLang="en-US"/>
              <a:t>LIBROSA</a:t>
            </a:r>
            <a:endParaRPr lang="en-IN" altLang="en-US"/>
          </a:p>
        </p:txBody>
      </p:sp>
      <p:sp>
        <p:nvSpPr>
          <p:cNvPr id="6" name="Content Placeholder 5"/>
          <p:cNvSpPr>
            <a:spLocks noGrp="1"/>
          </p:cNvSpPr>
          <p:nvPr>
            <p:ph sz="quarter" idx="4"/>
          </p:nvPr>
        </p:nvSpPr>
        <p:spPr>
          <a:xfrm>
            <a:off x="5731510" y="2781935"/>
            <a:ext cx="4700270" cy="1515745"/>
          </a:xfrm>
        </p:spPr>
        <p:txBody>
          <a:bodyPr>
            <a:normAutofit lnSpcReduction="10000"/>
          </a:bodyPr>
          <a:p>
            <a:r>
              <a:rPr lang="en-US"/>
              <a:t>Librosa is a python package for music and audio analysis. </a:t>
            </a:r>
            <a:endParaRPr lang="en-US"/>
          </a:p>
          <a:p>
            <a:r>
              <a:rPr lang="en-US"/>
              <a:t>It provides the building blocks necessary to create music information retrieval systems</a:t>
            </a:r>
            <a:endParaRPr lang="en-US"/>
          </a:p>
        </p:txBody>
      </p:sp>
      <p:sp>
        <p:nvSpPr>
          <p:cNvPr id="8" name="Text Placeholder 4"/>
          <p:cNvSpPr>
            <a:spLocks noGrp="1"/>
          </p:cNvSpPr>
          <p:nvPr/>
        </p:nvSpPr>
        <p:spPr>
          <a:xfrm>
            <a:off x="3289935" y="4547870"/>
            <a:ext cx="4504055" cy="487045"/>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effectLst>
                  <a:outerShdw blurRad="228600" algn="ctr" rotWithShape="0">
                    <a:prstClr val="black">
                      <a:alpha val="53000"/>
                    </a:prstClr>
                  </a:outerShdw>
                </a:effectLst>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effectLst>
                  <a:outerShdw blurRad="228600" algn="ctr" rotWithShape="0">
                    <a:prstClr val="black">
                      <a:alpha val="53000"/>
                    </a:prstClr>
                  </a:outerShdw>
                </a:effectLst>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effectLst>
                  <a:outerShdw blurRad="228600" algn="ctr" rotWithShape="0">
                    <a:prstClr val="black">
                      <a:alpha val="53000"/>
                    </a:prstClr>
                  </a:outerShdw>
                </a:effectLst>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effectLst>
                  <a:outerShdw blurRad="228600" algn="ctr" rotWithShape="0">
                    <a:prstClr val="black">
                      <a:alpha val="53000"/>
                    </a:prstClr>
                  </a:outerShdw>
                </a:effectLst>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effectLst>
                  <a:outerShdw blurRad="228600" algn="ctr" rotWithShape="0">
                    <a:prstClr val="black">
                      <a:alpha val="53000"/>
                    </a:prstClr>
                  </a:outerShdw>
                </a:effectLst>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altLang="en-US"/>
              <a:t>MFCC</a:t>
            </a:r>
            <a:endParaRPr lang="en-IN" altLang="en-US"/>
          </a:p>
        </p:txBody>
      </p:sp>
      <p:sp>
        <p:nvSpPr>
          <p:cNvPr id="9" name="Content Placeholder 5"/>
          <p:cNvSpPr>
            <a:spLocks noGrp="1"/>
          </p:cNvSpPr>
          <p:nvPr/>
        </p:nvSpPr>
        <p:spPr>
          <a:xfrm>
            <a:off x="3136900" y="5186680"/>
            <a:ext cx="4700270" cy="15157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a:t>In sound processing, the mel-frequency cepstrum (MFC) is a representation of the short-term power spectrum of a sound</a:t>
            </a:r>
            <a:endParaRPr lang="en-US"/>
          </a:p>
        </p:txBody>
      </p:sp>
      <p:pic>
        <p:nvPicPr>
          <p:cNvPr id="10" name="Picture Placeholder 9" descr="indian servers"/>
          <p:cNvPicPr>
            <a:picLocks noChangeAspect="1"/>
          </p:cNvPicPr>
          <p:nvPr>
            <p:ph type="pic" idx="15"/>
          </p:nvPr>
        </p:nvPicPr>
        <p:blipFill>
          <a:blip r:embed="rId1"/>
          <a:stretch>
            <a:fillRect/>
          </a:stretch>
        </p:blipFill>
        <p:spPr>
          <a:xfrm>
            <a:off x="191135" y="5551170"/>
            <a:ext cx="1250950" cy="1250950"/>
          </a:xfrm>
          <a:prstGeom prst="rect">
            <a:avLst/>
          </a:prstGeom>
        </p:spPr>
      </p:pic>
      <p:pic>
        <p:nvPicPr>
          <p:cNvPr id="11" name="Picture Placeholder 8" descr="OIP (1)"/>
          <p:cNvPicPr>
            <a:picLocks noChangeAspect="1"/>
          </p:cNvPicPr>
          <p:nvPr/>
        </p:nvPicPr>
        <p:blipFill>
          <a:blip r:embed="rId2"/>
          <a:stretch>
            <a:fillRect/>
          </a:stretch>
        </p:blipFill>
        <p:spPr>
          <a:xfrm>
            <a:off x="10493375" y="5278120"/>
            <a:ext cx="1371600" cy="1524000"/>
          </a:xfrm>
          <a:prstGeom prst="rect">
            <a:avLst/>
          </a:prstGeom>
          <a:effectLst>
            <a:outerShdw blurRad="50800" dist="50800" dir="5400000" algn="tl" rotWithShape="0">
              <a:srgbClr val="000000">
                <a:alpha val="43000"/>
              </a:srgb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MODELS USED</a:t>
            </a:r>
            <a:endParaRPr lang="en-IN" altLang="en-US"/>
          </a:p>
        </p:txBody>
      </p:sp>
      <p:sp>
        <p:nvSpPr>
          <p:cNvPr id="3" name="Content Placeholder 2"/>
          <p:cNvSpPr>
            <a:spLocks noGrp="1"/>
          </p:cNvSpPr>
          <p:nvPr>
            <p:ph sz="half" idx="1"/>
          </p:nvPr>
        </p:nvSpPr>
        <p:spPr>
          <a:xfrm>
            <a:off x="1458595" y="2336800"/>
            <a:ext cx="8500745" cy="3230245"/>
          </a:xfrm>
        </p:spPr>
        <p:txBody>
          <a:bodyPr>
            <a:normAutofit fontScale="90000" lnSpcReduction="10000"/>
          </a:bodyPr>
          <a:p>
            <a:r>
              <a:rPr lang="en-US"/>
              <a:t>The next steps involve shuffling the data, splitting into train and test and then building a model to train our data. </a:t>
            </a:r>
            <a:endParaRPr lang="en-US"/>
          </a:p>
          <a:p>
            <a:r>
              <a:rPr lang="en-IN" altLang="en-US"/>
              <a:t>I had built 3 types of model:</a:t>
            </a:r>
            <a:endParaRPr lang="en-IN" altLang="en-US"/>
          </a:p>
          <a:p>
            <a:pPr marL="457200" indent="-457200">
              <a:buAutoNum type="arabicPeriod"/>
            </a:pPr>
            <a:r>
              <a:rPr lang="en-IN" altLang="en-US"/>
              <a:t>MLP Classifier</a:t>
            </a:r>
            <a:endParaRPr lang="en-IN" altLang="en-US"/>
          </a:p>
          <a:p>
            <a:pPr marL="457200" indent="-457200">
              <a:buAutoNum type="arabicPeriod"/>
            </a:pPr>
            <a:r>
              <a:rPr lang="en-IN" altLang="en-US"/>
              <a:t>SVM  Classifier</a:t>
            </a:r>
            <a:endParaRPr lang="en-IN" altLang="en-US"/>
          </a:p>
          <a:p>
            <a:pPr marL="457200" indent="-457200">
              <a:buAutoNum type="arabicPeriod"/>
            </a:pPr>
            <a:r>
              <a:rPr lang="en-IN" altLang="en-US"/>
              <a:t>Convolutional Neural Network(CNN)</a:t>
            </a:r>
            <a:br>
              <a:rPr lang="en-IN" altLang="en-US"/>
            </a:br>
            <a:endParaRPr lang="en-IN" altLang="en-US"/>
          </a:p>
          <a:p>
            <a:r>
              <a:rPr lang="en-IN" altLang="en-US"/>
              <a:t> The MLP and SVM were not suitable as it gave me low accuracy. As My project is a classification problem where were categorize the different emotions, CNN worked best for me. </a:t>
            </a:r>
            <a:br>
              <a:rPr lang="en-IN" altLang="en-US"/>
            </a:br>
            <a:endParaRPr lang="en-IN" altLang="en-US"/>
          </a:p>
        </p:txBody>
      </p:sp>
      <p:pic>
        <p:nvPicPr>
          <p:cNvPr id="4" name="Picture Placeholder 8" descr="OIP (1)"/>
          <p:cNvPicPr>
            <a:picLocks noChangeAspect="1"/>
          </p:cNvPicPr>
          <p:nvPr>
            <p:ph sz="half" idx="2"/>
          </p:nvPr>
        </p:nvPicPr>
        <p:blipFill>
          <a:blip r:embed="rId1"/>
          <a:stretch>
            <a:fillRect/>
          </a:stretch>
        </p:blipFill>
        <p:spPr>
          <a:xfrm>
            <a:off x="10466705" y="5143500"/>
            <a:ext cx="1543050" cy="1714500"/>
          </a:xfrm>
          <a:prstGeom prst="rect">
            <a:avLst/>
          </a:prstGeom>
          <a:effectLst>
            <a:outerShdw blurRad="50800" dist="50800" dir="5400000" algn="tl" rotWithShape="0">
              <a:srgbClr val="000000">
                <a:alpha val="43000"/>
              </a:srgbClr>
            </a:outerShdw>
          </a:effectLst>
        </p:spPr>
      </p:pic>
      <p:pic>
        <p:nvPicPr>
          <p:cNvPr id="10" name="Picture Placeholder 9" descr="indian servers"/>
          <p:cNvPicPr>
            <a:picLocks noChangeAspect="1"/>
          </p:cNvPicPr>
          <p:nvPr>
            <p:ph type="pic" idx="15"/>
          </p:nvPr>
        </p:nvPicPr>
        <p:blipFill>
          <a:blip r:embed="rId2"/>
          <a:stretch>
            <a:fillRect/>
          </a:stretch>
        </p:blipFill>
        <p:spPr>
          <a:xfrm>
            <a:off x="191135" y="5551170"/>
            <a:ext cx="1250950" cy="1250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pPr algn="ctr"/>
            <a:r>
              <a:rPr lang="en-IN" altLang="en-US"/>
              <a:t>SER Working Flow Chart</a:t>
            </a:r>
            <a:endParaRPr lang="en-IN" altLang="en-US"/>
          </a:p>
        </p:txBody>
      </p:sp>
      <p:pic>
        <p:nvPicPr>
          <p:cNvPr id="11" name="Content Placeholder 10" descr="Blank diagram"/>
          <p:cNvPicPr>
            <a:picLocks noChangeAspect="1"/>
          </p:cNvPicPr>
          <p:nvPr>
            <p:ph idx="1"/>
          </p:nvPr>
        </p:nvPicPr>
        <p:blipFill>
          <a:blip r:embed="rId1"/>
          <a:stretch>
            <a:fillRect/>
          </a:stretch>
        </p:blipFill>
        <p:spPr>
          <a:xfrm>
            <a:off x="1918335" y="2224405"/>
            <a:ext cx="7737475" cy="4429125"/>
          </a:xfrm>
          <a:prstGeom prst="rect">
            <a:avLst/>
          </a:prstGeom>
          <a:ln w="28575">
            <a:solidFill>
              <a:schemeClr val="bg1"/>
            </a:solidFill>
            <a:prstDash val="solid"/>
          </a:ln>
          <a:effectLst>
            <a:glow rad="139700">
              <a:schemeClr val="accent3">
                <a:satMod val="175000"/>
                <a:alpha val="40000"/>
              </a:schemeClr>
            </a:glow>
          </a:effectLst>
        </p:spPr>
      </p:pic>
      <p:pic>
        <p:nvPicPr>
          <p:cNvPr id="12" name="Picture Placeholder 11" descr="indian servers"/>
          <p:cNvPicPr>
            <a:picLocks noChangeAspect="1"/>
          </p:cNvPicPr>
          <p:nvPr>
            <p:ph type="pic" idx="15"/>
          </p:nvPr>
        </p:nvPicPr>
        <p:blipFill>
          <a:blip r:embed="rId2"/>
          <a:stretch>
            <a:fillRect/>
          </a:stretch>
        </p:blipFill>
        <p:spPr>
          <a:xfrm>
            <a:off x="191135" y="5551170"/>
            <a:ext cx="1250950" cy="1250950"/>
          </a:xfrm>
          <a:prstGeom prst="rect">
            <a:avLst/>
          </a:prstGeom>
        </p:spPr>
      </p:pic>
      <p:pic>
        <p:nvPicPr>
          <p:cNvPr id="13" name="Picture Placeholder 8" descr="OIP (1)"/>
          <p:cNvPicPr>
            <a:picLocks noChangeAspect="1"/>
          </p:cNvPicPr>
          <p:nvPr>
            <p:ph sz="half" idx="2"/>
          </p:nvPr>
        </p:nvPicPr>
        <p:blipFill>
          <a:blip r:embed="rId3"/>
          <a:stretch>
            <a:fillRect/>
          </a:stretch>
        </p:blipFill>
        <p:spPr>
          <a:xfrm>
            <a:off x="10466705" y="5143500"/>
            <a:ext cx="1543050" cy="1714500"/>
          </a:xfrm>
          <a:prstGeom prst="rect">
            <a:avLst/>
          </a:prstGeom>
          <a:effectLst>
            <a:outerShdw blurRad="50800" dist="50800" dir="5400000" algn="tl" rotWithShape="0">
              <a:srgbClr val="000000">
                <a:alpha val="43000"/>
              </a:srgb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t>Classification report</a:t>
            </a:r>
            <a:endParaRPr lang="en-IN" altLang="en-US"/>
          </a:p>
        </p:txBody>
      </p:sp>
      <p:sp>
        <p:nvSpPr>
          <p:cNvPr id="5" name="Text Placeholder 4"/>
          <p:cNvSpPr>
            <a:spLocks noGrp="1"/>
          </p:cNvSpPr>
          <p:nvPr>
            <p:ph type="body" idx="1"/>
          </p:nvPr>
        </p:nvSpPr>
        <p:spPr>
          <a:xfrm>
            <a:off x="280903" y="2537283"/>
            <a:ext cx="3049705" cy="576262"/>
          </a:xfrm>
          <a:ln w="38100">
            <a:solidFill>
              <a:schemeClr val="tx1"/>
            </a:solidFill>
          </a:ln>
        </p:spPr>
        <p:txBody>
          <a:bodyPr>
            <a:scene3d>
              <a:camera prst="orthographicFront"/>
              <a:lightRig rig="threePt" dir="t"/>
            </a:scene3d>
          </a:bodyPr>
          <a:p>
            <a:pPr algn="ctr"/>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rPr>
              <a:t>MLP</a:t>
            </a:r>
            <a:endPar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endParaRPr>
          </a:p>
        </p:txBody>
      </p:sp>
      <p:sp>
        <p:nvSpPr>
          <p:cNvPr id="7" name="Text Placeholder 6"/>
          <p:cNvSpPr>
            <a:spLocks noGrp="1"/>
          </p:cNvSpPr>
          <p:nvPr>
            <p:ph type="body" sz="half" idx="18"/>
          </p:nvPr>
        </p:nvSpPr>
        <p:spPr>
          <a:xfrm>
            <a:off x="4323715" y="2567940"/>
            <a:ext cx="3049905" cy="514985"/>
          </a:xfrm>
          <a:ln w="38100">
            <a:solidFill>
              <a:schemeClr val="tx1"/>
            </a:solidFill>
          </a:ln>
        </p:spPr>
        <p:txBody>
          <a:bodyPr>
            <a:scene3d>
              <a:camera prst="orthographicFront"/>
              <a:lightRig rig="threePt" dir="t"/>
            </a:scene3d>
          </a:bodyPr>
          <a:p>
            <a:pPr algn="ctr"/>
            <a:r>
              <a:rPr lang="en-IN" altLang="en-US" sz="2400" b="1">
                <a:ln w="9525">
                  <a:solidFill>
                    <a:schemeClr val="bg1"/>
                  </a:solidFill>
                  <a:prstDash val="solid"/>
                </a:ln>
                <a:solidFill>
                  <a:schemeClr val="tx1"/>
                </a:solidFill>
                <a:effectLst>
                  <a:outerShdw blurRad="38100" dist="38100" dir="2700000" algn="tl">
                    <a:srgbClr val="000000">
                      <a:alpha val="43137"/>
                    </a:srgbClr>
                  </a:outerShdw>
                </a:effectLst>
                <a:latin typeface="Arial Black" panose="020B0A04020102020204" charset="0"/>
                <a:cs typeface="Arial Black" panose="020B0A04020102020204" charset="0"/>
              </a:rPr>
              <a:t>SVM</a:t>
            </a:r>
            <a:endParaRPr lang="en-IN" altLang="en-US" sz="2400" b="1">
              <a:ln w="9525">
                <a:solidFill>
                  <a:schemeClr val="bg1"/>
                </a:solidFill>
                <a:prstDash val="solid"/>
              </a:ln>
              <a:solidFill>
                <a:schemeClr val="tx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sp>
        <p:nvSpPr>
          <p:cNvPr id="9" name="Text Placeholder 8"/>
          <p:cNvSpPr>
            <a:spLocks noGrp="1"/>
          </p:cNvSpPr>
          <p:nvPr>
            <p:ph type="body" sz="quarter" idx="3"/>
          </p:nvPr>
        </p:nvSpPr>
        <p:spPr>
          <a:xfrm>
            <a:off x="8535886" y="2537283"/>
            <a:ext cx="3063240" cy="576262"/>
          </a:xfrm>
          <a:ln w="38100">
            <a:solidFill>
              <a:schemeClr val="tx1"/>
            </a:solidFill>
          </a:ln>
        </p:spPr>
        <p:txBody>
          <a:bodyPr>
            <a:scene3d>
              <a:camera prst="orthographicFront"/>
              <a:lightRig rig="threePt" dir="t"/>
            </a:scene3d>
          </a:bodyPr>
          <a:p>
            <a:pPr algn="ctr"/>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rPr>
              <a:t>CNN</a:t>
            </a:r>
            <a:endPar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endParaRPr>
          </a:p>
        </p:txBody>
      </p:sp>
      <p:pic>
        <p:nvPicPr>
          <p:cNvPr id="23" name="Picture Placeholder 22" descr="SVM Clas"/>
          <p:cNvPicPr>
            <a:picLocks noChangeAspect="1"/>
          </p:cNvPicPr>
          <p:nvPr>
            <p:ph type="pic" idx="21"/>
          </p:nvPr>
        </p:nvPicPr>
        <p:blipFill>
          <a:blip r:embed="rId1"/>
          <a:stretch>
            <a:fillRect/>
          </a:stretch>
        </p:blipFill>
        <p:spPr>
          <a:xfrm>
            <a:off x="4067810" y="3488055"/>
            <a:ext cx="3771900" cy="3093085"/>
          </a:xfrm>
          <a:prstGeom prst="rect">
            <a:avLst/>
          </a:prstGeom>
          <a:ln w="38100">
            <a:solidFill>
              <a:schemeClr val="tx1"/>
            </a:solidFill>
          </a:ln>
        </p:spPr>
      </p:pic>
      <p:pic>
        <p:nvPicPr>
          <p:cNvPr id="24" name="Picture Placeholder 23" descr="MLP CLS"/>
          <p:cNvPicPr>
            <a:picLocks noChangeAspect="1"/>
          </p:cNvPicPr>
          <p:nvPr>
            <p:ph type="pic" idx="22"/>
          </p:nvPr>
        </p:nvPicPr>
        <p:blipFill>
          <a:blip r:embed="rId2"/>
          <a:stretch>
            <a:fillRect/>
          </a:stretch>
        </p:blipFill>
        <p:spPr>
          <a:xfrm>
            <a:off x="60960" y="3488055"/>
            <a:ext cx="3771900" cy="3194685"/>
          </a:xfrm>
          <a:prstGeom prst="rect">
            <a:avLst/>
          </a:prstGeom>
          <a:ln w="38100">
            <a:solidFill>
              <a:schemeClr val="tx1"/>
            </a:solidFill>
          </a:ln>
        </p:spPr>
      </p:pic>
      <p:pic>
        <p:nvPicPr>
          <p:cNvPr id="17" name="Picture Placeholder 16" descr="CNN CLS"/>
          <p:cNvPicPr>
            <a:picLocks noChangeAspect="1"/>
          </p:cNvPicPr>
          <p:nvPr>
            <p:ph type="pic" idx="15"/>
          </p:nvPr>
        </p:nvPicPr>
        <p:blipFill>
          <a:blip r:embed="rId3"/>
          <a:stretch>
            <a:fillRect/>
          </a:stretch>
        </p:blipFill>
        <p:spPr>
          <a:xfrm>
            <a:off x="8206740" y="3467735"/>
            <a:ext cx="3721735" cy="3133090"/>
          </a:xfrm>
          <a:prstGeom prst="rect">
            <a:avLst/>
          </a:prstGeom>
          <a:ln w="38100">
            <a:solidFill>
              <a:schemeClr val="tx1"/>
            </a:solidFill>
          </a:ln>
        </p:spPr>
      </p:pic>
      <p:pic>
        <p:nvPicPr>
          <p:cNvPr id="26" name="Picture Placeholder 11" descr="indian servers"/>
          <p:cNvPicPr>
            <a:picLocks noChangeAspect="1"/>
          </p:cNvPicPr>
          <p:nvPr/>
        </p:nvPicPr>
        <p:blipFill>
          <a:blip r:embed="rId4"/>
          <a:stretch>
            <a:fillRect/>
          </a:stretch>
        </p:blipFill>
        <p:spPr>
          <a:xfrm>
            <a:off x="10677525" y="668020"/>
            <a:ext cx="1250950" cy="1250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a:t>RESULT &amp; CONCLUSION</a:t>
            </a:r>
            <a:endParaRPr lang="en-IN" altLang="en-US"/>
          </a:p>
        </p:txBody>
      </p:sp>
      <p:sp>
        <p:nvSpPr>
          <p:cNvPr id="6" name="Text Placeholder 5"/>
          <p:cNvSpPr>
            <a:spLocks noGrp="1"/>
          </p:cNvSpPr>
          <p:nvPr>
            <p:ph type="body" idx="1"/>
          </p:nvPr>
        </p:nvSpPr>
        <p:spPr>
          <a:xfrm>
            <a:off x="460580" y="2055568"/>
            <a:ext cx="4472327" cy="693135"/>
          </a:xfrm>
        </p:spPr>
        <p:txBody>
          <a:bodyPr/>
          <a:p>
            <a:r>
              <a:rPr lang="en-IN" altLang="en-US"/>
              <a:t>RESULT</a:t>
            </a:r>
            <a:endParaRPr lang="en-IN" altLang="en-US"/>
          </a:p>
        </p:txBody>
      </p:sp>
      <p:graphicFrame>
        <p:nvGraphicFramePr>
          <p:cNvPr id="10" name="Content Placeholder 9"/>
          <p:cNvGraphicFramePr/>
          <p:nvPr>
            <p:ph sz="half" idx="2"/>
          </p:nvPr>
        </p:nvGraphicFramePr>
        <p:xfrm>
          <a:off x="680085" y="2748915"/>
          <a:ext cx="3072130" cy="2720340"/>
        </p:xfrm>
        <a:graphic>
          <a:graphicData uri="http://schemas.openxmlformats.org/drawingml/2006/table">
            <a:tbl>
              <a:tblPr firstRow="1" bandRow="1">
                <a:tableStyleId>{5C22544A-7EE6-4342-B048-85BDC9FD1C3A}</a:tableStyleId>
              </a:tblPr>
              <a:tblGrid>
                <a:gridCol w="1536065"/>
                <a:gridCol w="1536065"/>
              </a:tblGrid>
              <a:tr h="650875">
                <a:tc>
                  <a:txBody>
                    <a:bodyPr/>
                    <a:p>
                      <a:pPr algn="ctr">
                        <a:buNone/>
                      </a:pPr>
                      <a:r>
                        <a:rPr lang="en-IN" altLang="en-US"/>
                        <a:t>MODEL</a:t>
                      </a:r>
                      <a:endParaRPr lang="en-IN" altLang="en-US"/>
                    </a:p>
                  </a:txBody>
                  <a:tcPr anchor="ctr" anchorCtr="0">
                    <a:solidFill>
                      <a:srgbClr val="0070C0"/>
                    </a:solidFill>
                  </a:tcPr>
                </a:tc>
                <a:tc>
                  <a:txBody>
                    <a:bodyPr/>
                    <a:p>
                      <a:pPr algn="ctr">
                        <a:buNone/>
                      </a:pPr>
                      <a:r>
                        <a:rPr lang="en-IN" altLang="en-US"/>
                        <a:t>ACCURACY</a:t>
                      </a:r>
                      <a:endParaRPr lang="en-IN" altLang="en-US"/>
                    </a:p>
                  </a:txBody>
                  <a:tcPr anchor="ctr" anchorCtr="0">
                    <a:solidFill>
                      <a:srgbClr val="0070C0"/>
                    </a:solidFill>
                  </a:tcPr>
                </a:tc>
              </a:tr>
              <a:tr h="689610">
                <a:tc>
                  <a:txBody>
                    <a:bodyPr/>
                    <a:p>
                      <a:pPr algn="ctr">
                        <a:buNone/>
                      </a:pPr>
                      <a:r>
                        <a:rPr lang="en-IN" altLang="en-US"/>
                        <a:t>MLP</a:t>
                      </a:r>
                      <a:endParaRPr lang="en-IN" altLang="en-US"/>
                    </a:p>
                  </a:txBody>
                  <a:tcPr anchor="ctr" anchorCtr="0">
                    <a:solidFill>
                      <a:schemeClr val="accent6"/>
                    </a:solidFill>
                  </a:tcPr>
                </a:tc>
                <a:tc>
                  <a:txBody>
                    <a:bodyPr/>
                    <a:p>
                      <a:pPr algn="ctr">
                        <a:buNone/>
                      </a:pPr>
                      <a:r>
                        <a:rPr lang="en-IN" altLang="en-US"/>
                        <a:t>75%</a:t>
                      </a:r>
                      <a:endParaRPr lang="en-IN" altLang="en-US"/>
                    </a:p>
                  </a:txBody>
                  <a:tcPr anchor="ctr" anchorCtr="0">
                    <a:solidFill>
                      <a:schemeClr val="accent6"/>
                    </a:solidFill>
                  </a:tcPr>
                </a:tc>
              </a:tr>
              <a:tr h="690245">
                <a:tc>
                  <a:txBody>
                    <a:bodyPr/>
                    <a:p>
                      <a:pPr algn="ctr">
                        <a:buNone/>
                      </a:pPr>
                      <a:r>
                        <a:rPr lang="en-IN" altLang="en-US"/>
                        <a:t>SVM</a:t>
                      </a:r>
                      <a:endParaRPr lang="en-IN" altLang="en-US"/>
                    </a:p>
                  </a:txBody>
                  <a:tcPr anchor="ctr" anchorCtr="0">
                    <a:solidFill>
                      <a:schemeClr val="accent6"/>
                    </a:solidFill>
                  </a:tcPr>
                </a:tc>
                <a:tc>
                  <a:txBody>
                    <a:bodyPr/>
                    <a:p>
                      <a:pPr algn="ctr">
                        <a:buNone/>
                      </a:pPr>
                      <a:r>
                        <a:rPr lang="en-IN" altLang="en-US"/>
                        <a:t>81%</a:t>
                      </a:r>
                      <a:endParaRPr lang="en-IN" altLang="en-US"/>
                    </a:p>
                  </a:txBody>
                  <a:tcPr anchor="ctr" anchorCtr="0">
                    <a:solidFill>
                      <a:schemeClr val="accent6"/>
                    </a:solidFill>
                  </a:tcPr>
                </a:tc>
              </a:tr>
              <a:tr h="689610">
                <a:tc>
                  <a:txBody>
                    <a:bodyPr/>
                    <a:p>
                      <a:pPr algn="ctr">
                        <a:buNone/>
                      </a:pPr>
                      <a:r>
                        <a:rPr lang="en-IN" altLang="en-US"/>
                        <a:t>CNN</a:t>
                      </a:r>
                      <a:endParaRPr lang="en-IN" altLang="en-US"/>
                    </a:p>
                  </a:txBody>
                  <a:tcPr anchor="ctr" anchorCtr="0">
                    <a:solidFill>
                      <a:schemeClr val="accent6"/>
                    </a:solidFill>
                  </a:tcPr>
                </a:tc>
                <a:tc>
                  <a:txBody>
                    <a:bodyPr/>
                    <a:p>
                      <a:pPr algn="ctr">
                        <a:buNone/>
                      </a:pPr>
                      <a:r>
                        <a:rPr lang="en-IN" altLang="en-US"/>
                        <a:t>88%</a:t>
                      </a:r>
                      <a:endParaRPr lang="en-IN" altLang="en-US"/>
                    </a:p>
                  </a:txBody>
                  <a:tcPr anchor="ctr" anchorCtr="0">
                    <a:solidFill>
                      <a:schemeClr val="accent6"/>
                    </a:solidFill>
                  </a:tcPr>
                </a:tc>
              </a:tr>
            </a:tbl>
          </a:graphicData>
        </a:graphic>
      </p:graphicFrame>
      <p:sp>
        <p:nvSpPr>
          <p:cNvPr id="8" name="Text Placeholder 7"/>
          <p:cNvSpPr>
            <a:spLocks noGrp="1"/>
          </p:cNvSpPr>
          <p:nvPr>
            <p:ph type="body" sz="quarter" idx="3"/>
          </p:nvPr>
        </p:nvSpPr>
        <p:spPr>
          <a:xfrm>
            <a:off x="4812665" y="1833880"/>
            <a:ext cx="4474210" cy="692150"/>
          </a:xfrm>
        </p:spPr>
        <p:txBody>
          <a:bodyPr/>
          <a:p>
            <a:r>
              <a:rPr lang="en-IN" altLang="en-US"/>
              <a:t>CONCLUSION</a:t>
            </a:r>
            <a:endParaRPr lang="en-IN" altLang="en-US"/>
          </a:p>
        </p:txBody>
      </p:sp>
      <p:sp>
        <p:nvSpPr>
          <p:cNvPr id="9" name="Content Placeholder 8"/>
          <p:cNvSpPr>
            <a:spLocks noGrp="1"/>
          </p:cNvSpPr>
          <p:nvPr>
            <p:ph sz="quarter" idx="4"/>
          </p:nvPr>
        </p:nvSpPr>
        <p:spPr>
          <a:xfrm>
            <a:off x="4595495" y="2526030"/>
            <a:ext cx="7005955" cy="4331970"/>
          </a:xfrm>
        </p:spPr>
        <p:txBody>
          <a:bodyPr>
            <a:normAutofit/>
          </a:bodyPr>
          <a:p>
            <a:r>
              <a:rPr lang="en-US"/>
              <a:t> After building numerous different models, </a:t>
            </a:r>
            <a:r>
              <a:rPr lang="en-IN" altLang="en-US"/>
              <a:t>I</a:t>
            </a:r>
            <a:r>
              <a:rPr lang="en-US"/>
              <a:t> have found </a:t>
            </a:r>
            <a:r>
              <a:rPr lang="en-IN" altLang="en-US"/>
              <a:t>My</a:t>
            </a:r>
            <a:r>
              <a:rPr lang="en-US"/>
              <a:t> best</a:t>
            </a:r>
            <a:r>
              <a:rPr lang="en-IN" altLang="en-US"/>
              <a:t> model as</a:t>
            </a:r>
            <a:r>
              <a:rPr lang="en-US"/>
              <a:t> CNN model for our emotion classification problem. </a:t>
            </a:r>
            <a:endParaRPr lang="en-US"/>
          </a:p>
          <a:p>
            <a:r>
              <a:rPr lang="en-IN" altLang="en-US"/>
              <a:t>I</a:t>
            </a:r>
            <a:r>
              <a:rPr lang="en-US"/>
              <a:t> achieved a validation accuracy of </a:t>
            </a:r>
            <a:r>
              <a:rPr lang="en-IN" altLang="en-US"/>
              <a:t>88</a:t>
            </a:r>
            <a:r>
              <a:rPr lang="en-US"/>
              <a:t>% with </a:t>
            </a:r>
            <a:r>
              <a:rPr lang="en-IN" altLang="en-US"/>
              <a:t>my</a:t>
            </a:r>
            <a:r>
              <a:rPr lang="en-US"/>
              <a:t> existing model. </a:t>
            </a:r>
            <a:endParaRPr lang="en-US"/>
          </a:p>
          <a:p>
            <a:r>
              <a:rPr lang="en-GB" dirty="0">
                <a:sym typeface="+mn-ea"/>
              </a:rPr>
              <a:t>Combining the two datasets, RAVDESS &amp; TESS, increased accuracy</a:t>
            </a:r>
            <a:endParaRPr lang="en-GB" dirty="0">
              <a:sym typeface="+mn-ea"/>
            </a:endParaRPr>
          </a:p>
          <a:p>
            <a:r>
              <a:rPr lang="en-IN" u="sng" dirty="0">
                <a:sym typeface="+mn-ea"/>
              </a:rPr>
              <a:t>Further Improvement</a:t>
            </a:r>
            <a:r>
              <a:rPr lang="en-IN" dirty="0">
                <a:sym typeface="+mn-ea"/>
              </a:rPr>
              <a:t>: More data can be collected to increase model accuracy and performance on all emotion classes. Can improve the model further by predicting emotions on real time data. Also can incorporate other learning mechanisms to compute the percentage of emotions for audio with mixed emotion.</a:t>
            </a:r>
            <a:endParaRPr lang="en-GB" dirty="0"/>
          </a:p>
          <a:p>
            <a:endParaRPr lang="en-GB" dirty="0"/>
          </a:p>
        </p:txBody>
      </p:sp>
      <p:pic>
        <p:nvPicPr>
          <p:cNvPr id="12" name="Picture Placeholder 11" descr="indian servers"/>
          <p:cNvPicPr>
            <a:picLocks noChangeAspect="1"/>
          </p:cNvPicPr>
          <p:nvPr>
            <p:ph type="pic" idx="15"/>
          </p:nvPr>
        </p:nvPicPr>
        <p:blipFill>
          <a:blip r:embed="rId1"/>
          <a:stretch>
            <a:fillRect/>
          </a:stretch>
        </p:blipFill>
        <p:spPr>
          <a:xfrm>
            <a:off x="10732770" y="668020"/>
            <a:ext cx="1250950" cy="1250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TC104033917[[fn=Berlin]]</Template>
  <TotalTime>0</TotalTime>
  <Words>3111</Words>
  <Application>WPS Presentation</Application>
  <PresentationFormat>Widescreen</PresentationFormat>
  <Paragraphs>133</Paragraphs>
  <Slides>10</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Arial Black</vt:lpstr>
      <vt:lpstr>Segoe Print</vt:lpstr>
      <vt:lpstr>Calibri</vt:lpstr>
      <vt:lpstr>Times New Roman</vt:lpstr>
      <vt:lpstr>Trebuchet MS</vt:lpstr>
      <vt:lpstr>Microsoft YaHei</vt:lpstr>
      <vt:lpstr>Arial Unicode MS</vt:lpstr>
      <vt:lpstr>Bahnschrift SemiBold</vt:lpstr>
      <vt:lpstr>1_Berlin</vt:lpstr>
      <vt:lpstr>SPEECH EMOTION RECOGNITION</vt:lpstr>
      <vt:lpstr>Project Description</vt:lpstr>
      <vt:lpstr>DATA SETS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sharu</cp:lastModifiedBy>
  <cp:revision>3</cp:revision>
  <dcterms:created xsi:type="dcterms:W3CDTF">2013-06-18T13:57:00Z</dcterms:created>
  <dcterms:modified xsi:type="dcterms:W3CDTF">2021-07-02T14:42:38Z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KSOProductBuildVer">
    <vt:lpwstr>1033-11.2.0.10176</vt:lpwstr>
  </property>
</Properties>
</file>