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63" r:id="rId12"/>
    <p:sldId id="264"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7" d="100"/>
          <a:sy n="67" d="100"/>
        </p:scale>
        <p:origin x="62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harvan-3861/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167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B.D.K.K.V.SHARVAN</a:t>
            </a:r>
            <a:endParaRPr lang="en-IN" spc="15" dirty="0"/>
          </a:p>
        </p:txBody>
      </p:sp>
      <p:sp>
        <p:nvSpPr>
          <p:cNvPr id="8" name="object 8"/>
          <p:cNvSpPr txBox="1"/>
          <p:nvPr/>
        </p:nvSpPr>
        <p:spPr>
          <a:xfrm>
            <a:off x="6484620" y="2821622"/>
            <a:ext cx="3649980" cy="751488"/>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FINAL PROJECT ON KEYLOGGER IN WINDOWS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93553-A284-827F-CD66-1A8D2DBA340F}"/>
              </a:ext>
            </a:extLst>
          </p:cNvPr>
          <p:cNvSpPr txBox="1"/>
          <p:nvPr/>
        </p:nvSpPr>
        <p:spPr>
          <a:xfrm>
            <a:off x="990600" y="1143000"/>
            <a:ext cx="5562600" cy="3477875"/>
          </a:xfrm>
          <a:prstGeom prst="rect">
            <a:avLst/>
          </a:prstGeom>
          <a:noFill/>
        </p:spPr>
        <p:txBody>
          <a:bodyPr wrap="square" rtlCol="0">
            <a:spAutoFit/>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p>
        </p:txBody>
      </p:sp>
      <p:pic>
        <p:nvPicPr>
          <p:cNvPr id="4" name="Picture 3">
            <a:extLst>
              <a:ext uri="{FF2B5EF4-FFF2-40B4-BE49-F238E27FC236}">
                <a16:creationId xmlns:a16="http://schemas.microsoft.com/office/drawing/2014/main" id="{23413BC1-0DBC-1A7C-A218-D3BE7152F6DE}"/>
              </a:ext>
            </a:extLst>
          </p:cNvPr>
          <p:cNvPicPr>
            <a:picLocks noChangeAspect="1"/>
          </p:cNvPicPr>
          <p:nvPr/>
        </p:nvPicPr>
        <p:blipFill>
          <a:blip r:embed="rId2"/>
          <a:stretch>
            <a:fillRect/>
          </a:stretch>
        </p:blipFill>
        <p:spPr>
          <a:xfrm>
            <a:off x="7315200" y="2209800"/>
            <a:ext cx="3057194" cy="3352800"/>
          </a:xfrm>
          <a:prstGeom prst="rect">
            <a:avLst/>
          </a:prstGeom>
        </p:spPr>
      </p:pic>
    </p:spTree>
    <p:extLst>
      <p:ext uri="{BB962C8B-B14F-4D97-AF65-F5344CB8AC3E}">
        <p14:creationId xmlns:p14="http://schemas.microsoft.com/office/powerpoint/2010/main" val="117302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8BA66807-EA64-F651-03B9-0BF24F3BBFC9}"/>
              </a:ext>
            </a:extLst>
          </p:cNvPr>
          <p:cNvSpPr txBox="1"/>
          <p:nvPr/>
        </p:nvSpPr>
        <p:spPr>
          <a:xfrm>
            <a:off x="2286000" y="2438400"/>
            <a:ext cx="6248400" cy="1938992"/>
          </a:xfrm>
          <a:prstGeom prst="rect">
            <a:avLst/>
          </a:prstGeom>
          <a:noFill/>
        </p:spPr>
        <p:txBody>
          <a:bodyPr wrap="square" rtlCol="0">
            <a:spAutoFit/>
          </a:bodyPr>
          <a:lstStyle/>
          <a:p>
            <a:pPr marL="514350" indent="-514350">
              <a:buFont typeface="+mj-lt"/>
              <a:buAutoNum type="romanUcPeriod"/>
            </a:pPr>
            <a:r>
              <a:rPr lang="en-US" sz="2400" dirty="0"/>
              <a:t>To secure accounts in a system or computer.</a:t>
            </a:r>
          </a:p>
          <a:p>
            <a:pPr marL="514350" indent="-514350">
              <a:buFont typeface="+mj-lt"/>
              <a:buAutoNum type="romanUcPeriod"/>
            </a:pPr>
            <a:endParaRPr lang="en-US" sz="2400" dirty="0"/>
          </a:p>
          <a:p>
            <a:pPr marL="514350" indent="-514350">
              <a:buFont typeface="+mj-lt"/>
              <a:buAutoNum type="romanUcPeriod"/>
            </a:pPr>
            <a:r>
              <a:rPr lang="en-US" sz="2400" dirty="0"/>
              <a:t>In this solution the </a:t>
            </a:r>
            <a:r>
              <a:rPr lang="en-US" sz="2400" dirty="0" err="1"/>
              <a:t>muose</a:t>
            </a:r>
            <a:r>
              <a:rPr lang="en-US" sz="2400" dirty="0"/>
              <a:t> and keyboard control and it store in a txt file what we type on keyboard.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4663B999-0FD6-FBF2-0E60-5CBD6CAF3369}"/>
              </a:ext>
            </a:extLst>
          </p:cNvPr>
          <p:cNvSpPr txBox="1"/>
          <p:nvPr/>
        </p:nvSpPr>
        <p:spPr>
          <a:xfrm>
            <a:off x="838200" y="2285999"/>
            <a:ext cx="71628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keylogger lets the company record and process your keystrokes, so it can track anything you type on your keyboard.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these wireframes we can protect our company and it is useful to find information.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wireframes we can have software to create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410200" y="7359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71691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244BAD22-E5DA-4621-5710-3DC579B8366F}"/>
              </a:ext>
            </a:extLst>
          </p:cNvPr>
          <p:cNvSpPr txBox="1"/>
          <p:nvPr/>
        </p:nvSpPr>
        <p:spPr>
          <a:xfrm>
            <a:off x="990600" y="2274838"/>
            <a:ext cx="7620000" cy="2308324"/>
          </a:xfrm>
          <a:prstGeom prst="rect">
            <a:avLst/>
          </a:prstGeom>
          <a:noFill/>
        </p:spPr>
        <p:txBody>
          <a:bodyPr wrap="square">
            <a:spAutoFit/>
          </a:bodyPr>
          <a:lstStyle/>
          <a:p>
            <a:pPr marL="342900" indent="-342900">
              <a:buFont typeface="Arial" panose="020B0604020202020204" pitchFamily="34" charset="0"/>
              <a:buChar char="•"/>
            </a:pPr>
            <a:r>
              <a:rPr lang="en-US" sz="2400"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D962-8AD6-D92D-26A3-2A611C864C1B}"/>
              </a:ext>
            </a:extLst>
          </p:cNvPr>
          <p:cNvSpPr>
            <a:spLocks noGrp="1"/>
          </p:cNvSpPr>
          <p:nvPr>
            <p:ph type="title"/>
          </p:nvPr>
        </p:nvSpPr>
        <p:spPr/>
        <p:txBody>
          <a:bodyPr/>
          <a:lstStyle/>
          <a:p>
            <a:r>
              <a:rPr lang="en-US" dirty="0"/>
              <a:t>REPO DETAILS</a:t>
            </a:r>
            <a:endParaRPr lang="en-IN" dirty="0"/>
          </a:p>
        </p:txBody>
      </p:sp>
      <p:sp>
        <p:nvSpPr>
          <p:cNvPr id="3" name="TextBox 2">
            <a:extLst>
              <a:ext uri="{FF2B5EF4-FFF2-40B4-BE49-F238E27FC236}">
                <a16:creationId xmlns:a16="http://schemas.microsoft.com/office/drawing/2014/main" id="{B36EFEC7-D6F3-067C-9CB5-6C8F93EEF850}"/>
              </a:ext>
            </a:extLst>
          </p:cNvPr>
          <p:cNvSpPr txBox="1"/>
          <p:nvPr/>
        </p:nvSpPr>
        <p:spPr>
          <a:xfrm>
            <a:off x="1981200" y="1905000"/>
            <a:ext cx="7315200" cy="1046440"/>
          </a:xfrm>
          <a:prstGeom prst="rect">
            <a:avLst/>
          </a:prstGeom>
          <a:noFill/>
        </p:spPr>
        <p:txBody>
          <a:bodyPr wrap="square" rtlCol="0">
            <a:spAutoFit/>
          </a:bodyPr>
          <a:lstStyle/>
          <a:p>
            <a:r>
              <a:rPr lang="en-US" sz="2400" dirty="0"/>
              <a:t>Visit from here:</a:t>
            </a:r>
            <a:br>
              <a:rPr lang="en-US" dirty="0"/>
            </a:br>
            <a:br>
              <a:rPr lang="en-US" dirty="0"/>
            </a:br>
            <a:r>
              <a:rPr lang="en-US" sz="2000" dirty="0">
                <a:hlinkClick r:id="rId2"/>
              </a:rPr>
              <a:t>https://github.com/sharvan-3861/project</a:t>
            </a:r>
            <a:endParaRPr lang="en-IN" dirty="0"/>
          </a:p>
        </p:txBody>
      </p:sp>
    </p:spTree>
    <p:extLst>
      <p:ext uri="{BB962C8B-B14F-4D97-AF65-F5344CB8AC3E}">
        <p14:creationId xmlns:p14="http://schemas.microsoft.com/office/powerpoint/2010/main" val="203656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877800" cy="71264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8860866">
            <a:off x="4240439" y="6488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440670"/>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7" name="TextBox 26">
            <a:extLst>
              <a:ext uri="{FF2B5EF4-FFF2-40B4-BE49-F238E27FC236}">
                <a16:creationId xmlns:a16="http://schemas.microsoft.com/office/drawing/2014/main" id="{7870CC68-2CAA-0E02-21A9-E9FE487854F7}"/>
              </a:ext>
            </a:extLst>
          </p:cNvPr>
          <p:cNvSpPr txBox="1"/>
          <p:nvPr/>
        </p:nvSpPr>
        <p:spPr>
          <a:xfrm>
            <a:off x="633567" y="1496562"/>
            <a:ext cx="8743513" cy="4037131"/>
          </a:xfrm>
          <a:prstGeom prst="rect">
            <a:avLst/>
          </a:prstGeom>
          <a:noFill/>
        </p:spPr>
        <p:txBody>
          <a:bodyPr wrap="square" rtlCol="0">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 keylogger, sometimes called a keystroke logger, is a type of surveillance technology used to monitor and record each keystroke on a specific device, such as a computer or smartphone. It can be either hardware- or software-based. The latter type is also known as system monitoring software or keyboard capture software.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Types of keyloggers:</a:t>
            </a:r>
          </a:p>
          <a:p>
            <a:pPr marL="342900" indent="-342900">
              <a:lnSpc>
                <a:spcPct val="107000"/>
              </a:lnSpc>
              <a:spcAft>
                <a:spcPts val="800"/>
              </a:spcAft>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Hardware-based keylogger is a small device between the keyboard and the computer. Such as USB rubber ducky..</a:t>
            </a:r>
            <a:r>
              <a:rPr lang="en-US" sz="2000" kern="100" dirty="0" err="1">
                <a:latin typeface="Calibri" panose="020F0502020204030204" pitchFamily="34" charset="0"/>
                <a:ea typeface="Calibri" panose="020F0502020204030204" pitchFamily="34" charset="0"/>
                <a:cs typeface="Times New Roman" panose="02020603050405020304" pitchFamily="18" charset="0"/>
              </a:rPr>
              <a:t>etc</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000" kern="100" dirty="0">
                <a:latin typeface="Calibri" panose="020F0502020204030204" pitchFamily="34" charset="0"/>
                <a:ea typeface="Calibri" panose="020F0502020204030204" pitchFamily="34" charset="0"/>
                <a:cs typeface="Times New Roman" panose="02020603050405020304" pitchFamily="18" charset="0"/>
              </a:rPr>
              <a:t>Software keyloggers are: User mode keylogger </a:t>
            </a:r>
            <a:br>
              <a:rPr lang="en-IN" sz="2000" kern="100" dirty="0">
                <a:latin typeface="Calibri" panose="020F0502020204030204" pitchFamily="34" charset="0"/>
                <a:ea typeface="Calibri" panose="020F0502020204030204" pitchFamily="34" charset="0"/>
                <a:cs typeface="Times New Roman" panose="02020603050405020304" pitchFamily="18" charset="0"/>
              </a:rPr>
            </a:br>
            <a:r>
              <a:rPr lang="en-IN" sz="2000" kern="100" dirty="0">
                <a:latin typeface="Calibri" panose="020F0502020204030204" pitchFamily="34" charset="0"/>
                <a:ea typeface="Calibri" panose="020F0502020204030204" pitchFamily="34" charset="0"/>
                <a:cs typeface="Times New Roman" panose="02020603050405020304" pitchFamily="18" charset="0"/>
              </a:rPr>
              <a:t>and Kernel mode keylogger</a:t>
            </a:r>
          </a:p>
        </p:txBody>
      </p:sp>
      <p:sp>
        <p:nvSpPr>
          <p:cNvPr id="29" name="object 15">
            <a:extLst>
              <a:ext uri="{FF2B5EF4-FFF2-40B4-BE49-F238E27FC236}">
                <a16:creationId xmlns:a16="http://schemas.microsoft.com/office/drawing/2014/main" id="{B8B79AB1-EBE4-EC73-1ADE-9D18B840F134}"/>
              </a:ext>
            </a:extLst>
          </p:cNvPr>
          <p:cNvSpPr/>
          <p:nvPr/>
        </p:nvSpPr>
        <p:spPr>
          <a:xfrm>
            <a:off x="8112924" y="848632"/>
            <a:ext cx="327767" cy="32099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201080C1-E374-7452-4718-37C7342929EA}"/>
              </a:ext>
            </a:extLst>
          </p:cNvPr>
          <p:cNvSpPr txBox="1"/>
          <p:nvPr/>
        </p:nvSpPr>
        <p:spPr>
          <a:xfrm>
            <a:off x="739774" y="1475571"/>
            <a:ext cx="5508625" cy="1938992"/>
          </a:xfrm>
          <a:prstGeom prst="rect">
            <a:avLst/>
          </a:prstGeom>
          <a:noFill/>
        </p:spPr>
        <p:txBody>
          <a:bodyPr wrap="square" rtlCol="0">
            <a:spAutoFit/>
          </a:bodyPr>
          <a:lstStyle/>
          <a:p>
            <a:r>
              <a:rPr lang="en-US" sz="2000" b="1" dirty="0"/>
              <a:t>NOTE: </a:t>
            </a:r>
            <a:r>
              <a:rPr lang="en-US" sz="2000" dirty="0"/>
              <a:t>Before purchasing any Keylogger make sure it has the following features:</a:t>
            </a:r>
          </a:p>
          <a:p>
            <a:r>
              <a:rPr lang="en-US" sz="2000" dirty="0"/>
              <a:t>1. Undetectable by Antivirus.</a:t>
            </a:r>
          </a:p>
          <a:p>
            <a:r>
              <a:rPr lang="en-US" sz="2000" dirty="0"/>
              <a:t>2. Remote Installation.</a:t>
            </a:r>
          </a:p>
          <a:p>
            <a:r>
              <a:rPr lang="en-US" sz="2000" dirty="0"/>
              <a:t>3. Stealth mode.</a:t>
            </a:r>
          </a:p>
          <a:p>
            <a:endParaRPr lang="en-IN" sz="2000" dirty="0"/>
          </a:p>
        </p:txBody>
      </p:sp>
      <p:sp>
        <p:nvSpPr>
          <p:cNvPr id="27" name="TextBox 26">
            <a:extLst>
              <a:ext uri="{FF2B5EF4-FFF2-40B4-BE49-F238E27FC236}">
                <a16:creationId xmlns:a16="http://schemas.microsoft.com/office/drawing/2014/main" id="{2D407840-B6D9-1A29-D0DC-B712639CA89E}"/>
              </a:ext>
            </a:extLst>
          </p:cNvPr>
          <p:cNvSpPr txBox="1"/>
          <p:nvPr/>
        </p:nvSpPr>
        <p:spPr>
          <a:xfrm>
            <a:off x="2224151" y="4562742"/>
            <a:ext cx="4774154" cy="1323439"/>
          </a:xfrm>
          <a:prstGeom prst="rect">
            <a:avLst/>
          </a:prstGeom>
          <a:noFill/>
        </p:spPr>
        <p:txBody>
          <a:bodyPr wrap="square" rtlCol="0">
            <a:spAutoFit/>
          </a:bodyPr>
          <a:lstStyle/>
          <a:p>
            <a:r>
              <a:rPr lang="en-US" sz="2000" dirty="0"/>
              <a:t>To perform an software keylogger</a:t>
            </a:r>
            <a:br>
              <a:rPr lang="en-US" sz="2000" dirty="0"/>
            </a:br>
            <a:r>
              <a:rPr lang="en-US" sz="2000" dirty="0"/>
              <a:t>we need to download python idle 3.12</a:t>
            </a:r>
            <a:br>
              <a:rPr lang="en-US" sz="2000" dirty="0"/>
            </a:br>
            <a:r>
              <a:rPr lang="en-US" sz="2000" dirty="0"/>
              <a:t>and we need to install libraries into command prompt </a:t>
            </a:r>
            <a:r>
              <a:rPr lang="en-US" sz="2000" dirty="0" err="1"/>
              <a:t>pynput</a:t>
            </a:r>
            <a:r>
              <a:rPr lang="en-US" sz="2000" dirty="0"/>
              <a:t> and </a:t>
            </a:r>
            <a:r>
              <a:rPr lang="en-US" sz="2000" dirty="0" err="1"/>
              <a:t>jsonlib</a:t>
            </a:r>
            <a:r>
              <a:rPr lang="en-US" sz="2000" dirty="0"/>
              <a:t>.</a:t>
            </a:r>
            <a:endParaRPr lang="en-IN" sz="2000" dirty="0"/>
          </a:p>
        </p:txBody>
      </p:sp>
      <p:sp>
        <p:nvSpPr>
          <p:cNvPr id="23" name="TextBox 22">
            <a:extLst>
              <a:ext uri="{FF2B5EF4-FFF2-40B4-BE49-F238E27FC236}">
                <a16:creationId xmlns:a16="http://schemas.microsoft.com/office/drawing/2014/main" id="{E716482A-EA54-D55F-4C2A-AC7F768A1969}"/>
              </a:ext>
            </a:extLst>
          </p:cNvPr>
          <p:cNvSpPr txBox="1"/>
          <p:nvPr/>
        </p:nvSpPr>
        <p:spPr>
          <a:xfrm>
            <a:off x="5372215" y="2465620"/>
            <a:ext cx="3833241" cy="1631216"/>
          </a:xfrm>
          <a:prstGeom prst="rect">
            <a:avLst/>
          </a:prstGeom>
          <a:noFill/>
        </p:spPr>
        <p:txBody>
          <a:bodyPr wrap="square" rtlCol="0">
            <a:spAutoFit/>
          </a:bodyPr>
          <a:lstStyle/>
          <a:p>
            <a:r>
              <a:rPr lang="en-US" sz="2000" dirty="0"/>
              <a:t>The hacker then analyzes the keystrokes to locate usernames and passwords and uses them to hack into otherwise secure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1040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E770C62-2EB7-3922-6789-0104982727FB}"/>
              </a:ext>
            </a:extLst>
          </p:cNvPr>
          <p:cNvSpPr txBox="1"/>
          <p:nvPr/>
        </p:nvSpPr>
        <p:spPr>
          <a:xfrm>
            <a:off x="834072" y="1939564"/>
            <a:ext cx="6176328" cy="1938992"/>
          </a:xfrm>
          <a:prstGeom prst="rect">
            <a:avLst/>
          </a:prstGeom>
          <a:noFill/>
        </p:spPr>
        <p:txBody>
          <a:bodyPr wrap="square" rtlCol="0">
            <a:spAutoFit/>
          </a:bodyPr>
          <a:lstStyle/>
          <a:p>
            <a:r>
              <a:rPr lang="en-US" sz="2000" dirty="0"/>
              <a:t>The hacker then analyzes the keystrokes to locate usernames and passwords and uses them to hack into otherwise secure systems.</a:t>
            </a:r>
          </a:p>
          <a:p>
            <a:endParaRPr lang="en-US" sz="2000" dirty="0"/>
          </a:p>
          <a:p>
            <a:r>
              <a:rPr lang="en-US" sz="2000" dirty="0"/>
              <a:t>To tackle this issue we are therefore using a software keylogger that can be remotely install</a:t>
            </a:r>
          </a:p>
        </p:txBody>
      </p:sp>
      <p:pic>
        <p:nvPicPr>
          <p:cNvPr id="12" name="Picture 11">
            <a:extLst>
              <a:ext uri="{FF2B5EF4-FFF2-40B4-BE49-F238E27FC236}">
                <a16:creationId xmlns:a16="http://schemas.microsoft.com/office/drawing/2014/main" id="{35BBB7EC-DF85-A108-FE40-AB84F3B53084}"/>
              </a:ext>
            </a:extLst>
          </p:cNvPr>
          <p:cNvPicPr>
            <a:picLocks noChangeAspect="1"/>
          </p:cNvPicPr>
          <p:nvPr/>
        </p:nvPicPr>
        <p:blipFill>
          <a:blip r:embed="rId4"/>
          <a:stretch>
            <a:fillRect/>
          </a:stretch>
        </p:blipFill>
        <p:spPr>
          <a:xfrm>
            <a:off x="3004129" y="4304021"/>
            <a:ext cx="4006271" cy="17729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EBFABEA-C0BC-4256-2514-4F83D2C009F2}"/>
              </a:ext>
            </a:extLst>
          </p:cNvPr>
          <p:cNvSpPr txBox="1"/>
          <p:nvPr/>
        </p:nvSpPr>
        <p:spPr>
          <a:xfrm>
            <a:off x="990600" y="2285999"/>
            <a:ext cx="7315200" cy="3170099"/>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t>First we install the python ide and then we install the two packages.</a:t>
            </a:r>
          </a:p>
          <a:p>
            <a:pPr marL="285750" indent="-285750">
              <a:buFont typeface="Wingdings" panose="05000000000000000000" pitchFamily="2" charset="2"/>
              <a:buChar char="ü"/>
            </a:pPr>
            <a:r>
              <a:rPr lang="en-US" sz="2000" dirty="0"/>
              <a:t>First one is pip </a:t>
            </a:r>
            <a:r>
              <a:rPr lang="en-US" sz="2000" dirty="0" err="1"/>
              <a:t>pynput</a:t>
            </a:r>
            <a:r>
              <a:rPr lang="en-US" sz="2000" dirty="0"/>
              <a:t> install.</a:t>
            </a:r>
          </a:p>
          <a:p>
            <a:pPr marL="285750" indent="-285750">
              <a:buFont typeface="Wingdings" panose="05000000000000000000" pitchFamily="2" charset="2"/>
              <a:buChar char="ü"/>
            </a:pPr>
            <a:r>
              <a:rPr lang="en-US" sz="2000" dirty="0"/>
              <a:t>Next one is johns library.</a:t>
            </a:r>
          </a:p>
          <a:p>
            <a:pPr marL="285750" indent="-285750">
              <a:buFont typeface="Wingdings" panose="05000000000000000000" pitchFamily="2" charset="2"/>
              <a:buChar char="ü"/>
            </a:pPr>
            <a:r>
              <a:rPr lang="en-US" sz="2000" dirty="0"/>
              <a:t>Then these two are used for controlling mouse and keyboard.</a:t>
            </a:r>
          </a:p>
          <a:p>
            <a:r>
              <a:rPr lang="en-US" sz="2000" dirty="0"/>
              <a:t>      So we can use for keylogger security.</a:t>
            </a:r>
          </a:p>
          <a:p>
            <a:endParaRPr lang="en-US" sz="2000" dirty="0"/>
          </a:p>
          <a:p>
            <a:endParaRPr lang="en-US" sz="2000" dirty="0"/>
          </a:p>
          <a:p>
            <a:r>
              <a:rPr lang="en-US" sz="2000" dirty="0"/>
              <a:t>Above like that you can install it in command prompt.</a:t>
            </a:r>
          </a:p>
          <a:p>
            <a:r>
              <a:rPr lang="en-US" sz="2000" dirty="0"/>
              <a:t>By these two libraries we cannot get error in python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001447-C2E7-FE88-52DB-9FCEE3683F71}"/>
              </a:ext>
            </a:extLst>
          </p:cNvPr>
          <p:cNvSpPr txBox="1"/>
          <p:nvPr/>
        </p:nvSpPr>
        <p:spPr>
          <a:xfrm>
            <a:off x="914400" y="2019299"/>
            <a:ext cx="7620000" cy="3416320"/>
          </a:xfrm>
          <a:prstGeom prst="rect">
            <a:avLst/>
          </a:prstGeom>
          <a:noFill/>
        </p:spPr>
        <p:txBody>
          <a:bodyPr wrap="square" rtlCol="0">
            <a:spAutoFit/>
          </a:bodyPr>
          <a:lstStyle/>
          <a:p>
            <a:pPr marL="342900" indent="-342900">
              <a:buFont typeface="+mj-lt"/>
              <a:buAutoNum type="arabicPeriod"/>
            </a:pPr>
            <a:r>
              <a:rPr lang="en-US" sz="2400" dirty="0"/>
              <a:t>Parents might use a keylogger to monitor a child's screen time.</a:t>
            </a:r>
          </a:p>
          <a:p>
            <a:pPr marL="342900" indent="-342900">
              <a:buFont typeface="+mj-lt"/>
              <a:buAutoNum type="arabicPeriod"/>
            </a:pPr>
            <a:endParaRPr lang="en-US" sz="2400" dirty="0"/>
          </a:p>
          <a:p>
            <a:pPr marL="342900" indent="-342900">
              <a:buFont typeface="+mj-lt"/>
              <a:buAutoNum type="arabicPeriod"/>
            </a:pPr>
            <a:r>
              <a:rPr lang="en-US" sz="2400" dirty="0"/>
              <a:t>Companies often use keylogger software as part of employee</a:t>
            </a:r>
          </a:p>
          <a:p>
            <a:pPr marL="342900" indent="-342900">
              <a:buFont typeface="+mj-lt"/>
              <a:buAutoNum type="arabicPeriod"/>
            </a:pPr>
            <a:endParaRPr lang="en-US" sz="2400" dirty="0"/>
          </a:p>
          <a:p>
            <a:pPr marL="342900" indent="-342900">
              <a:buFont typeface="+mj-lt"/>
              <a:buAutoNum type="arabicPeriod"/>
            </a:pPr>
            <a:r>
              <a:rPr lang="en-US" sz="2400" dirty="0"/>
              <a:t>monitoring software to help track employee productivity.</a:t>
            </a:r>
          </a:p>
          <a:p>
            <a:r>
              <a:rPr lang="en-US" sz="2400" dirty="0"/>
              <a:t> Information technology departments can use keylogger software to troubleshoot issues on a device.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B97AE8-0603-88AF-DC8A-DE233D9E9F77}"/>
              </a:ext>
            </a:extLst>
          </p:cNvPr>
          <p:cNvSpPr txBox="1"/>
          <p:nvPr/>
        </p:nvSpPr>
        <p:spPr>
          <a:xfrm>
            <a:off x="3095626" y="2119630"/>
            <a:ext cx="5181600" cy="3785652"/>
          </a:xfrm>
          <a:prstGeom prst="rect">
            <a:avLst/>
          </a:prstGeom>
          <a:noFill/>
        </p:spPr>
        <p:txBody>
          <a:bodyPr wrap="square" rtlCol="0">
            <a:spAutoFit/>
          </a:bodyPr>
          <a:lstStyle/>
          <a:p>
            <a:r>
              <a:rPr lang="en-IN" sz="2000" dirty="0"/>
              <a:t>import </a:t>
            </a:r>
            <a:r>
              <a:rPr lang="en-IN" sz="2000" dirty="0" err="1"/>
              <a:t>tkinter</a:t>
            </a:r>
            <a:r>
              <a:rPr lang="en-IN" sz="2000" dirty="0"/>
              <a:t> as </a:t>
            </a:r>
            <a:r>
              <a:rPr lang="en-IN" sz="2000" dirty="0" err="1"/>
              <a:t>tk</a:t>
            </a:r>
            <a:endParaRPr lang="en-IN" sz="2000" dirty="0"/>
          </a:p>
          <a:p>
            <a:r>
              <a:rPr lang="en-IN" sz="2000" dirty="0"/>
              <a:t>from </a:t>
            </a:r>
            <a:r>
              <a:rPr lang="en-IN" sz="2000" dirty="0" err="1"/>
              <a:t>tkinter</a:t>
            </a:r>
            <a:r>
              <a:rPr lang="en-IN" sz="2000" dirty="0"/>
              <a:t> import *</a:t>
            </a:r>
          </a:p>
          <a:p>
            <a:r>
              <a:rPr lang="en-IN" sz="2000" dirty="0"/>
              <a:t>from </a:t>
            </a:r>
            <a:r>
              <a:rPr lang="en-IN" sz="2000" dirty="0" err="1"/>
              <a:t>pynput</a:t>
            </a:r>
            <a:r>
              <a:rPr lang="en-IN" sz="2000" dirty="0"/>
              <a:t> import keyboard</a:t>
            </a:r>
          </a:p>
          <a:p>
            <a:r>
              <a:rPr lang="en-IN" sz="2000" dirty="0"/>
              <a:t>import </a:t>
            </a:r>
            <a:r>
              <a:rPr lang="en-IN" sz="2000" dirty="0" err="1"/>
              <a:t>json</a:t>
            </a:r>
            <a:endParaRPr lang="en-IN" sz="2000" dirty="0"/>
          </a:p>
          <a:p>
            <a:endParaRPr lang="en-IN" sz="2000" dirty="0"/>
          </a:p>
          <a:p>
            <a:r>
              <a:rPr lang="en-IN" sz="2000" dirty="0" err="1"/>
              <a:t>keys_used</a:t>
            </a:r>
            <a:r>
              <a:rPr lang="en-IN" sz="2000" dirty="0"/>
              <a:t> = []</a:t>
            </a:r>
          </a:p>
          <a:p>
            <a:r>
              <a:rPr lang="en-IN" sz="2000" dirty="0"/>
              <a:t>flag = False</a:t>
            </a:r>
          </a:p>
          <a:p>
            <a:r>
              <a:rPr lang="en-IN" sz="2000" dirty="0"/>
              <a:t>keys = ""</a:t>
            </a:r>
          </a:p>
          <a:p>
            <a:endParaRPr lang="en-IN" sz="2000" dirty="0"/>
          </a:p>
          <a:p>
            <a:r>
              <a:rPr lang="en-IN" sz="2000" dirty="0"/>
              <a:t>def </a:t>
            </a:r>
            <a:r>
              <a:rPr lang="en-IN" sz="2000" dirty="0" err="1"/>
              <a:t>generate_text_log</a:t>
            </a:r>
            <a:r>
              <a:rPr lang="en-IN" sz="2000" dirty="0"/>
              <a:t>(key):</a:t>
            </a:r>
          </a:p>
          <a:p>
            <a:r>
              <a:rPr lang="en-IN" sz="2000" dirty="0"/>
              <a:t>    with open('key_log.txt', "w+") as keys:</a:t>
            </a:r>
          </a:p>
          <a:p>
            <a:r>
              <a:rPr lang="en-IN" sz="2000" dirty="0"/>
              <a:t>        </a:t>
            </a:r>
            <a:r>
              <a:rPr lang="en-IN" sz="2000" dirty="0" err="1"/>
              <a:t>keys.write</a:t>
            </a:r>
            <a:r>
              <a:rPr lang="en-IN" sz="2000" dirty="0"/>
              <a:t>(key)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E73340-D03F-653D-1ED6-2F5F2B5F5B29}"/>
              </a:ext>
            </a:extLst>
          </p:cNvPr>
          <p:cNvSpPr txBox="1"/>
          <p:nvPr/>
        </p:nvSpPr>
        <p:spPr>
          <a:xfrm>
            <a:off x="762000" y="609600"/>
            <a:ext cx="6553200" cy="5632311"/>
          </a:xfrm>
          <a:prstGeom prst="rect">
            <a:avLst/>
          </a:prstGeom>
          <a:noFill/>
        </p:spPr>
        <p:txBody>
          <a:bodyPr wrap="square" rtlCol="0">
            <a:spAutoFit/>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pic>
        <p:nvPicPr>
          <p:cNvPr id="4" name="Picture 3">
            <a:extLst>
              <a:ext uri="{FF2B5EF4-FFF2-40B4-BE49-F238E27FC236}">
                <a16:creationId xmlns:a16="http://schemas.microsoft.com/office/drawing/2014/main" id="{94F85BCE-83B3-E083-0743-C34FC856220A}"/>
              </a:ext>
            </a:extLst>
          </p:cNvPr>
          <p:cNvPicPr>
            <a:picLocks noChangeAspect="1"/>
          </p:cNvPicPr>
          <p:nvPr/>
        </p:nvPicPr>
        <p:blipFill>
          <a:blip r:embed="rId2"/>
          <a:stretch>
            <a:fillRect/>
          </a:stretch>
        </p:blipFill>
        <p:spPr>
          <a:xfrm>
            <a:off x="6629400" y="1676400"/>
            <a:ext cx="2694666" cy="3249450"/>
          </a:xfrm>
          <a:prstGeom prst="rect">
            <a:avLst/>
          </a:prstGeom>
        </p:spPr>
      </p:pic>
    </p:spTree>
    <p:extLst>
      <p:ext uri="{BB962C8B-B14F-4D97-AF65-F5344CB8AC3E}">
        <p14:creationId xmlns:p14="http://schemas.microsoft.com/office/powerpoint/2010/main" val="109837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F3E59-E029-F25C-6927-5769F8106732}"/>
              </a:ext>
            </a:extLst>
          </p:cNvPr>
          <p:cNvSpPr txBox="1"/>
          <p:nvPr/>
        </p:nvSpPr>
        <p:spPr>
          <a:xfrm>
            <a:off x="1219200" y="838200"/>
            <a:ext cx="7467600" cy="5324535"/>
          </a:xfrm>
          <a:prstGeom prst="rect">
            <a:avLst/>
          </a:prstGeom>
          <a:noFill/>
        </p:spPr>
        <p:txBody>
          <a:bodyPr wrap="square" rtlCol="0">
            <a:spAutoFit/>
          </a:bodyPr>
          <a:lstStyle/>
          <a:p>
            <a:r>
              <a:rPr lang="en-IN" sz="2000" dirty="0" err="1"/>
              <a:t>label.config</a:t>
            </a:r>
            <a:r>
              <a:rPr lang="en-IN" sz="2000" dirty="0"/>
              <a:t>(text="[+] Keylogger is running!\n[!] Saving the keys in 'keylogger.txt'")</a:t>
            </a:r>
            <a:br>
              <a:rPr lang="en-IN" sz="2000" dirty="0"/>
            </a:br>
            <a:r>
              <a:rPr lang="en-IN" sz="2000" dirty="0"/>
              <a:t>    </a:t>
            </a:r>
            <a:r>
              <a:rPr lang="en-IN" sz="2000" dirty="0" err="1"/>
              <a:t>start_button.config</a:t>
            </a:r>
            <a:r>
              <a:rPr lang="en-IN" sz="2000" dirty="0"/>
              <a:t>(state='disabled')</a:t>
            </a:r>
            <a:br>
              <a:rPr lang="en-IN" sz="2000" dirty="0"/>
            </a:br>
            <a:r>
              <a:rPr lang="en-IN" sz="2000" dirty="0"/>
              <a:t>    </a:t>
            </a:r>
            <a:r>
              <a:rPr lang="en-IN" sz="2000" dirty="0" err="1"/>
              <a:t>stop_button.config</a:t>
            </a:r>
            <a:r>
              <a:rPr lang="en-IN" sz="2000" dirty="0"/>
              <a:t>(state='normal')</a:t>
            </a:r>
            <a:br>
              <a:rPr lang="en-IN" sz="2000" dirty="0"/>
            </a:br>
            <a:br>
              <a:rPr lang="en-IN" sz="2000" dirty="0"/>
            </a:br>
            <a:r>
              <a:rPr lang="en-IN" sz="2000" dirty="0"/>
              <a:t>def </a:t>
            </a:r>
            <a:r>
              <a:rPr lang="en-IN" sz="2000" dirty="0" err="1"/>
              <a:t>stop_keylogger</a:t>
            </a:r>
            <a:r>
              <a:rPr lang="en-IN" sz="2000" dirty="0"/>
              <a:t>():</a:t>
            </a:r>
            <a:br>
              <a:rPr lang="en-IN" sz="2000" dirty="0"/>
            </a:br>
            <a:r>
              <a:rPr lang="en-IN" sz="2000" dirty="0"/>
              <a:t>    global listener</a:t>
            </a:r>
            <a:br>
              <a:rPr lang="en-IN" sz="2000" dirty="0"/>
            </a:br>
            <a:r>
              <a:rPr lang="en-IN" sz="2000" dirty="0"/>
              <a:t>    </a:t>
            </a:r>
            <a:r>
              <a:rPr lang="en-IN" sz="2000" dirty="0" err="1"/>
              <a:t>listener.stop</a:t>
            </a:r>
            <a:r>
              <a:rPr lang="en-IN" sz="2000" dirty="0"/>
              <a:t>()</a:t>
            </a:r>
            <a:br>
              <a:rPr lang="en-IN" sz="2000" dirty="0"/>
            </a:br>
            <a:r>
              <a:rPr lang="en-IN" sz="2000" dirty="0"/>
              <a:t>    </a:t>
            </a:r>
            <a:r>
              <a:rPr lang="en-IN" sz="2000" dirty="0" err="1"/>
              <a:t>label.config</a:t>
            </a:r>
            <a:r>
              <a:rPr lang="en-IN" sz="2000" dirty="0"/>
              <a:t>(text="Keylogger stopped.")</a:t>
            </a:r>
            <a:br>
              <a:rPr lang="en-IN" sz="2000" dirty="0"/>
            </a:br>
            <a:r>
              <a:rPr lang="en-IN" sz="2000" dirty="0"/>
              <a:t>    </a:t>
            </a:r>
            <a:r>
              <a:rPr lang="en-IN" sz="2000" dirty="0" err="1"/>
              <a:t>start_button.config</a:t>
            </a:r>
            <a:r>
              <a:rPr lang="en-IN" sz="2000" dirty="0"/>
              <a:t>(state='normal')</a:t>
            </a:r>
            <a:br>
              <a:rPr lang="en-IN" sz="2000" dirty="0"/>
            </a:br>
            <a:r>
              <a:rPr lang="en-IN" sz="2000" dirty="0"/>
              <a:t>    </a:t>
            </a:r>
            <a:r>
              <a:rPr lang="en-IN" sz="2000" dirty="0" err="1"/>
              <a:t>stop_button.config</a:t>
            </a:r>
            <a:r>
              <a:rPr lang="en-IN" sz="2000" dirty="0"/>
              <a:t>(state='disabled')</a:t>
            </a:r>
            <a:br>
              <a:rPr lang="en-IN" sz="2000" dirty="0"/>
            </a:br>
            <a:br>
              <a:rPr lang="en-IN" sz="2000" dirty="0"/>
            </a:br>
            <a:r>
              <a:rPr lang="en-IN" sz="2000" dirty="0"/>
              <a:t>root = Tk()</a:t>
            </a:r>
            <a:br>
              <a:rPr lang="en-IN" sz="2000" dirty="0"/>
            </a:br>
            <a:r>
              <a:rPr lang="en-IN" sz="2000" dirty="0" err="1"/>
              <a:t>root.title</a:t>
            </a:r>
            <a:r>
              <a:rPr lang="en-IN" sz="2000" dirty="0"/>
              <a:t>("Keylogger")</a:t>
            </a:r>
            <a:br>
              <a:rPr lang="en-IN" sz="2000" dirty="0"/>
            </a:br>
            <a:r>
              <a:rPr lang="en-IN" sz="2000" dirty="0"/>
              <a:t>label = Label(root, text='Click "Start" to begin keylogging.')</a:t>
            </a:r>
            <a:br>
              <a:rPr lang="en-IN" sz="2000" dirty="0"/>
            </a:br>
            <a:r>
              <a:rPr lang="en-IN" sz="2000" dirty="0" err="1"/>
              <a:t>label.config</a:t>
            </a:r>
            <a:r>
              <a:rPr lang="en-IN" sz="2000" dirty="0"/>
              <a:t>(anchor=CENTER)</a:t>
            </a:r>
            <a:br>
              <a:rPr lang="en-IN" sz="2000" dirty="0"/>
            </a:br>
            <a:r>
              <a:rPr lang="en-IN" sz="2000" dirty="0" err="1"/>
              <a:t>label.pack</a:t>
            </a:r>
            <a:r>
              <a:rPr lang="en-IN" sz="2000" dirty="0"/>
              <a:t>()</a:t>
            </a:r>
          </a:p>
        </p:txBody>
      </p:sp>
      <p:pic>
        <p:nvPicPr>
          <p:cNvPr id="4" name="Picture 3">
            <a:extLst>
              <a:ext uri="{FF2B5EF4-FFF2-40B4-BE49-F238E27FC236}">
                <a16:creationId xmlns:a16="http://schemas.microsoft.com/office/drawing/2014/main" id="{BEFB9C25-9D32-6FBE-0742-C2FC42D368BA}"/>
              </a:ext>
            </a:extLst>
          </p:cNvPr>
          <p:cNvPicPr>
            <a:picLocks noChangeAspect="1"/>
          </p:cNvPicPr>
          <p:nvPr/>
        </p:nvPicPr>
        <p:blipFill>
          <a:blip r:embed="rId2"/>
          <a:stretch>
            <a:fillRect/>
          </a:stretch>
        </p:blipFill>
        <p:spPr>
          <a:xfrm>
            <a:off x="8153400" y="1295400"/>
            <a:ext cx="3535986" cy="3810330"/>
          </a:xfrm>
          <a:prstGeom prst="rect">
            <a:avLst/>
          </a:prstGeom>
        </p:spPr>
      </p:pic>
    </p:spTree>
    <p:extLst>
      <p:ext uri="{BB962C8B-B14F-4D97-AF65-F5344CB8AC3E}">
        <p14:creationId xmlns:p14="http://schemas.microsoft.com/office/powerpoint/2010/main" val="989473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957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vt:lpstr>
      <vt:lpstr>Office Theme</vt:lpstr>
      <vt:lpstr>B.D.K.K.V.SHARVAN</vt:lpstr>
      <vt:lpstr>KEY LOGGER</vt:lpstr>
      <vt:lpstr>AGENDA</vt:lpstr>
      <vt:lpstr>PROBLEM STATEMENT</vt:lpstr>
      <vt:lpstr>PROJECT OVERVIEW</vt:lpstr>
      <vt:lpstr>WHO ARE THE END USERS?</vt:lpstr>
      <vt:lpstr>YOUR SOLUTION AND ITS VALUE PROPOSITION</vt:lpstr>
      <vt:lpstr>PowerPoint Presentation</vt:lpstr>
      <vt:lpstr>PowerPoint Presentation</vt:lpstr>
      <vt:lpstr>PowerPoint Presentation</vt:lpstr>
      <vt:lpstr>THE WOW IN YOUR SOLUTION</vt:lpstr>
      <vt:lpstr>PowerPoint Presentation</vt:lpstr>
      <vt:lpstr>RESULTS</vt:lpstr>
      <vt:lpstr>REPO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SHARVAN AARYAN</dc:creator>
  <cp:lastModifiedBy>SHARVAN AARYAN</cp:lastModifiedBy>
  <cp:revision>3</cp:revision>
  <dcterms:created xsi:type="dcterms:W3CDTF">2024-06-03T05:48:59Z</dcterms:created>
  <dcterms:modified xsi:type="dcterms:W3CDTF">2024-06-13T07:58:39Z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