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333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5333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333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5333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333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333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4097" y="1028700"/>
            <a:ext cx="1598294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3795" y="1251815"/>
            <a:ext cx="6664959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333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6066" y="2258118"/>
            <a:ext cx="15695867" cy="649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5333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517" y="3974148"/>
            <a:ext cx="3829049" cy="3190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698" y="1595520"/>
            <a:ext cx="9075420" cy="2094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0">
              <a:lnSpc>
                <a:spcPct val="115999"/>
              </a:lnSpc>
              <a:spcBef>
                <a:spcPts val="100"/>
              </a:spcBef>
            </a:pPr>
            <a:r>
              <a:rPr sz="5850" spc="-145" dirty="0">
                <a:latin typeface="Tahoma"/>
                <a:cs typeface="Tahoma"/>
              </a:rPr>
              <a:t>POWERPULSE-</a:t>
            </a:r>
            <a:r>
              <a:rPr sz="5850" spc="-10" dirty="0">
                <a:latin typeface="Tahoma"/>
                <a:cs typeface="Tahoma"/>
              </a:rPr>
              <a:t>ENERGY </a:t>
            </a:r>
            <a:r>
              <a:rPr sz="5850" spc="-155" dirty="0">
                <a:latin typeface="Tahoma"/>
                <a:cs typeface="Tahoma"/>
              </a:rPr>
              <a:t>CONSUMPTION</a:t>
            </a:r>
            <a:r>
              <a:rPr sz="5850" spc="-590" dirty="0">
                <a:latin typeface="Tahoma"/>
                <a:cs typeface="Tahoma"/>
              </a:rPr>
              <a:t> </a:t>
            </a:r>
            <a:r>
              <a:rPr sz="5850" spc="-200" dirty="0">
                <a:latin typeface="Tahoma"/>
                <a:cs typeface="Tahoma"/>
              </a:rPr>
              <a:t>DASHBOARD</a:t>
            </a:r>
            <a:endParaRPr sz="5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321" y="4717567"/>
            <a:ext cx="7900034" cy="3549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4000" b="1" spc="-325" dirty="0">
                <a:solidFill>
                  <a:srgbClr val="9A4E12"/>
                </a:solidFill>
                <a:latin typeface="Trebuchet MS"/>
                <a:cs typeface="Trebuchet MS"/>
              </a:rPr>
              <a:t>BATCH</a:t>
            </a:r>
            <a:r>
              <a:rPr sz="4000" b="1" spc="-10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b="1" spc="545" dirty="0">
                <a:solidFill>
                  <a:srgbClr val="9A4E12"/>
                </a:solidFill>
                <a:latin typeface="Trebuchet MS"/>
                <a:cs typeface="Trebuchet MS"/>
              </a:rPr>
              <a:t>-</a:t>
            </a:r>
            <a:r>
              <a:rPr sz="4000" b="1" spc="-10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b="1" spc="-25" dirty="0">
                <a:solidFill>
                  <a:srgbClr val="9A4E12"/>
                </a:solidFill>
                <a:latin typeface="Trebuchet MS"/>
                <a:cs typeface="Trebuchet MS"/>
              </a:rPr>
              <a:t>04</a:t>
            </a:r>
            <a:endParaRPr sz="4000">
              <a:latin typeface="Trebuchet MS"/>
              <a:cs typeface="Trebuchet MS"/>
            </a:endParaRPr>
          </a:p>
          <a:p>
            <a:pPr marL="12700" marR="5080" indent="158750" algn="ctr">
              <a:lnSpc>
                <a:spcPct val="115599"/>
              </a:lnSpc>
            </a:pPr>
            <a:r>
              <a:rPr sz="4000" spc="-270" dirty="0">
                <a:solidFill>
                  <a:srgbClr val="9A4E12"/>
                </a:solidFill>
                <a:latin typeface="Trebuchet MS"/>
                <a:cs typeface="Trebuchet MS"/>
              </a:rPr>
              <a:t>B.SAI</a:t>
            </a:r>
            <a:r>
              <a:rPr sz="4000" spc="5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280" dirty="0">
                <a:solidFill>
                  <a:srgbClr val="9A4E12"/>
                </a:solidFill>
                <a:latin typeface="Trebuchet MS"/>
                <a:cs typeface="Trebuchet MS"/>
              </a:rPr>
              <a:t>NIVEDITHA</a:t>
            </a:r>
            <a:r>
              <a:rPr sz="4000" spc="5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350" dirty="0">
                <a:solidFill>
                  <a:srgbClr val="9A4E12"/>
                </a:solidFill>
                <a:latin typeface="Trebuchet MS"/>
                <a:cs typeface="Trebuchet MS"/>
              </a:rPr>
              <a:t>-</a:t>
            </a:r>
            <a:r>
              <a:rPr sz="4000" spc="5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9A4E12"/>
                </a:solidFill>
                <a:latin typeface="Trebuchet MS"/>
                <a:cs typeface="Trebuchet MS"/>
              </a:rPr>
              <a:t>2111CS030103 </a:t>
            </a:r>
            <a:r>
              <a:rPr sz="4000" spc="-320" dirty="0">
                <a:solidFill>
                  <a:srgbClr val="9A4E12"/>
                </a:solidFill>
                <a:latin typeface="Trebuchet MS"/>
                <a:cs typeface="Trebuchet MS"/>
              </a:rPr>
              <a:t>Y.SANTOSH</a:t>
            </a:r>
            <a:r>
              <a:rPr sz="4000" spc="1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200" dirty="0">
                <a:solidFill>
                  <a:srgbClr val="9A4E12"/>
                </a:solidFill>
                <a:latin typeface="Trebuchet MS"/>
                <a:cs typeface="Trebuchet MS"/>
              </a:rPr>
              <a:t>SAMPATH</a:t>
            </a:r>
            <a:r>
              <a:rPr sz="4000" spc="1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350" dirty="0">
                <a:solidFill>
                  <a:srgbClr val="9A4E12"/>
                </a:solidFill>
                <a:latin typeface="Trebuchet MS"/>
                <a:cs typeface="Trebuchet MS"/>
              </a:rPr>
              <a:t>-</a:t>
            </a:r>
            <a:r>
              <a:rPr sz="4000" spc="1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120" dirty="0">
                <a:solidFill>
                  <a:srgbClr val="9A4E12"/>
                </a:solidFill>
                <a:latin typeface="Trebuchet MS"/>
                <a:cs typeface="Trebuchet MS"/>
              </a:rPr>
              <a:t>2111CS030111 </a:t>
            </a:r>
            <a:r>
              <a:rPr sz="4000" spc="-235" dirty="0">
                <a:solidFill>
                  <a:srgbClr val="9A4E12"/>
                </a:solidFill>
                <a:latin typeface="Trebuchet MS"/>
                <a:cs typeface="Trebuchet MS"/>
              </a:rPr>
              <a:t>SHARVANI</a:t>
            </a:r>
            <a:r>
              <a:rPr sz="4000" spc="-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195" dirty="0">
                <a:solidFill>
                  <a:srgbClr val="9A4E12"/>
                </a:solidFill>
                <a:latin typeface="Trebuchet MS"/>
                <a:cs typeface="Trebuchet MS"/>
              </a:rPr>
              <a:t>BANALA</a:t>
            </a:r>
            <a:r>
              <a:rPr sz="4000" spc="-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350" dirty="0">
                <a:solidFill>
                  <a:srgbClr val="9A4E12"/>
                </a:solidFill>
                <a:latin typeface="Trebuchet MS"/>
                <a:cs typeface="Trebuchet MS"/>
              </a:rPr>
              <a:t>-</a:t>
            </a:r>
            <a:r>
              <a:rPr sz="4000" spc="-30" dirty="0">
                <a:solidFill>
                  <a:srgbClr val="9A4E12"/>
                </a:solidFill>
                <a:latin typeface="Trebuchet MS"/>
                <a:cs typeface="Trebuchet MS"/>
              </a:rPr>
              <a:t> 2111CS030115 </a:t>
            </a:r>
            <a:r>
              <a:rPr sz="4000" spc="-254" dirty="0">
                <a:solidFill>
                  <a:srgbClr val="9A4E12"/>
                </a:solidFill>
                <a:latin typeface="Trebuchet MS"/>
                <a:cs typeface="Trebuchet MS"/>
              </a:rPr>
              <a:t>M.VAISHNAVI</a:t>
            </a:r>
            <a:r>
              <a:rPr sz="4000" spc="4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350" dirty="0">
                <a:solidFill>
                  <a:srgbClr val="9A4E12"/>
                </a:solidFill>
                <a:latin typeface="Trebuchet MS"/>
                <a:cs typeface="Trebuchet MS"/>
              </a:rPr>
              <a:t>-</a:t>
            </a:r>
            <a:r>
              <a:rPr sz="4000" spc="5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4000" spc="-25" dirty="0">
                <a:solidFill>
                  <a:srgbClr val="9A4E12"/>
                </a:solidFill>
                <a:latin typeface="Trebuchet MS"/>
                <a:cs typeface="Trebuchet MS"/>
              </a:rPr>
              <a:t>2111CS030148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4097" y="1028700"/>
            <a:ext cx="16551275" cy="8229600"/>
            <a:chOff x="1154097" y="1028700"/>
            <a:chExt cx="16551275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2631" y="3148646"/>
              <a:ext cx="3829049" cy="31908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9996" y="2469379"/>
              <a:ext cx="4705349" cy="4705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8005" y="1358906"/>
            <a:ext cx="6161683" cy="9624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u="sng" spc="595" dirty="0">
                <a:latin typeface="Tahoma"/>
                <a:cs typeface="Tahoma"/>
              </a:rPr>
              <a:t>Introduction</a:t>
            </a:r>
            <a:endParaRPr sz="6150" b="1" u="sng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781301"/>
            <a:ext cx="11248384" cy="5513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lang="en-US" sz="2800" b="1" spc="-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today's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efficiency,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en-US" sz="2800" b="1" spc="-2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800" b="1" spc="-6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aiming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use.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4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spc="-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2800" b="1" spc="-20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inefficiencies, </a:t>
            </a:r>
            <a:r>
              <a:rPr lang="en-US" sz="2800" b="1" spc="-5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translating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actionable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insights.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n-US" sz="2800" b="1" spc="-1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800" b="1" spc="-1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en-US" sz="2800" b="1" spc="-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decision-</a:t>
            </a:r>
            <a:r>
              <a:rPr lang="en-US" sz="2800" b="1" spc="-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lang="en-US" sz="2800" b="1" spc="-1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19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goal- </a:t>
            </a:r>
            <a:r>
              <a:rPr lang="en-US" sz="2800" b="1" spc="-114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setting,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helping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sustainability,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6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4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costs,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US" sz="2800" b="1" spc="-6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impact.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understandable,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n-US" sz="2800" b="1" spc="-21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9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6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4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b="1" spc="-2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2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2800" b="1" spc="-7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  <a:r>
              <a:rPr lang="en-US" sz="2800" b="1" spc="-2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800" b="1" spc="-2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3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2800" b="1" spc="-2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7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800" b="1" spc="-225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sz="2800" b="1" spc="-10" dirty="0">
                <a:solidFill>
                  <a:srgbClr val="53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B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097" y="1028700"/>
            <a:ext cx="1598294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7895" y="1319146"/>
            <a:ext cx="872807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b="1" u="sng" spc="204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Steps</a:t>
            </a:r>
            <a:r>
              <a:rPr sz="4650" b="1" u="sng" spc="-370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 </a:t>
            </a:r>
            <a:r>
              <a:rPr sz="4650" b="1" u="sng" spc="405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Involved</a:t>
            </a:r>
            <a:r>
              <a:rPr sz="4650" b="1" u="sng" spc="-370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 </a:t>
            </a:r>
            <a:r>
              <a:rPr sz="4650" b="1" u="sng" spc="380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in</a:t>
            </a:r>
            <a:r>
              <a:rPr sz="4650" b="1" u="sng" spc="-370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 </a:t>
            </a:r>
            <a:r>
              <a:rPr sz="4650" b="1" u="sng" spc="555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the</a:t>
            </a:r>
            <a:r>
              <a:rPr sz="4650" b="1" u="sng" spc="-370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 </a:t>
            </a:r>
            <a:r>
              <a:rPr sz="4650" b="1" u="sng" spc="565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533337"/>
                  </a:solidFill>
                </a:uFill>
                <a:latin typeface="Aptos Display" panose="020B0004020202020204" pitchFamily="34" charset="0"/>
              </a:rPr>
              <a:t>Project</a:t>
            </a:r>
            <a:endParaRPr sz="4650" b="1" u="sng" dirty="0">
              <a:solidFill>
                <a:schemeClr val="bg2">
                  <a:lumMod val="1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7644" y="2002187"/>
            <a:ext cx="619379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>
              <a:lnSpc>
                <a:spcPct val="143200"/>
              </a:lnSpc>
              <a:spcBef>
                <a:spcPts val="100"/>
              </a:spcBef>
              <a:tabLst>
                <a:tab pos="864869" algn="l"/>
                <a:tab pos="895350" algn="l"/>
                <a:tab pos="1748155" algn="l"/>
                <a:tab pos="2205990" algn="l"/>
                <a:tab pos="2409825" algn="l"/>
                <a:tab pos="4109085" algn="l"/>
                <a:tab pos="5650230" algn="l"/>
              </a:tabLst>
            </a:pPr>
            <a:r>
              <a:rPr sz="2400" b="1" spc="60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0" dirty="0">
                <a:solidFill>
                  <a:srgbClr val="9A4E12"/>
                </a:solidFill>
                <a:latin typeface="Trebuchet MS"/>
                <a:cs typeface="Trebuchet MS"/>
              </a:rPr>
              <a:t>from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company's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65" dirty="0">
                <a:solidFill>
                  <a:srgbClr val="9A4E12"/>
                </a:solidFill>
                <a:latin typeface="Trebuchet MS"/>
                <a:cs typeface="Trebuchet MS"/>
              </a:rPr>
              <a:t>database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9A4E12"/>
                </a:solidFill>
                <a:latin typeface="Trebuchet MS"/>
                <a:cs typeface="Trebuchet MS"/>
              </a:rPr>
              <a:t>and and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	</a:t>
            </a:r>
            <a:r>
              <a:rPr sz="2400" b="1" spc="50" dirty="0">
                <a:solidFill>
                  <a:srgbClr val="9A4E12"/>
                </a:solidFill>
                <a:latin typeface="Trebuchet MS"/>
                <a:cs typeface="Trebuchet MS"/>
              </a:rPr>
              <a:t>feature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engineering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9287" y="2685663"/>
            <a:ext cx="210185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5780" algn="l"/>
              </a:tabLst>
            </a:pP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techniques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9A4E12"/>
                </a:solidFill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0363" y="2002187"/>
            <a:ext cx="8214995" cy="1535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00"/>
              </a:spcBef>
              <a:tabLst>
                <a:tab pos="416559" algn="l"/>
                <a:tab pos="1270635" algn="l"/>
                <a:tab pos="2179955" algn="l"/>
                <a:tab pos="2585720" algn="l"/>
                <a:tab pos="2914015" algn="l"/>
                <a:tab pos="3551554" algn="l"/>
                <a:tab pos="3627754" algn="l"/>
                <a:tab pos="4831715" algn="l"/>
                <a:tab pos="5949950" algn="l"/>
                <a:tab pos="6111875" algn="l"/>
                <a:tab pos="6971030" algn="l"/>
                <a:tab pos="7512684" algn="l"/>
              </a:tabLst>
            </a:pPr>
            <a:r>
              <a:rPr sz="2400" b="1" spc="-315" dirty="0">
                <a:solidFill>
                  <a:srgbClr val="E86B38"/>
                </a:solidFill>
                <a:latin typeface="Trebuchet MS"/>
                <a:cs typeface="Trebuchet MS"/>
              </a:rPr>
              <a:t>1.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	</a:t>
            </a:r>
            <a:r>
              <a:rPr sz="2400" b="1" spc="-20" dirty="0">
                <a:solidFill>
                  <a:srgbClr val="E86B38"/>
                </a:solidFill>
                <a:latin typeface="Trebuchet MS"/>
                <a:cs typeface="Trebuchet MS"/>
              </a:rPr>
              <a:t>Data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E86B38"/>
                </a:solidFill>
                <a:latin typeface="Trebuchet MS"/>
                <a:cs typeface="Trebuchet MS"/>
              </a:rPr>
              <a:t>Co</a:t>
            </a:r>
            <a:r>
              <a:rPr lang="en-IN" sz="2400" b="1" spc="-10" dirty="0" err="1">
                <a:solidFill>
                  <a:srgbClr val="E86B38"/>
                </a:solidFill>
                <a:latin typeface="Trebuchet MS"/>
                <a:cs typeface="Trebuchet MS"/>
              </a:rPr>
              <a:t>ll</a:t>
            </a:r>
            <a:r>
              <a:rPr sz="2400" b="1" spc="-10" dirty="0" err="1">
                <a:solidFill>
                  <a:srgbClr val="E86B38"/>
                </a:solidFill>
                <a:latin typeface="Trebuchet MS"/>
                <a:cs typeface="Trebuchet MS"/>
              </a:rPr>
              <a:t>ection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E86B38"/>
                </a:solidFill>
                <a:latin typeface="Trebuchet MS"/>
                <a:cs typeface="Trebuchet MS"/>
              </a:rPr>
              <a:t>and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		</a:t>
            </a:r>
            <a:r>
              <a:rPr sz="2400" b="1" spc="-10" dirty="0">
                <a:solidFill>
                  <a:srgbClr val="E86B38"/>
                </a:solidFill>
                <a:latin typeface="Trebuchet MS"/>
                <a:cs typeface="Trebuchet MS"/>
              </a:rPr>
              <a:t>Preprocessing</a:t>
            </a:r>
            <a:r>
              <a:rPr sz="2400" b="1" spc="-10" dirty="0">
                <a:solidFill>
                  <a:srgbClr val="533337"/>
                </a:solidFill>
                <a:latin typeface="Trebuchet MS"/>
                <a:cs typeface="Trebuchet MS"/>
              </a:rPr>
              <a:t>:</a:t>
            </a:r>
            <a:r>
              <a:rPr sz="2400" b="1" dirty="0">
                <a:solidFill>
                  <a:srgbClr val="533337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Collected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9A4E12"/>
                </a:solidFill>
                <a:latin typeface="Trebuchet MS"/>
                <a:cs typeface="Trebuchet MS"/>
              </a:rPr>
              <a:t>raw 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preprocessed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25" dirty="0">
                <a:solidFill>
                  <a:srgbClr val="9A4E12"/>
                </a:solidFill>
                <a:latin typeface="Trebuchet MS"/>
                <a:cs typeface="Trebuchet MS"/>
              </a:rPr>
              <a:t>it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45" dirty="0">
                <a:solidFill>
                  <a:srgbClr val="9A4E12"/>
                </a:solidFill>
                <a:latin typeface="Trebuchet MS"/>
                <a:cs typeface="Trebuchet MS"/>
              </a:rPr>
              <a:t>using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Python.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Applied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	</a:t>
            </a:r>
            <a:r>
              <a:rPr sz="2400" b="1" spc="60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cleaning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ensure</a:t>
            </a:r>
            <a:r>
              <a:rPr sz="2400" b="1" spc="24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spc="24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80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2400" b="1" spc="24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was</a:t>
            </a:r>
            <a:r>
              <a:rPr sz="2400" b="1" spc="24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ready</a:t>
            </a:r>
            <a:r>
              <a:rPr sz="2400" b="1" spc="24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80" dirty="0">
                <a:solidFill>
                  <a:srgbClr val="9A4E12"/>
                </a:solidFill>
                <a:latin typeface="Trebuchet MS"/>
                <a:cs typeface="Trebuchet MS"/>
              </a:rPr>
              <a:t>for</a:t>
            </a:r>
            <a:r>
              <a:rPr sz="2400" b="1" spc="24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9A4E12"/>
                </a:solidFill>
                <a:latin typeface="Trebuchet MS"/>
                <a:cs typeface="Trebuchet MS"/>
              </a:rPr>
              <a:t>analysis.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0363" y="3573812"/>
            <a:ext cx="14411325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8625" algn="just">
              <a:lnSpc>
                <a:spcPct val="143200"/>
              </a:lnSpc>
              <a:spcBef>
                <a:spcPts val="100"/>
              </a:spcBef>
              <a:buAutoNum type="arabicPeriod" startAt="2"/>
              <a:tabLst>
                <a:tab pos="441325" algn="l"/>
              </a:tabLst>
            </a:pPr>
            <a:r>
              <a:rPr sz="2400" b="1" spc="45" dirty="0">
                <a:solidFill>
                  <a:srgbClr val="E86B38"/>
                </a:solidFill>
                <a:latin typeface="Trebuchet MS"/>
                <a:cs typeface="Trebuchet MS"/>
              </a:rPr>
              <a:t>Exploratory</a:t>
            </a:r>
            <a:r>
              <a:rPr sz="2400" b="1" spc="10" dirty="0">
                <a:solidFill>
                  <a:srgbClr val="E86B38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Data</a:t>
            </a:r>
            <a:r>
              <a:rPr sz="2400" b="1" spc="10" dirty="0">
                <a:solidFill>
                  <a:srgbClr val="E86B38"/>
                </a:solidFill>
                <a:latin typeface="Trebuchet MS"/>
                <a:cs typeface="Trebuchet MS"/>
              </a:rPr>
              <a:t>  </a:t>
            </a:r>
            <a:r>
              <a:rPr sz="2400" b="1" spc="55" dirty="0">
                <a:solidFill>
                  <a:srgbClr val="E86B38"/>
                </a:solidFill>
                <a:latin typeface="Trebuchet MS"/>
                <a:cs typeface="Trebuchet MS"/>
              </a:rPr>
              <a:t>Analysis</a:t>
            </a:r>
            <a:r>
              <a:rPr sz="2400" b="1" spc="10" dirty="0">
                <a:solidFill>
                  <a:srgbClr val="E86B38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(EDA):</a:t>
            </a:r>
            <a:r>
              <a:rPr sz="2400" b="1" spc="10" dirty="0">
                <a:solidFill>
                  <a:srgbClr val="E86B38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Conducted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EDA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on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preprocessed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spc="80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spc="55" dirty="0">
                <a:solidFill>
                  <a:srgbClr val="9A4E12"/>
                </a:solidFill>
                <a:latin typeface="Trebuchet MS"/>
                <a:cs typeface="Trebuchet MS"/>
              </a:rPr>
              <a:t>using</a:t>
            </a:r>
            <a:r>
              <a:rPr sz="2400" b="1" spc="10" dirty="0">
                <a:solidFill>
                  <a:srgbClr val="9A4E12"/>
                </a:solidFill>
                <a:latin typeface="Trebuchet MS"/>
                <a:cs typeface="Trebuchet MS"/>
              </a:rPr>
              <a:t>  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Python,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including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100" dirty="0">
                <a:solidFill>
                  <a:srgbClr val="9A4E12"/>
                </a:solidFill>
                <a:latin typeface="Trebuchet MS"/>
                <a:cs typeface="Trebuchet MS"/>
              </a:rPr>
              <a:t>statistical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9A4E12"/>
                </a:solidFill>
                <a:latin typeface="Trebuchet MS"/>
                <a:cs typeface="Trebuchet MS"/>
              </a:rPr>
              <a:t>analysis,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visualizations,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and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9A4E12"/>
                </a:solidFill>
                <a:latin typeface="Trebuchet MS"/>
                <a:cs typeface="Trebuchet MS"/>
              </a:rPr>
              <a:t>identifying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70" dirty="0">
                <a:solidFill>
                  <a:srgbClr val="9A4E12"/>
                </a:solidFill>
                <a:latin typeface="Trebuchet MS"/>
                <a:cs typeface="Trebuchet MS"/>
              </a:rPr>
              <a:t>patterns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and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9A4E12"/>
                </a:solidFill>
                <a:latin typeface="Trebuchet MS"/>
                <a:cs typeface="Trebuchet MS"/>
              </a:rPr>
              <a:t>trends.</a:t>
            </a:r>
            <a:endParaRPr sz="2400">
              <a:latin typeface="Trebuchet MS"/>
              <a:cs typeface="Trebuchet MS"/>
            </a:endParaRPr>
          </a:p>
          <a:p>
            <a:pPr marL="12700" marR="5080" indent="370840" algn="just">
              <a:lnSpc>
                <a:spcPct val="143200"/>
              </a:lnSpc>
              <a:buAutoNum type="arabicPeriod" startAt="2"/>
              <a:tabLst>
                <a:tab pos="383540" algn="l"/>
              </a:tabLst>
            </a:pP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Export</a:t>
            </a:r>
            <a:r>
              <a:rPr sz="2400" b="1" spc="2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Data</a:t>
            </a:r>
            <a:r>
              <a:rPr sz="2400" b="1" spc="2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to</a:t>
            </a:r>
            <a:r>
              <a:rPr sz="2400" b="1" spc="2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Power</a:t>
            </a:r>
            <a:r>
              <a:rPr sz="2400" b="1" spc="2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BI:</a:t>
            </a:r>
            <a:r>
              <a:rPr sz="2400" b="1" spc="2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Exported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preprocessed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80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and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EDA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9A4E12"/>
                </a:solidFill>
                <a:latin typeface="Trebuchet MS"/>
                <a:cs typeface="Trebuchet MS"/>
              </a:rPr>
              <a:t>results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to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Power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BI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9A4E12"/>
                </a:solidFill>
                <a:latin typeface="Trebuchet MS"/>
                <a:cs typeface="Trebuchet MS"/>
              </a:rPr>
              <a:t>using</a:t>
            </a:r>
            <a:r>
              <a:rPr sz="2400" b="1" spc="2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9A4E12"/>
                </a:solidFill>
                <a:latin typeface="Trebuchet MS"/>
                <a:cs typeface="Trebuchet MS"/>
              </a:rPr>
              <a:t>a </a:t>
            </a:r>
            <a:r>
              <a:rPr sz="2400" b="1" spc="60" dirty="0">
                <a:solidFill>
                  <a:srgbClr val="9A4E12"/>
                </a:solidFill>
                <a:latin typeface="Trebuchet MS"/>
                <a:cs typeface="Trebuchet MS"/>
              </a:rPr>
              <a:t>suitable</a:t>
            </a:r>
            <a:r>
              <a:rPr sz="2400" b="1" spc="1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9A4E12"/>
                </a:solidFill>
                <a:latin typeface="Trebuchet MS"/>
                <a:cs typeface="Trebuchet MS"/>
              </a:rPr>
              <a:t>file</a:t>
            </a:r>
            <a:r>
              <a:rPr sz="2400" b="1" spc="18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65" dirty="0">
                <a:solidFill>
                  <a:srgbClr val="9A4E12"/>
                </a:solidFill>
                <a:latin typeface="Trebuchet MS"/>
                <a:cs typeface="Trebuchet MS"/>
              </a:rPr>
              <a:t>format</a:t>
            </a:r>
            <a:r>
              <a:rPr sz="2400" b="1" spc="1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like</a:t>
            </a:r>
            <a:r>
              <a:rPr sz="2400" b="1" spc="18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9A4E12"/>
                </a:solidFill>
                <a:latin typeface="Trebuchet MS"/>
                <a:cs typeface="Trebuchet MS"/>
              </a:rPr>
              <a:t>CSV.</a:t>
            </a:r>
            <a:endParaRPr sz="2400">
              <a:latin typeface="Trebuchet MS"/>
              <a:cs typeface="Trebuchet MS"/>
            </a:endParaRPr>
          </a:p>
          <a:p>
            <a:pPr marL="12700" marR="5080" indent="396875" algn="just">
              <a:lnSpc>
                <a:spcPct val="143200"/>
              </a:lnSpc>
              <a:spcBef>
                <a:spcPts val="5"/>
              </a:spcBef>
              <a:buAutoNum type="arabicPeriod" startAt="2"/>
              <a:tabLst>
                <a:tab pos="409575" algn="l"/>
              </a:tabLst>
            </a:pP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Create</a:t>
            </a:r>
            <a:r>
              <a:rPr sz="2400" b="1" spc="515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the</a:t>
            </a:r>
            <a:r>
              <a:rPr sz="2400" b="1" spc="5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86B38"/>
                </a:solidFill>
                <a:latin typeface="Trebuchet MS"/>
                <a:cs typeface="Trebuchet MS"/>
              </a:rPr>
              <a:t>Dashboard:</a:t>
            </a:r>
            <a:r>
              <a:rPr sz="2400" b="1" spc="520" dirty="0">
                <a:solidFill>
                  <a:srgbClr val="E86B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In</a:t>
            </a:r>
            <a:r>
              <a:rPr sz="2400" b="1" spc="51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Power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BI,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created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</a:t>
            </a:r>
            <a:r>
              <a:rPr sz="2400" b="1" spc="51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new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report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and</a:t>
            </a:r>
            <a:r>
              <a:rPr sz="2400" b="1" spc="51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added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9A4E12"/>
                </a:solidFill>
                <a:latin typeface="Trebuchet MS"/>
                <a:cs typeface="Trebuchet MS"/>
              </a:rPr>
              <a:t>visualizations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such</a:t>
            </a:r>
            <a:r>
              <a:rPr sz="2400" b="1" spc="52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9A4E12"/>
                </a:solidFill>
                <a:latin typeface="Trebuchet MS"/>
                <a:cs typeface="Trebuchet MS"/>
              </a:rPr>
              <a:t>as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tables,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9A4E12"/>
                </a:solidFill>
                <a:latin typeface="Trebuchet MS"/>
                <a:cs typeface="Trebuchet MS"/>
              </a:rPr>
              <a:t>charts,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and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graphs.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Used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Power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BI's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9A4E12"/>
                </a:solidFill>
                <a:latin typeface="Trebuchet MS"/>
                <a:cs typeface="Trebuchet MS"/>
              </a:rPr>
              <a:t>drag-</a:t>
            </a:r>
            <a:r>
              <a:rPr sz="2400" b="1" spc="155" dirty="0">
                <a:solidFill>
                  <a:srgbClr val="9A4E12"/>
                </a:solidFill>
                <a:latin typeface="Trebuchet MS"/>
                <a:cs typeface="Trebuchet MS"/>
              </a:rPr>
              <a:t>and-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drop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9A4E12"/>
                </a:solidFill>
                <a:latin typeface="Trebuchet MS"/>
                <a:cs typeface="Trebuchet MS"/>
              </a:rPr>
              <a:t>interface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to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build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a</a:t>
            </a:r>
            <a:r>
              <a:rPr sz="2400" b="1" spc="33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65" dirty="0">
                <a:solidFill>
                  <a:srgbClr val="9A4E12"/>
                </a:solidFill>
                <a:latin typeface="Trebuchet MS"/>
                <a:cs typeface="Trebuchet MS"/>
              </a:rPr>
              <a:t>dashboard</a:t>
            </a:r>
            <a:r>
              <a:rPr sz="2400" b="1" spc="3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9A4E12"/>
                </a:solidFill>
                <a:latin typeface="Trebuchet MS"/>
                <a:cs typeface="Trebuchet MS"/>
              </a:rPr>
              <a:t>that </a:t>
            </a:r>
            <a:r>
              <a:rPr sz="2400" b="1" spc="65" dirty="0">
                <a:solidFill>
                  <a:srgbClr val="9A4E12"/>
                </a:solidFill>
                <a:latin typeface="Trebuchet MS"/>
                <a:cs typeface="Trebuchet MS"/>
              </a:rPr>
              <a:t>effectively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communicated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9A4E12"/>
                </a:solidFill>
                <a:latin typeface="Trebuchet MS"/>
                <a:cs typeface="Trebuchet MS"/>
              </a:rPr>
              <a:t>insights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gained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from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A4E12"/>
                </a:solidFill>
                <a:latin typeface="Trebuchet MS"/>
                <a:cs typeface="Trebuchet MS"/>
              </a:rPr>
              <a:t>the</a:t>
            </a:r>
            <a:r>
              <a:rPr sz="2400" b="1" spc="23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9A4E12"/>
                </a:solidFill>
                <a:latin typeface="Trebuchet MS"/>
                <a:cs typeface="Trebuchet MS"/>
              </a:rPr>
              <a:t>analysis.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0850" y="6964991"/>
            <a:ext cx="4486274" cy="3322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397" y="2985152"/>
            <a:ext cx="12245975" cy="5098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440" indent="-12065" algn="just">
              <a:lnSpc>
                <a:spcPct val="117400"/>
              </a:lnSpc>
              <a:spcBef>
                <a:spcPts val="90"/>
              </a:spcBef>
              <a:buAutoNum type="arabicPeriod"/>
              <a:tabLst>
                <a:tab pos="396240" algn="l"/>
              </a:tabLst>
            </a:pPr>
            <a:r>
              <a:rPr sz="3150" b="1" spc="15" dirty="0">
                <a:solidFill>
                  <a:srgbClr val="9A4E12"/>
                </a:solidFill>
                <a:latin typeface="Trebuchet MS"/>
                <a:cs typeface="Trebuchet MS"/>
              </a:rPr>
              <a:t>	User-</a:t>
            </a:r>
            <a:r>
              <a:rPr sz="3150" b="1" spc="-105" dirty="0">
                <a:solidFill>
                  <a:srgbClr val="9A4E12"/>
                </a:solidFill>
                <a:latin typeface="Trebuchet MS"/>
                <a:cs typeface="Trebuchet MS"/>
              </a:rPr>
              <a:t>Friendly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60" dirty="0">
                <a:solidFill>
                  <a:srgbClr val="9A4E12"/>
                </a:solidFill>
                <a:latin typeface="Trebuchet MS"/>
                <a:cs typeface="Trebuchet MS"/>
              </a:rPr>
              <a:t>Interface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515" dirty="0">
                <a:solidFill>
                  <a:srgbClr val="9A4E12"/>
                </a:solidFill>
                <a:latin typeface="Trebuchet MS"/>
                <a:cs typeface="Trebuchet MS"/>
              </a:rPr>
              <a:t>: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110" dirty="0">
                <a:solidFill>
                  <a:srgbClr val="533337"/>
                </a:solidFill>
                <a:latin typeface="Trebuchet MS"/>
                <a:cs typeface="Trebuchet MS"/>
              </a:rPr>
              <a:t>Intuitive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65" dirty="0">
                <a:solidFill>
                  <a:srgbClr val="533337"/>
                </a:solidFill>
                <a:latin typeface="Trebuchet MS"/>
                <a:cs typeface="Trebuchet MS"/>
              </a:rPr>
              <a:t>design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60" dirty="0">
                <a:solidFill>
                  <a:srgbClr val="533337"/>
                </a:solidFill>
                <a:latin typeface="Trebuchet MS"/>
                <a:cs typeface="Trebuchet MS"/>
              </a:rPr>
              <a:t>and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0" dirty="0">
                <a:solidFill>
                  <a:srgbClr val="533337"/>
                </a:solidFill>
                <a:latin typeface="Trebuchet MS"/>
                <a:cs typeface="Trebuchet MS"/>
              </a:rPr>
              <a:t>interactive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5" dirty="0">
                <a:solidFill>
                  <a:srgbClr val="533337"/>
                </a:solidFill>
                <a:latin typeface="Trebuchet MS"/>
                <a:cs typeface="Trebuchet MS"/>
              </a:rPr>
              <a:t>features</a:t>
            </a:r>
            <a:r>
              <a:rPr sz="3150" b="1" spc="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75" dirty="0">
                <a:solidFill>
                  <a:srgbClr val="533337"/>
                </a:solidFill>
                <a:latin typeface="Trebuchet MS"/>
                <a:cs typeface="Trebuchet MS"/>
              </a:rPr>
              <a:t>make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55" dirty="0">
                <a:solidFill>
                  <a:srgbClr val="533337"/>
                </a:solidFill>
                <a:latin typeface="Trebuchet MS"/>
                <a:cs typeface="Trebuchet MS"/>
              </a:rPr>
              <a:t>it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40" dirty="0">
                <a:solidFill>
                  <a:srgbClr val="533337"/>
                </a:solidFill>
                <a:latin typeface="Trebuchet MS"/>
                <a:cs typeface="Trebuchet MS"/>
              </a:rPr>
              <a:t>easy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15" dirty="0">
                <a:solidFill>
                  <a:srgbClr val="533337"/>
                </a:solidFill>
                <a:latin typeface="Trebuchet MS"/>
                <a:cs typeface="Trebuchet MS"/>
              </a:rPr>
              <a:t>for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35" dirty="0">
                <a:solidFill>
                  <a:srgbClr val="533337"/>
                </a:solidFill>
                <a:latin typeface="Trebuchet MS"/>
                <a:cs typeface="Trebuchet MS"/>
              </a:rPr>
              <a:t>users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to </a:t>
            </a:r>
            <a:r>
              <a:rPr sz="3150" b="1" spc="-140" dirty="0">
                <a:solidFill>
                  <a:srgbClr val="533337"/>
                </a:solidFill>
                <a:latin typeface="Trebuchet MS"/>
                <a:cs typeface="Trebuchet MS"/>
              </a:rPr>
              <a:t>explore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60" dirty="0">
                <a:solidFill>
                  <a:srgbClr val="533337"/>
                </a:solidFill>
                <a:latin typeface="Trebuchet MS"/>
                <a:cs typeface="Trebuchet MS"/>
              </a:rPr>
              <a:t>and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90" dirty="0">
                <a:solidFill>
                  <a:srgbClr val="533337"/>
                </a:solidFill>
                <a:latin typeface="Trebuchet MS"/>
                <a:cs typeface="Trebuchet MS"/>
              </a:rPr>
              <a:t>interpret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90" dirty="0">
                <a:solidFill>
                  <a:srgbClr val="533337"/>
                </a:solidFill>
                <a:latin typeface="Trebuchet MS"/>
                <a:cs typeface="Trebuchet MS"/>
              </a:rPr>
              <a:t>energy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20" dirty="0">
                <a:solidFill>
                  <a:srgbClr val="533337"/>
                </a:solidFill>
                <a:latin typeface="Trebuchet MS"/>
                <a:cs typeface="Trebuchet MS"/>
              </a:rPr>
              <a:t>consumption</a:t>
            </a:r>
            <a:r>
              <a:rPr sz="3150" b="1" spc="-8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data.</a:t>
            </a:r>
            <a:endParaRPr sz="3150">
              <a:latin typeface="Trebuchet MS"/>
              <a:cs typeface="Trebuchet MS"/>
            </a:endParaRPr>
          </a:p>
          <a:p>
            <a:pPr marL="12700" marR="455295" indent="514984">
              <a:lnSpc>
                <a:spcPct val="117400"/>
              </a:lnSpc>
              <a:buAutoNum type="arabicPeriod"/>
              <a:tabLst>
                <a:tab pos="527685" algn="l"/>
              </a:tabLst>
            </a:pPr>
            <a:r>
              <a:rPr sz="3150" b="1" dirty="0">
                <a:solidFill>
                  <a:srgbClr val="9A4E12"/>
                </a:solidFill>
                <a:latin typeface="Trebuchet MS"/>
                <a:cs typeface="Trebuchet MS"/>
              </a:rPr>
              <a:t>Data</a:t>
            </a:r>
            <a:r>
              <a:rPr sz="3150" b="1" spc="-24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110" dirty="0">
                <a:solidFill>
                  <a:srgbClr val="9A4E12"/>
                </a:solidFill>
                <a:latin typeface="Trebuchet MS"/>
                <a:cs typeface="Trebuchet MS"/>
              </a:rPr>
              <a:t>Customization</a:t>
            </a:r>
            <a:r>
              <a:rPr sz="3150" b="1" spc="-12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515" dirty="0">
                <a:solidFill>
                  <a:srgbClr val="9A4E12"/>
                </a:solidFill>
                <a:latin typeface="Trebuchet MS"/>
                <a:cs typeface="Trebuchet MS"/>
              </a:rPr>
              <a:t>: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114" dirty="0">
                <a:solidFill>
                  <a:srgbClr val="533337"/>
                </a:solidFill>
                <a:latin typeface="Trebuchet MS"/>
                <a:cs typeface="Trebuchet MS"/>
              </a:rPr>
              <a:t>Drop</a:t>
            </a:r>
            <a:r>
              <a:rPr sz="3150" b="1" spc="-12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70" dirty="0">
                <a:solidFill>
                  <a:srgbClr val="533337"/>
                </a:solidFill>
                <a:latin typeface="Trebuchet MS"/>
                <a:cs typeface="Trebuchet MS"/>
              </a:rPr>
              <a:t>down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0" dirty="0">
                <a:solidFill>
                  <a:srgbClr val="533337"/>
                </a:solidFill>
                <a:latin typeface="Trebuchet MS"/>
                <a:cs typeface="Trebuchet MS"/>
              </a:rPr>
              <a:t>slicers</a:t>
            </a:r>
            <a:r>
              <a:rPr sz="3150" b="1" spc="-21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00" dirty="0">
                <a:solidFill>
                  <a:srgbClr val="533337"/>
                </a:solidFill>
                <a:latin typeface="Trebuchet MS"/>
                <a:cs typeface="Trebuchet MS"/>
              </a:rPr>
              <a:t>empower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users</a:t>
            </a:r>
            <a:r>
              <a:rPr sz="3150" b="1" spc="-14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533337"/>
                </a:solidFill>
                <a:latin typeface="Trebuchet MS"/>
                <a:cs typeface="Trebuchet MS"/>
              </a:rPr>
              <a:t>to</a:t>
            </a:r>
            <a:r>
              <a:rPr sz="3150" b="1" spc="-13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tailor </a:t>
            </a:r>
            <a:r>
              <a:rPr sz="3150" b="1" spc="-60" dirty="0">
                <a:solidFill>
                  <a:srgbClr val="533337"/>
                </a:solidFill>
                <a:latin typeface="Trebuchet MS"/>
                <a:cs typeface="Trebuchet MS"/>
              </a:rPr>
              <a:t>the</a:t>
            </a:r>
            <a:r>
              <a:rPr sz="3150" b="1" spc="-18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5" dirty="0">
                <a:solidFill>
                  <a:srgbClr val="533337"/>
                </a:solidFill>
                <a:latin typeface="Trebuchet MS"/>
                <a:cs typeface="Trebuchet MS"/>
              </a:rPr>
              <a:t>dashboard</a:t>
            </a:r>
            <a:r>
              <a:rPr sz="3150" b="1" spc="-21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533337"/>
                </a:solidFill>
                <a:latin typeface="Trebuchet MS"/>
                <a:cs typeface="Trebuchet MS"/>
              </a:rPr>
              <a:t>to</a:t>
            </a:r>
            <a:r>
              <a:rPr sz="3150" b="1" spc="-18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80" dirty="0">
                <a:solidFill>
                  <a:srgbClr val="533337"/>
                </a:solidFill>
                <a:latin typeface="Trebuchet MS"/>
                <a:cs typeface="Trebuchet MS"/>
              </a:rPr>
              <a:t>their</a:t>
            </a:r>
            <a:r>
              <a:rPr sz="3150" b="1" spc="-14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50" dirty="0">
                <a:solidFill>
                  <a:srgbClr val="533337"/>
                </a:solidFill>
                <a:latin typeface="Trebuchet MS"/>
                <a:cs typeface="Trebuchet MS"/>
              </a:rPr>
              <a:t>specific</a:t>
            </a:r>
            <a:r>
              <a:rPr sz="3150" b="1" spc="-14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65" dirty="0">
                <a:solidFill>
                  <a:srgbClr val="533337"/>
                </a:solidFill>
                <a:latin typeface="Trebuchet MS"/>
                <a:cs typeface="Trebuchet MS"/>
              </a:rPr>
              <a:t>needs,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0" dirty="0">
                <a:solidFill>
                  <a:srgbClr val="533337"/>
                </a:solidFill>
                <a:latin typeface="Trebuchet MS"/>
                <a:cs typeface="Trebuchet MS"/>
              </a:rPr>
              <a:t>focusing</a:t>
            </a:r>
            <a:r>
              <a:rPr sz="3150" b="1" spc="-14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85" dirty="0">
                <a:solidFill>
                  <a:srgbClr val="533337"/>
                </a:solidFill>
                <a:latin typeface="Trebuchet MS"/>
                <a:cs typeface="Trebuchet MS"/>
              </a:rPr>
              <a:t>on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relevant </a:t>
            </a:r>
            <a:r>
              <a:rPr sz="3150" b="1" spc="-25" dirty="0">
                <a:solidFill>
                  <a:srgbClr val="533337"/>
                </a:solidFill>
                <a:latin typeface="Trebuchet MS"/>
                <a:cs typeface="Trebuchet MS"/>
              </a:rPr>
              <a:t>parameters.</a:t>
            </a:r>
            <a:endParaRPr sz="3150">
              <a:latin typeface="Trebuchet MS"/>
              <a:cs typeface="Trebuchet MS"/>
            </a:endParaRPr>
          </a:p>
          <a:p>
            <a:pPr marL="12700" marR="5080" indent="419100">
              <a:lnSpc>
                <a:spcPct val="117400"/>
              </a:lnSpc>
              <a:buAutoNum type="arabicPeriod"/>
              <a:tabLst>
                <a:tab pos="431800" algn="l"/>
              </a:tabLst>
            </a:pPr>
            <a:r>
              <a:rPr sz="3150" b="1" spc="-160" dirty="0">
                <a:solidFill>
                  <a:srgbClr val="9A4E12"/>
                </a:solidFill>
                <a:latin typeface="Trebuchet MS"/>
                <a:cs typeface="Trebuchet MS"/>
              </a:rPr>
              <a:t>Comprehensive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9A4E12"/>
                </a:solidFill>
                <a:latin typeface="Trebuchet MS"/>
                <a:cs typeface="Trebuchet MS"/>
              </a:rPr>
              <a:t>Insights</a:t>
            </a:r>
            <a:r>
              <a:rPr sz="3150" b="1" spc="-75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515" dirty="0">
                <a:solidFill>
                  <a:srgbClr val="9A4E12"/>
                </a:solidFill>
                <a:latin typeface="Trebuchet MS"/>
                <a:cs typeface="Trebuchet MS"/>
              </a:rPr>
              <a:t>:</a:t>
            </a:r>
            <a:r>
              <a:rPr sz="3150" b="1" spc="-70" dirty="0">
                <a:solidFill>
                  <a:srgbClr val="9A4E12"/>
                </a:solidFill>
                <a:latin typeface="Trebuchet MS"/>
                <a:cs typeface="Trebuchet MS"/>
              </a:rPr>
              <a:t> </a:t>
            </a:r>
            <a:r>
              <a:rPr sz="3150" b="1" spc="-220" dirty="0">
                <a:solidFill>
                  <a:srgbClr val="533337"/>
                </a:solidFill>
                <a:latin typeface="Trebuchet MS"/>
                <a:cs typeface="Trebuchet MS"/>
              </a:rPr>
              <a:t>The</a:t>
            </a:r>
            <a:r>
              <a:rPr sz="3150" b="1" spc="-7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35" dirty="0">
                <a:solidFill>
                  <a:srgbClr val="533337"/>
                </a:solidFill>
                <a:latin typeface="Trebuchet MS"/>
                <a:cs typeface="Trebuchet MS"/>
              </a:rPr>
              <a:t>combination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533337"/>
                </a:solidFill>
                <a:latin typeface="Trebuchet MS"/>
                <a:cs typeface="Trebuchet MS"/>
              </a:rPr>
              <a:t>of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0" dirty="0">
                <a:solidFill>
                  <a:srgbClr val="533337"/>
                </a:solidFill>
                <a:latin typeface="Trebuchet MS"/>
                <a:cs typeface="Trebuchet MS"/>
              </a:rPr>
              <a:t>diverse</a:t>
            </a:r>
            <a:r>
              <a:rPr sz="3150" b="1" spc="-7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5" dirty="0">
                <a:solidFill>
                  <a:srgbClr val="533337"/>
                </a:solidFill>
                <a:latin typeface="Trebuchet MS"/>
                <a:cs typeface="Trebuchet MS"/>
              </a:rPr>
              <a:t>visualizations 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provides</a:t>
            </a:r>
            <a:r>
              <a:rPr sz="3150" b="1" spc="-12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533337"/>
                </a:solidFill>
                <a:latin typeface="Trebuchet MS"/>
                <a:cs typeface="Trebuchet MS"/>
              </a:rPr>
              <a:t>a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50" dirty="0">
                <a:solidFill>
                  <a:srgbClr val="533337"/>
                </a:solidFill>
                <a:latin typeface="Trebuchet MS"/>
                <a:cs typeface="Trebuchet MS"/>
              </a:rPr>
              <a:t>comprehensive</a:t>
            </a:r>
            <a:r>
              <a:rPr sz="3150" b="1" spc="-8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204" dirty="0">
                <a:solidFill>
                  <a:srgbClr val="533337"/>
                </a:solidFill>
                <a:latin typeface="Trebuchet MS"/>
                <a:cs typeface="Trebuchet MS"/>
              </a:rPr>
              <a:t>overview,</a:t>
            </a:r>
            <a:r>
              <a:rPr sz="3150" b="1" spc="-8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65" dirty="0">
                <a:solidFill>
                  <a:srgbClr val="533337"/>
                </a:solidFill>
                <a:latin typeface="Trebuchet MS"/>
                <a:cs typeface="Trebuchet MS"/>
              </a:rPr>
              <a:t>allowing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users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533337"/>
                </a:solidFill>
                <a:latin typeface="Trebuchet MS"/>
                <a:cs typeface="Trebuchet MS"/>
              </a:rPr>
              <a:t>to</a:t>
            </a:r>
            <a:r>
              <a:rPr sz="3150" b="1" spc="-9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identify </a:t>
            </a:r>
            <a:r>
              <a:rPr sz="3150" b="1" spc="-85" dirty="0">
                <a:solidFill>
                  <a:srgbClr val="533337"/>
                </a:solidFill>
                <a:latin typeface="Trebuchet MS"/>
                <a:cs typeface="Trebuchet MS"/>
              </a:rPr>
              <a:t>trends,</a:t>
            </a:r>
            <a:r>
              <a:rPr sz="3150" b="1" spc="-15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60" dirty="0">
                <a:solidFill>
                  <a:srgbClr val="533337"/>
                </a:solidFill>
                <a:latin typeface="Trebuchet MS"/>
                <a:cs typeface="Trebuchet MS"/>
              </a:rPr>
              <a:t>patterns,</a:t>
            </a:r>
            <a:r>
              <a:rPr sz="3150" b="1" spc="-17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and</a:t>
            </a:r>
            <a:r>
              <a:rPr sz="3150" b="1" spc="-13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5" dirty="0">
                <a:solidFill>
                  <a:srgbClr val="533337"/>
                </a:solidFill>
                <a:latin typeface="Trebuchet MS"/>
                <a:cs typeface="Trebuchet MS"/>
              </a:rPr>
              <a:t>anomalies</a:t>
            </a:r>
            <a:r>
              <a:rPr sz="3150" b="1" spc="-13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70" dirty="0">
                <a:solidFill>
                  <a:srgbClr val="533337"/>
                </a:solidFill>
                <a:latin typeface="Trebuchet MS"/>
                <a:cs typeface="Trebuchet MS"/>
              </a:rPr>
              <a:t>in</a:t>
            </a:r>
            <a:r>
              <a:rPr sz="3150" b="1" spc="-70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80" dirty="0">
                <a:solidFill>
                  <a:srgbClr val="533337"/>
                </a:solidFill>
                <a:latin typeface="Trebuchet MS"/>
                <a:cs typeface="Trebuchet MS"/>
              </a:rPr>
              <a:t>energy</a:t>
            </a:r>
            <a:r>
              <a:rPr sz="3150" b="1" spc="-135" dirty="0">
                <a:solidFill>
                  <a:srgbClr val="533337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533337"/>
                </a:solidFill>
                <a:latin typeface="Trebuchet MS"/>
                <a:cs typeface="Trebuchet MS"/>
              </a:rPr>
              <a:t>consumption</a:t>
            </a:r>
            <a:endParaRPr sz="3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2308" y="3665355"/>
            <a:ext cx="4000499" cy="4000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2202" y="1076692"/>
            <a:ext cx="34328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300" b="1" u="sng" spc="55" dirty="0"/>
              <a:t>Benefits</a:t>
            </a:r>
            <a:endParaRPr lang="en-IN" sz="6300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B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097" y="1028700"/>
            <a:ext cx="1598294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4401" y="1251815"/>
            <a:ext cx="734435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415" dirty="0"/>
              <a:t>Future</a:t>
            </a:r>
            <a:r>
              <a:rPr b="1" u="sng" spc="-390" dirty="0"/>
              <a:t> </a:t>
            </a:r>
            <a:r>
              <a:rPr b="1" u="sng" dirty="0"/>
              <a:t>Scope</a:t>
            </a:r>
            <a:r>
              <a:rPr b="1" u="sng" spc="-390" dirty="0"/>
              <a:t> </a:t>
            </a:r>
            <a:r>
              <a:rPr b="1" u="sng" spc="680" dirty="0"/>
              <a:t>of</a:t>
            </a:r>
            <a:r>
              <a:rPr b="1" u="sng" spc="-390" dirty="0"/>
              <a:t> </a:t>
            </a:r>
            <a:r>
              <a:rPr b="1" u="sng" spc="280" dirty="0"/>
              <a:t>Study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1480" indent="-382905">
              <a:lnSpc>
                <a:spcPts val="3175"/>
              </a:lnSpc>
              <a:spcBef>
                <a:spcPts val="90"/>
              </a:spcBef>
              <a:buSzPct val="98387"/>
              <a:buAutoNum type="arabicPeriod"/>
              <a:tabLst>
                <a:tab pos="412115" algn="l"/>
              </a:tabLst>
            </a:pPr>
            <a:r>
              <a:rPr spc="-35" dirty="0">
                <a:solidFill>
                  <a:srgbClr val="9A4E12"/>
                </a:solidFill>
              </a:rPr>
              <a:t>Smart</a:t>
            </a:r>
            <a:r>
              <a:rPr spc="-185" dirty="0">
                <a:solidFill>
                  <a:srgbClr val="9A4E12"/>
                </a:solidFill>
              </a:rPr>
              <a:t> </a:t>
            </a:r>
            <a:r>
              <a:rPr spc="-130" dirty="0">
                <a:solidFill>
                  <a:srgbClr val="9A4E12"/>
                </a:solidFill>
              </a:rPr>
              <a:t>Integration:</a:t>
            </a:r>
            <a:r>
              <a:rPr spc="-105" dirty="0">
                <a:solidFill>
                  <a:srgbClr val="9A4E12"/>
                </a:solidFill>
              </a:rPr>
              <a:t> </a:t>
            </a:r>
            <a:r>
              <a:rPr spc="-170" dirty="0"/>
              <a:t>Connect</a:t>
            </a:r>
            <a:r>
              <a:rPr spc="-85" dirty="0"/>
              <a:t> </a:t>
            </a:r>
            <a:r>
              <a:rPr spc="-105" dirty="0"/>
              <a:t>the</a:t>
            </a:r>
            <a:r>
              <a:rPr spc="-100" dirty="0"/>
              <a:t> </a:t>
            </a:r>
            <a:r>
              <a:rPr spc="-50" dirty="0"/>
              <a:t>dashboard</a:t>
            </a:r>
            <a:r>
              <a:rPr spc="-105" dirty="0"/>
              <a:t> </a:t>
            </a:r>
            <a:r>
              <a:rPr spc="-145" dirty="0"/>
              <a:t>with</a:t>
            </a:r>
            <a:r>
              <a:rPr spc="-85" dirty="0"/>
              <a:t> </a:t>
            </a:r>
            <a:r>
              <a:rPr spc="-229" dirty="0"/>
              <a:t>IoT</a:t>
            </a:r>
            <a:r>
              <a:rPr spc="-85" dirty="0"/>
              <a:t> </a:t>
            </a:r>
            <a:r>
              <a:rPr spc="-175" dirty="0"/>
              <a:t>devices,</a:t>
            </a:r>
            <a:r>
              <a:rPr spc="-85" dirty="0"/>
              <a:t> </a:t>
            </a:r>
            <a:r>
              <a:rPr spc="-20" dirty="0"/>
              <a:t>smart</a:t>
            </a:r>
            <a:r>
              <a:rPr spc="-105" dirty="0"/>
              <a:t> </a:t>
            </a:r>
            <a:r>
              <a:rPr spc="-160" dirty="0"/>
              <a:t>meters,</a:t>
            </a:r>
            <a:r>
              <a:rPr spc="-85" dirty="0"/>
              <a:t> </a:t>
            </a:r>
            <a:r>
              <a:rPr spc="-65" dirty="0"/>
              <a:t>and</a:t>
            </a:r>
            <a:r>
              <a:rPr spc="-100" dirty="0"/>
              <a:t> </a:t>
            </a:r>
            <a:r>
              <a:rPr spc="-10" dirty="0"/>
              <a:t>building</a:t>
            </a:r>
          </a:p>
          <a:p>
            <a:pPr marL="38735" marR="850265">
              <a:lnSpc>
                <a:spcPct val="70600"/>
              </a:lnSpc>
              <a:spcBef>
                <a:spcPts val="550"/>
              </a:spcBef>
            </a:pPr>
            <a:r>
              <a:rPr spc="-125" dirty="0"/>
              <a:t>automation</a:t>
            </a:r>
            <a:r>
              <a:rPr spc="-85" dirty="0"/>
              <a:t> </a:t>
            </a:r>
            <a:r>
              <a:rPr spc="-25" dirty="0"/>
              <a:t>systems</a:t>
            </a:r>
            <a:r>
              <a:rPr spc="-8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real-</a:t>
            </a:r>
            <a:r>
              <a:rPr spc="-180" dirty="0"/>
              <a:t>time</a:t>
            </a:r>
            <a:r>
              <a:rPr spc="-80" dirty="0"/>
              <a:t> </a:t>
            </a:r>
            <a:r>
              <a:rPr spc="-140" dirty="0"/>
              <a:t>monitoring</a:t>
            </a:r>
            <a:r>
              <a:rPr spc="-85" dirty="0"/>
              <a:t> </a:t>
            </a:r>
            <a:r>
              <a:rPr spc="-65" dirty="0"/>
              <a:t>and</a:t>
            </a:r>
            <a:r>
              <a:rPr spc="-85" dirty="0"/>
              <a:t> </a:t>
            </a:r>
            <a:r>
              <a:rPr spc="-90" dirty="0"/>
              <a:t>control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5" dirty="0"/>
              <a:t>energy</a:t>
            </a:r>
            <a:r>
              <a:rPr spc="-85" dirty="0"/>
              <a:t> </a:t>
            </a:r>
            <a:r>
              <a:rPr spc="-100" dirty="0"/>
              <a:t>usage,</a:t>
            </a:r>
            <a:r>
              <a:rPr spc="-85" dirty="0"/>
              <a:t> </a:t>
            </a:r>
            <a:r>
              <a:rPr spc="-40" dirty="0"/>
              <a:t>enhancing </a:t>
            </a:r>
            <a:r>
              <a:rPr spc="-80" dirty="0"/>
              <a:t>efficiency</a:t>
            </a:r>
            <a:r>
              <a:rPr spc="-155" dirty="0"/>
              <a:t> </a:t>
            </a:r>
            <a:r>
              <a:rPr spc="-65" dirty="0"/>
              <a:t>and</a:t>
            </a:r>
            <a:r>
              <a:rPr spc="-150" dirty="0"/>
              <a:t> </a:t>
            </a:r>
            <a:r>
              <a:rPr spc="-60" dirty="0"/>
              <a:t>responsiveness.</a:t>
            </a:r>
          </a:p>
          <a:p>
            <a:pPr marL="431165" indent="-392430">
              <a:lnSpc>
                <a:spcPts val="3175"/>
              </a:lnSpc>
              <a:spcBef>
                <a:spcPts val="1530"/>
              </a:spcBef>
              <a:buSzPct val="98387"/>
              <a:buAutoNum type="arabicPeriod" startAt="2"/>
              <a:tabLst>
                <a:tab pos="431800" algn="l"/>
              </a:tabLst>
            </a:pPr>
            <a:r>
              <a:rPr spc="-150" dirty="0">
                <a:solidFill>
                  <a:srgbClr val="9A4E12"/>
                </a:solidFill>
              </a:rPr>
              <a:t>Predictive</a:t>
            </a:r>
            <a:r>
              <a:rPr spc="-85" dirty="0">
                <a:solidFill>
                  <a:srgbClr val="9A4E12"/>
                </a:solidFill>
              </a:rPr>
              <a:t> </a:t>
            </a:r>
            <a:r>
              <a:rPr spc="-120" dirty="0">
                <a:solidFill>
                  <a:srgbClr val="9A4E12"/>
                </a:solidFill>
              </a:rPr>
              <a:t>Analytics:</a:t>
            </a:r>
            <a:r>
              <a:rPr spc="-80" dirty="0">
                <a:solidFill>
                  <a:srgbClr val="9A4E12"/>
                </a:solidFill>
              </a:rPr>
              <a:t> </a:t>
            </a:r>
            <a:r>
              <a:rPr spc="-120" dirty="0"/>
              <a:t>Incorporate</a:t>
            </a:r>
            <a:r>
              <a:rPr spc="-80" dirty="0"/>
              <a:t> </a:t>
            </a:r>
            <a:r>
              <a:rPr spc="-180" dirty="0"/>
              <a:t>machine</a:t>
            </a:r>
            <a:r>
              <a:rPr spc="-80" dirty="0"/>
              <a:t> </a:t>
            </a:r>
            <a:r>
              <a:rPr spc="-85" dirty="0"/>
              <a:t>learning</a:t>
            </a:r>
            <a:r>
              <a:rPr spc="-80" dirty="0"/>
              <a:t> </a:t>
            </a:r>
            <a:r>
              <a:rPr spc="-65" dirty="0"/>
              <a:t>and</a:t>
            </a:r>
            <a:r>
              <a:rPr spc="-85" dirty="0"/>
              <a:t> </a:t>
            </a:r>
            <a:r>
              <a:rPr spc="-135" dirty="0"/>
              <a:t>predictive</a:t>
            </a:r>
            <a:r>
              <a:rPr spc="-80" dirty="0"/>
              <a:t> </a:t>
            </a:r>
            <a:r>
              <a:rPr spc="-135" dirty="0"/>
              <a:t>modeling</a:t>
            </a:r>
            <a:r>
              <a:rPr spc="-80" dirty="0"/>
              <a:t> </a:t>
            </a:r>
            <a:r>
              <a:rPr spc="-30" dirty="0"/>
              <a:t>to</a:t>
            </a:r>
            <a:r>
              <a:rPr spc="-80" dirty="0"/>
              <a:t> </a:t>
            </a:r>
            <a:r>
              <a:rPr spc="-10" dirty="0"/>
              <a:t>forecast</a:t>
            </a:r>
          </a:p>
          <a:p>
            <a:pPr marL="38735" marR="411480">
              <a:lnSpc>
                <a:spcPct val="70600"/>
              </a:lnSpc>
              <a:spcBef>
                <a:spcPts val="545"/>
              </a:spcBef>
            </a:pPr>
            <a:r>
              <a:rPr spc="-25" dirty="0"/>
              <a:t>future</a:t>
            </a:r>
            <a:r>
              <a:rPr spc="-100" dirty="0"/>
              <a:t> </a:t>
            </a:r>
            <a:r>
              <a:rPr spc="-105" dirty="0"/>
              <a:t>energy</a:t>
            </a:r>
            <a:r>
              <a:rPr spc="-90" dirty="0"/>
              <a:t> </a:t>
            </a:r>
            <a:r>
              <a:rPr spc="-140" dirty="0"/>
              <a:t>consumption</a:t>
            </a:r>
            <a:r>
              <a:rPr spc="-95" dirty="0"/>
              <a:t> </a:t>
            </a:r>
            <a:r>
              <a:rPr spc="-105" dirty="0"/>
              <a:t>trends,</a:t>
            </a:r>
            <a:r>
              <a:rPr spc="-95" dirty="0"/>
              <a:t> </a:t>
            </a:r>
            <a:r>
              <a:rPr spc="-105" dirty="0"/>
              <a:t>anticipate</a:t>
            </a:r>
            <a:r>
              <a:rPr spc="-95" dirty="0"/>
              <a:t> potential </a:t>
            </a:r>
            <a:r>
              <a:rPr spc="-100" dirty="0"/>
              <a:t>issues,</a:t>
            </a:r>
            <a:r>
              <a:rPr spc="-95" dirty="0"/>
              <a:t> </a:t>
            </a:r>
            <a:r>
              <a:rPr spc="-65" dirty="0"/>
              <a:t>and</a:t>
            </a:r>
            <a:r>
              <a:rPr spc="-95" dirty="0"/>
              <a:t> proactively </a:t>
            </a:r>
            <a:r>
              <a:rPr spc="-60" dirty="0"/>
              <a:t>optimize </a:t>
            </a:r>
            <a:r>
              <a:rPr spc="-105" dirty="0"/>
              <a:t>energy </a:t>
            </a:r>
            <a:r>
              <a:rPr spc="-10" dirty="0"/>
              <a:t>usage.</a:t>
            </a:r>
          </a:p>
          <a:p>
            <a:pPr marL="445770" indent="-407034">
              <a:lnSpc>
                <a:spcPts val="3175"/>
              </a:lnSpc>
              <a:spcBef>
                <a:spcPts val="1530"/>
              </a:spcBef>
              <a:buSzPct val="98387"/>
              <a:buAutoNum type="arabicPeriod" startAt="3"/>
              <a:tabLst>
                <a:tab pos="446405" algn="l"/>
              </a:tabLst>
            </a:pPr>
            <a:r>
              <a:rPr spc="-145" dirty="0">
                <a:solidFill>
                  <a:srgbClr val="9A4E12"/>
                </a:solidFill>
              </a:rPr>
              <a:t>Enhanced</a:t>
            </a:r>
            <a:r>
              <a:rPr spc="-90" dirty="0">
                <a:solidFill>
                  <a:srgbClr val="9A4E12"/>
                </a:solidFill>
              </a:rPr>
              <a:t> </a:t>
            </a:r>
            <a:r>
              <a:rPr spc="-100" dirty="0">
                <a:solidFill>
                  <a:srgbClr val="9A4E12"/>
                </a:solidFill>
              </a:rPr>
              <a:t>Visuals:</a:t>
            </a:r>
            <a:r>
              <a:rPr spc="-105" dirty="0">
                <a:solidFill>
                  <a:srgbClr val="9A4E12"/>
                </a:solidFill>
              </a:rPr>
              <a:t> </a:t>
            </a:r>
            <a:r>
              <a:rPr spc="-114" dirty="0"/>
              <a:t>Continuously</a:t>
            </a:r>
            <a:r>
              <a:rPr spc="-90" dirty="0"/>
              <a:t> </a:t>
            </a:r>
            <a:r>
              <a:rPr spc="-185" dirty="0"/>
              <a:t>improve</a:t>
            </a:r>
            <a:r>
              <a:rPr spc="-85" dirty="0"/>
              <a:t> visualizations</a:t>
            </a:r>
            <a:r>
              <a:rPr spc="-95" dirty="0"/>
              <a:t> </a:t>
            </a:r>
            <a:r>
              <a:rPr spc="-65" dirty="0"/>
              <a:t>and</a:t>
            </a:r>
            <a:r>
              <a:rPr spc="-90" dirty="0"/>
              <a:t> </a:t>
            </a:r>
            <a:r>
              <a:rPr spc="-105" dirty="0"/>
              <a:t>the</a:t>
            </a:r>
            <a:r>
              <a:rPr spc="-95" dirty="0"/>
              <a:t> </a:t>
            </a:r>
            <a:r>
              <a:rPr spc="-65" dirty="0"/>
              <a:t>user</a:t>
            </a:r>
            <a:r>
              <a:rPr spc="-90" dirty="0"/>
              <a:t> </a:t>
            </a:r>
            <a:r>
              <a:rPr spc="-85" dirty="0"/>
              <a:t>interface</a:t>
            </a:r>
            <a:r>
              <a:rPr spc="-9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-10" dirty="0"/>
              <a:t>better</a:t>
            </a:r>
          </a:p>
          <a:p>
            <a:pPr marL="38735" marR="558165">
              <a:lnSpc>
                <a:spcPct val="70600"/>
              </a:lnSpc>
              <a:spcBef>
                <a:spcPts val="545"/>
              </a:spcBef>
            </a:pPr>
            <a:r>
              <a:rPr spc="-85" dirty="0"/>
              <a:t>usability,</a:t>
            </a:r>
            <a:r>
              <a:rPr spc="-70" dirty="0"/>
              <a:t> </a:t>
            </a:r>
            <a:r>
              <a:rPr spc="-90" dirty="0"/>
              <a:t>accessibility,</a:t>
            </a:r>
            <a:r>
              <a:rPr spc="-65" dirty="0"/>
              <a:t> and </a:t>
            </a:r>
            <a:r>
              <a:rPr spc="-165" dirty="0"/>
              <a:t>engagement.</a:t>
            </a:r>
            <a:r>
              <a:rPr spc="-65" dirty="0"/>
              <a:t> </a:t>
            </a:r>
            <a:r>
              <a:rPr spc="-135" dirty="0"/>
              <a:t>Utilize</a:t>
            </a:r>
            <a:r>
              <a:rPr spc="-65" dirty="0"/>
              <a:t> </a:t>
            </a:r>
            <a:r>
              <a:rPr spc="-155" dirty="0"/>
              <a:t>innovative</a:t>
            </a:r>
            <a:r>
              <a:rPr spc="-65" dirty="0"/>
              <a:t> </a:t>
            </a:r>
            <a:r>
              <a:rPr spc="-105" dirty="0"/>
              <a:t>visualization</a:t>
            </a:r>
            <a:r>
              <a:rPr spc="-65" dirty="0"/>
              <a:t> </a:t>
            </a:r>
            <a:r>
              <a:rPr spc="-140" dirty="0"/>
              <a:t>techniques</a:t>
            </a:r>
            <a:r>
              <a:rPr spc="-70" dirty="0"/>
              <a:t> </a:t>
            </a:r>
            <a:r>
              <a:rPr spc="-25" dirty="0"/>
              <a:t>and </a:t>
            </a:r>
            <a:r>
              <a:rPr spc="-125" dirty="0"/>
              <a:t>interactive</a:t>
            </a:r>
            <a:r>
              <a:rPr spc="-110" dirty="0"/>
              <a:t> </a:t>
            </a:r>
            <a:r>
              <a:rPr spc="-30" dirty="0"/>
              <a:t>features</a:t>
            </a:r>
            <a:r>
              <a:rPr spc="-195" dirty="0"/>
              <a:t> </a:t>
            </a:r>
            <a:r>
              <a:rPr spc="-30" dirty="0"/>
              <a:t>to</a:t>
            </a:r>
            <a:r>
              <a:rPr spc="-120" dirty="0"/>
              <a:t> </a:t>
            </a:r>
            <a:r>
              <a:rPr spc="-145" dirty="0"/>
              <a:t>provide</a:t>
            </a:r>
            <a:r>
              <a:rPr spc="-90" dirty="0"/>
              <a:t> </a:t>
            </a:r>
            <a:r>
              <a:rPr spc="-170" dirty="0"/>
              <a:t>deeper</a:t>
            </a:r>
            <a:r>
              <a:rPr spc="-85" dirty="0"/>
              <a:t> </a:t>
            </a:r>
            <a:r>
              <a:rPr spc="-35" dirty="0"/>
              <a:t>insights</a:t>
            </a:r>
            <a:r>
              <a:rPr spc="-120" dirty="0"/>
              <a:t> </a:t>
            </a:r>
            <a:r>
              <a:rPr spc="-65" dirty="0"/>
              <a:t>and</a:t>
            </a:r>
            <a:r>
              <a:rPr spc="-120" dirty="0"/>
              <a:t> </a:t>
            </a:r>
            <a:r>
              <a:rPr spc="-35" dirty="0"/>
              <a:t>facilitate</a:t>
            </a:r>
            <a:r>
              <a:rPr spc="-120" dirty="0"/>
              <a:t> </a:t>
            </a:r>
            <a:r>
              <a:rPr spc="-90" dirty="0"/>
              <a:t>decision-</a:t>
            </a:r>
            <a:r>
              <a:rPr spc="-10" dirty="0"/>
              <a:t>making.</a:t>
            </a:r>
          </a:p>
          <a:p>
            <a:pPr marL="436245" indent="-397510">
              <a:lnSpc>
                <a:spcPts val="3175"/>
              </a:lnSpc>
              <a:spcBef>
                <a:spcPts val="1530"/>
              </a:spcBef>
              <a:buSzPct val="98387"/>
              <a:buAutoNum type="arabicPeriod" startAt="4"/>
              <a:tabLst>
                <a:tab pos="436880" algn="l"/>
              </a:tabLst>
            </a:pPr>
            <a:r>
              <a:rPr spc="-170" dirty="0">
                <a:solidFill>
                  <a:srgbClr val="9A4E12"/>
                </a:solidFill>
              </a:rPr>
              <a:t>Benchmarking:</a:t>
            </a:r>
            <a:r>
              <a:rPr spc="-85" dirty="0">
                <a:solidFill>
                  <a:srgbClr val="9A4E12"/>
                </a:solidFill>
              </a:rPr>
              <a:t> </a:t>
            </a:r>
            <a:r>
              <a:rPr spc="-165" dirty="0"/>
              <a:t>Implement</a:t>
            </a:r>
            <a:r>
              <a:rPr spc="-85" dirty="0"/>
              <a:t> </a:t>
            </a:r>
            <a:r>
              <a:rPr spc="-135" dirty="0"/>
              <a:t>benchmarking</a:t>
            </a:r>
            <a:r>
              <a:rPr spc="-85" dirty="0"/>
              <a:t> </a:t>
            </a:r>
            <a:r>
              <a:rPr spc="-30" dirty="0"/>
              <a:t>features</a:t>
            </a:r>
            <a:r>
              <a:rPr spc="-80" dirty="0"/>
              <a:t> </a:t>
            </a:r>
            <a:r>
              <a:rPr spc="-30" dirty="0"/>
              <a:t>to</a:t>
            </a:r>
            <a:r>
              <a:rPr spc="-85" dirty="0"/>
              <a:t> </a:t>
            </a:r>
            <a:r>
              <a:rPr spc="-155" dirty="0"/>
              <a:t>compare</a:t>
            </a:r>
            <a:r>
              <a:rPr spc="-85" dirty="0"/>
              <a:t> </a:t>
            </a:r>
            <a:r>
              <a:rPr spc="-105" dirty="0"/>
              <a:t>energy</a:t>
            </a:r>
            <a:r>
              <a:rPr spc="-85" dirty="0"/>
              <a:t> </a:t>
            </a:r>
            <a:r>
              <a:rPr spc="-10" dirty="0"/>
              <a:t>consumption</a:t>
            </a:r>
          </a:p>
          <a:p>
            <a:pPr marL="38735" marR="63500">
              <a:lnSpc>
                <a:spcPct val="70600"/>
              </a:lnSpc>
              <a:spcBef>
                <a:spcPts val="545"/>
              </a:spcBef>
            </a:pPr>
            <a:r>
              <a:rPr spc="-10" dirty="0"/>
              <a:t>against</a:t>
            </a:r>
            <a:r>
              <a:rPr spc="-225" dirty="0"/>
              <a:t> </a:t>
            </a:r>
            <a:r>
              <a:rPr spc="-45" dirty="0"/>
              <a:t>industry</a:t>
            </a:r>
            <a:r>
              <a:rPr spc="-150" dirty="0"/>
              <a:t> </a:t>
            </a:r>
            <a:r>
              <a:rPr spc="-45" dirty="0"/>
              <a:t>standards,</a:t>
            </a:r>
            <a:r>
              <a:rPr spc="-135" dirty="0"/>
              <a:t> </a:t>
            </a:r>
            <a:r>
              <a:rPr spc="-20" dirty="0"/>
              <a:t>best</a:t>
            </a:r>
            <a:r>
              <a:rPr spc="-130" dirty="0"/>
              <a:t> </a:t>
            </a:r>
            <a:r>
              <a:rPr spc="-110" dirty="0"/>
              <a:t>practices,</a:t>
            </a:r>
            <a:r>
              <a:rPr spc="-125" dirty="0"/>
              <a:t> </a:t>
            </a:r>
            <a:r>
              <a:rPr spc="-100" dirty="0"/>
              <a:t>or</a:t>
            </a:r>
            <a:r>
              <a:rPr spc="-130" dirty="0"/>
              <a:t> </a:t>
            </a:r>
            <a:r>
              <a:rPr spc="-165" dirty="0"/>
              <a:t>peer</a:t>
            </a:r>
            <a:r>
              <a:rPr spc="-85" dirty="0"/>
              <a:t> </a:t>
            </a:r>
            <a:r>
              <a:rPr spc="-120" dirty="0"/>
              <a:t>organizations.</a:t>
            </a:r>
            <a:r>
              <a:rPr spc="-114" dirty="0"/>
              <a:t> </a:t>
            </a:r>
            <a:r>
              <a:rPr spc="-140" dirty="0"/>
              <a:t>This</a:t>
            </a:r>
            <a:r>
              <a:rPr spc="-95" dirty="0"/>
              <a:t> </a:t>
            </a:r>
            <a:r>
              <a:rPr spc="-10" dirty="0"/>
              <a:t>comparative </a:t>
            </a:r>
            <a:r>
              <a:rPr spc="-20" dirty="0"/>
              <a:t>analysis</a:t>
            </a:r>
            <a:r>
              <a:rPr spc="-125" dirty="0"/>
              <a:t> </a:t>
            </a:r>
            <a:r>
              <a:rPr spc="-60" dirty="0"/>
              <a:t>helps</a:t>
            </a:r>
            <a:r>
              <a:rPr spc="-100" dirty="0"/>
              <a:t> </a:t>
            </a:r>
            <a:r>
              <a:rPr spc="-75" dirty="0"/>
              <a:t>identify</a:t>
            </a:r>
            <a:r>
              <a:rPr spc="-100" dirty="0"/>
              <a:t> </a:t>
            </a:r>
            <a:r>
              <a:rPr spc="-40" dirty="0"/>
              <a:t>areas</a:t>
            </a:r>
            <a:r>
              <a:rPr spc="-100" dirty="0"/>
              <a:t> </a:t>
            </a:r>
            <a:r>
              <a:rPr dirty="0"/>
              <a:t>for</a:t>
            </a:r>
            <a:r>
              <a:rPr spc="-100" dirty="0"/>
              <a:t> </a:t>
            </a:r>
            <a:r>
              <a:rPr spc="-185" dirty="0"/>
              <a:t>improvement</a:t>
            </a:r>
            <a:r>
              <a:rPr spc="-85" dirty="0"/>
              <a:t> </a:t>
            </a:r>
            <a:r>
              <a:rPr spc="-65" dirty="0"/>
              <a:t>and</a:t>
            </a:r>
            <a:r>
              <a:rPr spc="-100" dirty="0"/>
              <a:t> </a:t>
            </a:r>
            <a:r>
              <a:rPr spc="-95" dirty="0"/>
              <a:t>drives</a:t>
            </a:r>
            <a:r>
              <a:rPr spc="-100" dirty="0"/>
              <a:t> </a:t>
            </a:r>
            <a:r>
              <a:rPr spc="-125" dirty="0"/>
              <a:t>continuous</a:t>
            </a:r>
            <a:r>
              <a:rPr spc="-95" dirty="0"/>
              <a:t> </a:t>
            </a:r>
            <a:r>
              <a:rPr spc="-145" dirty="0"/>
              <a:t>optimization</a:t>
            </a:r>
            <a:r>
              <a:rPr spc="-90" dirty="0"/>
              <a:t> </a:t>
            </a:r>
            <a:r>
              <a:rPr spc="-10" dirty="0"/>
              <a:t>efforts.</a:t>
            </a:r>
          </a:p>
          <a:p>
            <a:pPr marL="438784" indent="-400050">
              <a:lnSpc>
                <a:spcPts val="3170"/>
              </a:lnSpc>
              <a:spcBef>
                <a:spcPts val="1530"/>
              </a:spcBef>
              <a:buSzPct val="98387"/>
              <a:buAutoNum type="arabicPeriod" startAt="5"/>
              <a:tabLst>
                <a:tab pos="439420" algn="l"/>
              </a:tabLst>
            </a:pPr>
            <a:r>
              <a:rPr spc="-125" dirty="0">
                <a:solidFill>
                  <a:srgbClr val="9A4E12"/>
                </a:solidFill>
              </a:rPr>
              <a:t>Custom</a:t>
            </a:r>
            <a:r>
              <a:rPr spc="-110" dirty="0">
                <a:solidFill>
                  <a:srgbClr val="9A4E12"/>
                </a:solidFill>
              </a:rPr>
              <a:t> </a:t>
            </a:r>
            <a:r>
              <a:rPr spc="-160" dirty="0">
                <a:solidFill>
                  <a:srgbClr val="9A4E12"/>
                </a:solidFill>
              </a:rPr>
              <a:t>Reporting:</a:t>
            </a:r>
            <a:r>
              <a:rPr spc="-85" dirty="0">
                <a:solidFill>
                  <a:srgbClr val="9A4E12"/>
                </a:solidFill>
              </a:rPr>
              <a:t> </a:t>
            </a:r>
            <a:r>
              <a:rPr spc="-155" dirty="0"/>
              <a:t>Enhance</a:t>
            </a:r>
            <a:r>
              <a:rPr spc="-85" dirty="0"/>
              <a:t> </a:t>
            </a:r>
            <a:r>
              <a:rPr spc="-105" dirty="0"/>
              <a:t>the</a:t>
            </a:r>
            <a:r>
              <a:rPr spc="-130" dirty="0"/>
              <a:t> </a:t>
            </a:r>
            <a:r>
              <a:rPr spc="-45" dirty="0"/>
              <a:t>dashboard's</a:t>
            </a:r>
            <a:r>
              <a:rPr spc="-125" dirty="0"/>
              <a:t> </a:t>
            </a:r>
            <a:r>
              <a:rPr spc="-95" dirty="0"/>
              <a:t>reporting</a:t>
            </a:r>
            <a:r>
              <a:rPr spc="-105" dirty="0"/>
              <a:t> </a:t>
            </a:r>
            <a:r>
              <a:rPr spc="-80" dirty="0"/>
              <a:t>capabilities</a:t>
            </a:r>
            <a:r>
              <a:rPr spc="-110" dirty="0"/>
              <a:t> </a:t>
            </a:r>
            <a:r>
              <a:rPr spc="-30" dirty="0"/>
              <a:t>to</a:t>
            </a:r>
            <a:r>
              <a:rPr spc="-105" dirty="0"/>
              <a:t> </a:t>
            </a:r>
            <a:r>
              <a:rPr spc="-110" dirty="0"/>
              <a:t>generate</a:t>
            </a:r>
            <a:r>
              <a:rPr spc="-105" dirty="0"/>
              <a:t> </a:t>
            </a:r>
            <a:r>
              <a:rPr spc="-10" dirty="0"/>
              <a:t>tailored</a:t>
            </a:r>
          </a:p>
          <a:p>
            <a:pPr marL="38735" marR="46990">
              <a:lnSpc>
                <a:spcPct val="70600"/>
              </a:lnSpc>
              <a:spcBef>
                <a:spcPts val="545"/>
              </a:spcBef>
            </a:pPr>
            <a:r>
              <a:rPr spc="-65" dirty="0"/>
              <a:t>reports</a:t>
            </a:r>
            <a:r>
              <a:rPr spc="-85" dirty="0"/>
              <a:t> </a:t>
            </a:r>
            <a:r>
              <a:rPr dirty="0"/>
              <a:t>for</a:t>
            </a:r>
            <a:r>
              <a:rPr spc="-80" dirty="0"/>
              <a:t> specific </a:t>
            </a:r>
            <a:r>
              <a:rPr spc="-114" dirty="0"/>
              <a:t>stakeholders.</a:t>
            </a:r>
            <a:r>
              <a:rPr spc="-85" dirty="0"/>
              <a:t> </a:t>
            </a:r>
            <a:r>
              <a:rPr spc="-114" dirty="0"/>
              <a:t>Include</a:t>
            </a:r>
            <a:r>
              <a:rPr spc="-80" dirty="0"/>
              <a:t> </a:t>
            </a:r>
            <a:r>
              <a:rPr spc="-105" dirty="0"/>
              <a:t>automated</a:t>
            </a:r>
            <a:r>
              <a:rPr spc="-80" dirty="0"/>
              <a:t> </a:t>
            </a:r>
            <a:r>
              <a:rPr spc="-90" dirty="0"/>
              <a:t>report</a:t>
            </a:r>
            <a:r>
              <a:rPr spc="-85" dirty="0"/>
              <a:t> </a:t>
            </a:r>
            <a:r>
              <a:rPr spc="-150" dirty="0"/>
              <a:t>generation,</a:t>
            </a:r>
            <a:r>
              <a:rPr spc="-80" dirty="0"/>
              <a:t> </a:t>
            </a:r>
            <a:r>
              <a:rPr spc="105" dirty="0"/>
              <a:t>ad-</a:t>
            </a:r>
            <a:r>
              <a:rPr spc="-165" dirty="0"/>
              <a:t>hoc</a:t>
            </a:r>
            <a:r>
              <a:rPr spc="-80" dirty="0"/>
              <a:t> </a:t>
            </a:r>
            <a:r>
              <a:rPr spc="-35" dirty="0"/>
              <a:t>reporting, </a:t>
            </a:r>
            <a:r>
              <a:rPr spc="-65" dirty="0"/>
              <a:t>and</a:t>
            </a:r>
            <a:r>
              <a:rPr spc="-170" dirty="0"/>
              <a:t> </a:t>
            </a:r>
            <a:r>
              <a:rPr spc="-105" dirty="0"/>
              <a:t>customizable</a:t>
            </a:r>
            <a:r>
              <a:rPr spc="-130" dirty="0"/>
              <a:t> </a:t>
            </a:r>
            <a:r>
              <a:rPr spc="-40" dirty="0"/>
              <a:t>dashboards</a:t>
            </a:r>
            <a:r>
              <a:rPr spc="-170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40" dirty="0"/>
              <a:t>different</a:t>
            </a:r>
            <a:r>
              <a:rPr spc="-135" dirty="0"/>
              <a:t> </a:t>
            </a:r>
            <a:r>
              <a:rPr spc="-65" dirty="0"/>
              <a:t>user</a:t>
            </a:r>
            <a:r>
              <a:rPr spc="-130" dirty="0"/>
              <a:t> </a:t>
            </a:r>
            <a:r>
              <a:rPr spc="-30" dirty="0"/>
              <a:t>groups</a:t>
            </a:r>
            <a:r>
              <a:rPr spc="-135" dirty="0"/>
              <a:t> </a:t>
            </a:r>
            <a:r>
              <a:rPr spc="-30" dirty="0"/>
              <a:t>to</a:t>
            </a:r>
            <a:r>
              <a:rPr spc="-130" dirty="0"/>
              <a:t> </a:t>
            </a:r>
            <a:r>
              <a:rPr spc="-204" dirty="0"/>
              <a:t>meet</a:t>
            </a:r>
            <a:r>
              <a:rPr spc="-85" dirty="0"/>
              <a:t> </a:t>
            </a:r>
            <a:r>
              <a:rPr spc="-125" dirty="0"/>
              <a:t>diverse</a:t>
            </a:r>
            <a:r>
              <a:rPr spc="-110" dirty="0"/>
              <a:t> </a:t>
            </a:r>
            <a:r>
              <a:rPr spc="-10" dirty="0"/>
              <a:t>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B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226" y="342244"/>
            <a:ext cx="8315324" cy="4800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42244"/>
            <a:ext cx="8972549" cy="4800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226" y="5343061"/>
            <a:ext cx="8315324" cy="4667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5343061"/>
            <a:ext cx="8972549" cy="4657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523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Display</vt:lpstr>
      <vt:lpstr>Arial</vt:lpstr>
      <vt:lpstr>Arial MT</vt:lpstr>
      <vt:lpstr>Tahoma</vt:lpstr>
      <vt:lpstr>Trebuchet MS</vt:lpstr>
      <vt:lpstr>Office Theme</vt:lpstr>
      <vt:lpstr>POWERPULSE-ENERGY CONSUMPTION DASHBOARD</vt:lpstr>
      <vt:lpstr>Introduction</vt:lpstr>
      <vt:lpstr>Steps Involved in the Project</vt:lpstr>
      <vt:lpstr>Benefits</vt:lpstr>
      <vt:lpstr>Future Scope of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Sharvani Banala</dc:creator>
  <cp:keywords>DAGG5mqW_NY,BAF6zr2IgKY</cp:keywords>
  <cp:lastModifiedBy>Sharvani Banala</cp:lastModifiedBy>
  <cp:revision>3</cp:revision>
  <dcterms:created xsi:type="dcterms:W3CDTF">2024-06-01T15:34:34Z</dcterms:created>
  <dcterms:modified xsi:type="dcterms:W3CDTF">2024-06-02T13:08:24Z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2024-06-01T00:00:00Z</vt:filetime>
  </property>
  <property fmtid="{D5CDD505-2E9C-101B-9397-08002B2CF9AE}" pid="5" name="Producer">
    <vt:lpwstr>Canva</vt:lpwstr>
  </property>
  <property fmtid="{D5CDD505-2E9C-101B-9397-08002B2CF9AE}" pid="6" name="containsAiGeneratedContent">
    <vt:lpwstr>Yes</vt:lpwstr>
  </property>
</Properties>
</file>