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60" r:id="rId14"/>
    <p:sldId id="261" r:id="rId15"/>
    <p:sldId id="262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5F3D-2874-49DF-B715-0CE0F6DC926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E762-4A43-4551-964D-69D567961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E762-4A43-4551-964D-69D567961E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E64B-E78D-4ABA-8C2D-67A2A2A0C9DD}" type="datetimeFigureOut">
              <a:rPr lang="en-US" smtClean="0"/>
              <a:pPr/>
              <a:t>7/26/2021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C83C-4F27-4405-BC3E-0CFE6146882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.gov/eere/wind/2018-wind-market-repor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risen/wind-turbine-scad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3240359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r>
              <a:rPr lang="en-US" sz="3100" dirty="0" smtClean="0"/>
              <a:t>Predicting The Energy Output Of Wind Turbine Based On Weather Condition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996952"/>
            <a:ext cx="6800800" cy="3312368"/>
          </a:xfrm>
        </p:spPr>
        <p:txBody>
          <a:bodyPr>
            <a:normAutofit fontScale="70000" lnSpcReduction="20000"/>
          </a:bodyPr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PRESENTED BY: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G.Saipranitha-18UK1A05K1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D.Sharvani-18UK1A05J7                                                                 S.Naimisha-18K1A05M1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B.Kavyareddy-18UK1A05J4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00200"/>
            <a:ext cx="4320479" cy="4525963"/>
          </a:xfrm>
        </p:spPr>
      </p:pic>
      <p:sp>
        <p:nvSpPr>
          <p:cNvPr id="5" name="Rectangle 4"/>
          <p:cNvSpPr/>
          <p:nvPr/>
        </p:nvSpPr>
        <p:spPr>
          <a:xfrm>
            <a:off x="251520" y="2380699"/>
            <a:ext cx="60304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Shows </a:t>
            </a:r>
            <a:r>
              <a:rPr lang="en-US" sz="2000" dirty="0"/>
              <a:t>the flow </a:t>
            </a:r>
            <a:r>
              <a:rPr lang="en-US" sz="2000" dirty="0" smtClean="0"/>
              <a:t>of </a:t>
            </a:r>
            <a:r>
              <a:rPr lang="en-US" sz="2000" dirty="0"/>
              <a:t>project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modules </a:t>
            </a:r>
            <a:r>
              <a:rPr lang="en-US" sz="2000" dirty="0"/>
              <a:t>implementation</a:t>
            </a:r>
            <a:r>
              <a:rPr lang="en-US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520" y="3011641"/>
            <a:ext cx="646246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Represents </a:t>
            </a:r>
            <a:r>
              <a:rPr lang="en-US" sz="2000" dirty="0"/>
              <a:t>generalized project </a:t>
            </a:r>
            <a:r>
              <a:rPr lang="en-US" sz="2000" dirty="0" smtClean="0"/>
              <a:t>steps </a:t>
            </a:r>
          </a:p>
          <a:p>
            <a:r>
              <a:rPr lang="en-US" sz="2000" dirty="0" smtClean="0"/>
              <a:t>        carried </a:t>
            </a:r>
            <a:r>
              <a:rPr lang="en-US" sz="2000" dirty="0"/>
              <a:t>and their </a:t>
            </a:r>
            <a:r>
              <a:rPr lang="en-US" sz="2000" dirty="0" smtClean="0"/>
              <a:t>synchronization.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49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754"/>
            <a:ext cx="8229600" cy="4472855"/>
          </a:xfrm>
        </p:spPr>
      </p:pic>
    </p:spTree>
    <p:extLst>
      <p:ext uri="{BB962C8B-B14F-4D97-AF65-F5344CB8AC3E}">
        <p14:creationId xmlns:p14="http://schemas.microsoft.com/office/powerpoint/2010/main" val="174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7411"/>
            <a:ext cx="3250704" cy="43515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87410"/>
            <a:ext cx="4546848" cy="4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1.The </a:t>
            </a:r>
            <a:r>
              <a:rPr lang="en-IN" dirty="0" smtClean="0"/>
              <a:t>same model mentioned above can also be applied to other data such </a:t>
            </a:r>
            <a:r>
              <a:rPr lang="en-IN" dirty="0" smtClean="0"/>
              <a:t>as </a:t>
            </a:r>
            <a:r>
              <a:rPr lang="en-IN" dirty="0" smtClean="0"/>
              <a:t>Solar energy, tidal energy etc.</a:t>
            </a:r>
          </a:p>
          <a:p>
            <a:pPr marL="0" indent="0">
              <a:buNone/>
            </a:pPr>
            <a:r>
              <a:rPr lang="en-IN" dirty="0" smtClean="0"/>
              <a:t>2.The </a:t>
            </a:r>
            <a:r>
              <a:rPr lang="en-IN" dirty="0" smtClean="0"/>
              <a:t>model can be transfer-learned for making predictions for other </a:t>
            </a:r>
            <a:r>
              <a:rPr lang="en-IN" dirty="0" smtClean="0"/>
              <a:t>locations</a:t>
            </a:r>
            <a:r>
              <a:rPr lang="en-IN" dirty="0" smtClean="0"/>
              <a:t>, instead of training from scratch. This reduces the time </a:t>
            </a:r>
            <a:r>
              <a:rPr lang="en-IN" dirty="0" smtClean="0"/>
              <a:t>taken </a:t>
            </a:r>
            <a:r>
              <a:rPr lang="en-IN" dirty="0" smtClean="0"/>
              <a:t>for training.     </a:t>
            </a:r>
          </a:p>
          <a:p>
            <a:pPr marL="0" indent="0">
              <a:buNone/>
            </a:pPr>
            <a:r>
              <a:rPr lang="en-IN" dirty="0" smtClean="0"/>
              <a:t>3.The </a:t>
            </a:r>
            <a:r>
              <a:rPr lang="en-IN" dirty="0" smtClean="0"/>
              <a:t>application can also be used as a standalone REST </a:t>
            </a:r>
            <a:r>
              <a:rPr lang="en-IN" dirty="0" smtClean="0"/>
              <a:t>API</a:t>
            </a:r>
            <a:r>
              <a:rPr lang="en-IN" dirty="0" smtClean="0"/>
              <a:t> calls </a:t>
            </a:r>
            <a:r>
              <a:rPr lang="en-IN" dirty="0" smtClean="0"/>
              <a:t>.</a:t>
            </a:r>
            <a:r>
              <a:rPr lang="en-IN" dirty="0" smtClean="0"/>
              <a:t>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disadvantages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1. Intuitive User Interface</a:t>
            </a:r>
          </a:p>
          <a:p>
            <a:pPr marL="0" indent="0">
              <a:buNone/>
            </a:pPr>
            <a:r>
              <a:rPr lang="en-IN" dirty="0" smtClean="0"/>
              <a:t>2. Faster Predictions on just a click of a button</a:t>
            </a:r>
          </a:p>
          <a:p>
            <a:pPr marL="0" indent="0">
              <a:buNone/>
            </a:pPr>
            <a:r>
              <a:rPr lang="en-IN" dirty="0" smtClean="0"/>
              <a:t>3. Accurate predictions </a:t>
            </a:r>
            <a:r>
              <a:rPr lang="en-IN" dirty="0" smtClean="0"/>
              <a:t> </a:t>
            </a:r>
            <a:r>
              <a:rPr lang="en-IN" dirty="0" err="1"/>
              <a:t>U</a:t>
            </a:r>
            <a:r>
              <a:rPr lang="en-IN" dirty="0" err="1" smtClean="0"/>
              <a:t>pto</a:t>
            </a:r>
            <a:r>
              <a:rPr lang="en-IN" dirty="0" smtClean="0"/>
              <a:t>- </a:t>
            </a:r>
            <a:r>
              <a:rPr lang="en-IN" dirty="0" smtClean="0"/>
              <a:t>1 hour to 72 hours</a:t>
            </a:r>
          </a:p>
          <a:p>
            <a:pPr marL="0" indent="0">
              <a:buNone/>
            </a:pPr>
            <a:r>
              <a:rPr lang="en-IN" dirty="0" smtClean="0"/>
              <a:t>4. 48 predictions per hour for more accurate Power Output </a:t>
            </a:r>
            <a:r>
              <a:rPr lang="en-IN" dirty="0" smtClean="0"/>
              <a:t>visualization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5. The Power grids can make use of this app to efficiently monitor the wind  turbine power output.</a:t>
            </a:r>
          </a:p>
          <a:p>
            <a:pPr marL="0" indent="0">
              <a:buNone/>
            </a:pPr>
            <a:r>
              <a:rPr lang="en-IN" dirty="0" smtClean="0"/>
              <a:t>6. An additional feature : Weather Now, to display the current weather at the  location is added to the application. </a:t>
            </a:r>
          </a:p>
          <a:p>
            <a:pPr marL="0" indent="0">
              <a:buNone/>
            </a:pPr>
            <a:r>
              <a:rPr lang="en-IN" dirty="0" smtClean="0"/>
              <a:t>7. The model is also trained to predict direction of the wind and can be </a:t>
            </a:r>
            <a:r>
              <a:rPr lang="en-IN" dirty="0" smtClean="0"/>
              <a:t>used</a:t>
            </a:r>
            <a:r>
              <a:rPr lang="en-IN" dirty="0" smtClean="0"/>
              <a:t> for the alignment of the turbines.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</a:p>
          <a:p>
            <a:pPr marL="0" indent="0">
              <a:buNone/>
            </a:pPr>
            <a:r>
              <a:rPr lang="en-IN" dirty="0" smtClean="0"/>
              <a:t>DISADVANTAGES:</a:t>
            </a:r>
          </a:p>
          <a:p>
            <a:pPr marL="0" indent="0">
              <a:buNone/>
            </a:pPr>
            <a:r>
              <a:rPr lang="en-IN" dirty="0" smtClean="0"/>
              <a:t>1. On device Deep Learning model cannot be used. The predictions must be made </a:t>
            </a:r>
            <a:r>
              <a:rPr lang="en-IN" dirty="0" smtClean="0"/>
              <a:t>through REST </a:t>
            </a:r>
            <a:r>
              <a:rPr lang="en-IN" dirty="0" smtClean="0"/>
              <a:t>API call to the model.</a:t>
            </a:r>
          </a:p>
          <a:p>
            <a:pPr marL="0" indent="0">
              <a:buNone/>
            </a:pPr>
            <a:r>
              <a:rPr lang="en-IN" dirty="0" smtClean="0"/>
              <a:t>2. The time taken for predictions is thus </a:t>
            </a:r>
            <a:r>
              <a:rPr lang="en-IN" dirty="0" smtClean="0"/>
              <a:t>compare with </a:t>
            </a:r>
            <a:r>
              <a:rPr lang="en-IN" dirty="0" smtClean="0"/>
              <a:t>little less.      </a:t>
            </a:r>
          </a:p>
          <a:p>
            <a:pPr marL="0" indent="0">
              <a:buNone/>
            </a:pPr>
            <a:r>
              <a:rPr lang="en-IN" dirty="0" smtClean="0"/>
              <a:t>3. The model is trained only </a:t>
            </a:r>
            <a:r>
              <a:rPr lang="en-IN" dirty="0" smtClean="0"/>
              <a:t>on Tamil Nadu , India</a:t>
            </a:r>
            <a:r>
              <a:rPr lang="en-IN" dirty="0" smtClean="0"/>
              <a:t> weather data i.e</a:t>
            </a:r>
            <a:r>
              <a:rPr lang="en-IN" dirty="0" smtClean="0"/>
              <a:t>. Region </a:t>
            </a:r>
            <a:r>
              <a:rPr lang="en-IN" dirty="0" smtClean="0"/>
              <a:t>specific. There is scope for generalizing the model to suit </a:t>
            </a:r>
            <a:r>
              <a:rPr lang="en-IN" dirty="0" smtClean="0"/>
              <a:t>for </a:t>
            </a:r>
            <a:r>
              <a:rPr lang="en-IN" dirty="0" smtClean="0"/>
              <a:t>various </a:t>
            </a:r>
            <a:r>
              <a:rPr lang="en-IN" dirty="0" smtClean="0"/>
              <a:t>other regions. </a:t>
            </a:r>
            <a:r>
              <a:rPr lang="en-IN" dirty="0" smtClean="0"/>
              <a:t>                                                                           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 Deep Learning model, based on Long Short Term Memory(LSTMs) </a:t>
            </a:r>
          </a:p>
          <a:p>
            <a:r>
              <a:rPr lang="en-IN" dirty="0" smtClean="0"/>
              <a:t>has been developed to forecast the Power output of the wind turbine.</a:t>
            </a:r>
          </a:p>
          <a:p>
            <a:r>
              <a:rPr lang="en-IN" dirty="0" smtClean="0"/>
              <a:t>A simple, efficient and a versatile model is built keeping in mind the </a:t>
            </a:r>
            <a:r>
              <a:rPr lang="en-IN" dirty="0" smtClean="0"/>
              <a:t>diversity </a:t>
            </a:r>
            <a:r>
              <a:rPr lang="en-IN" dirty="0" smtClean="0"/>
              <a:t>of data, computational complexity and overhead involved in </a:t>
            </a:r>
            <a:r>
              <a:rPr lang="en-IN" dirty="0" smtClean="0"/>
              <a:t>making </a:t>
            </a:r>
            <a:r>
              <a:rPr lang="en-IN" dirty="0" smtClean="0"/>
              <a:t>API calls to the model for prediction.</a:t>
            </a:r>
          </a:p>
          <a:p>
            <a:r>
              <a:rPr lang="en-IN" dirty="0" smtClean="0"/>
              <a:t>The product can increase the accuracy of the forecasting the </a:t>
            </a:r>
            <a:r>
              <a:rPr lang="en-IN" dirty="0" smtClean="0"/>
              <a:t>output from </a:t>
            </a:r>
            <a:r>
              <a:rPr lang="en-IN" dirty="0" smtClean="0"/>
              <a:t>the wind turbine .Overall accurate wind power prediction reduces </a:t>
            </a:r>
            <a:r>
              <a:rPr lang="en-IN" dirty="0" smtClean="0"/>
              <a:t>the </a:t>
            </a:r>
            <a:r>
              <a:rPr lang="en-IN" dirty="0" smtClean="0"/>
              <a:t>financial and technical risk of uncertainty of wind power </a:t>
            </a:r>
            <a:r>
              <a:rPr lang="en-IN" dirty="0" smtClean="0"/>
              <a:t>production </a:t>
            </a:r>
            <a:r>
              <a:rPr lang="en-IN" dirty="0" smtClean="0"/>
              <a:t>for all electricity market </a:t>
            </a:r>
            <a:r>
              <a:rPr lang="en-IN" dirty="0" smtClean="0"/>
              <a:t>participants.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A more generalized model can be developed to suit </a:t>
            </a:r>
            <a:r>
              <a:rPr lang="en-IN" dirty="0" smtClean="0"/>
              <a:t>forecasting for </a:t>
            </a:r>
            <a:r>
              <a:rPr lang="en-IN" dirty="0" smtClean="0"/>
              <a:t>different </a:t>
            </a:r>
            <a:r>
              <a:rPr lang="en-IN" dirty="0" smtClean="0"/>
              <a:t>locations.</a:t>
            </a:r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 smtClean="0"/>
              <a:t>. The model can be developed to make predictions on other </a:t>
            </a:r>
            <a:r>
              <a:rPr lang="en-IN" dirty="0" smtClean="0"/>
              <a:t>sources of </a:t>
            </a:r>
            <a:r>
              <a:rPr lang="en-IN" dirty="0" smtClean="0"/>
              <a:t>data such as solar power, tidal power etc.</a:t>
            </a:r>
          </a:p>
          <a:p>
            <a:pPr marL="0" indent="0">
              <a:buNone/>
            </a:pPr>
            <a:r>
              <a:rPr lang="en-IN" dirty="0" smtClean="0"/>
              <a:t>3. On-device model can be developed to make much more </a:t>
            </a:r>
            <a:r>
              <a:rPr lang="en-IN" dirty="0" smtClean="0"/>
              <a:t>faster predictions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BIBILOGRAPHY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[1]. Board, J., &amp; Dashboard, C. P. S. A not-for-profit organization, IEEE is the </a:t>
            </a:r>
            <a:r>
              <a:rPr lang="en-IN" dirty="0" smtClean="0"/>
              <a:t>world’s </a:t>
            </a:r>
            <a:r>
              <a:rPr lang="en-IN" dirty="0"/>
              <a:t>largest technical professional organization dedicated to advancing </a:t>
            </a:r>
            <a:r>
              <a:rPr lang="en-IN" dirty="0" smtClean="0"/>
              <a:t>technology </a:t>
            </a:r>
            <a:r>
              <a:rPr lang="en-IN" dirty="0"/>
              <a:t>for the benefit of humanity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[2]. </a:t>
            </a:r>
            <a:r>
              <a:rPr lang="en-IN" dirty="0"/>
              <a:t>Chen, </a:t>
            </a:r>
            <a:r>
              <a:rPr lang="en-IN" dirty="0" err="1" smtClean="0"/>
              <a:t>N.Qian</a:t>
            </a:r>
            <a:r>
              <a:rPr lang="en-IN" dirty="0" smtClean="0"/>
              <a:t> , </a:t>
            </a:r>
            <a:r>
              <a:rPr lang="en-IN" dirty="0" err="1" smtClean="0"/>
              <a:t>Z.Nabney</a:t>
            </a:r>
            <a:r>
              <a:rPr lang="en-IN" dirty="0" smtClean="0"/>
              <a:t> , </a:t>
            </a:r>
            <a:r>
              <a:rPr lang="en-IN" dirty="0"/>
              <a:t>I. T., &amp; </a:t>
            </a:r>
            <a:r>
              <a:rPr lang="en-IN" dirty="0" err="1" smtClean="0"/>
              <a:t>Meng</a:t>
            </a:r>
            <a:r>
              <a:rPr lang="en-IN" dirty="0" smtClean="0"/>
              <a:t> , </a:t>
            </a:r>
            <a:r>
              <a:rPr lang="en-IN" dirty="0"/>
              <a:t>X. (2013). Wind power </a:t>
            </a:r>
            <a:r>
              <a:rPr lang="en-IN" dirty="0" smtClean="0"/>
              <a:t>forecast.</a:t>
            </a:r>
          </a:p>
          <a:p>
            <a:pPr marL="0" indent="0">
              <a:buNone/>
            </a:pPr>
            <a:r>
              <a:rPr lang="en-US" dirty="0" smtClean="0"/>
              <a:t>[3].[Online]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://www.energy.gov/eere/wind/2018-wind-market-reports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[4]. </a:t>
            </a:r>
            <a:r>
              <a:rPr lang="en-US" dirty="0"/>
              <a:t>[Online]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Dataset-Historical </a:t>
            </a:r>
            <a:r>
              <a:rPr lang="en-US" dirty="0"/>
              <a:t>Weather API and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5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Wind </a:t>
            </a:r>
            <a:r>
              <a:rPr lang="en-IN" dirty="0" smtClean="0"/>
              <a:t>energy forecasting plays an important role in wind energy </a:t>
            </a:r>
            <a:r>
              <a:rPr lang="en-IN" dirty="0" smtClean="0"/>
              <a:t>utilization , which </a:t>
            </a:r>
            <a:r>
              <a:rPr lang="en-IN" dirty="0" smtClean="0"/>
              <a:t>is a vital component of wind energy </a:t>
            </a:r>
            <a:r>
              <a:rPr lang="en-IN" dirty="0" smtClean="0"/>
              <a:t>management . In </a:t>
            </a:r>
            <a:r>
              <a:rPr lang="en-IN" dirty="0" smtClean="0"/>
              <a:t>power systems, balance is maintained by continuously adjusting generation capacity and by controlling demand. As wind is a dynamically changing </a:t>
            </a:r>
            <a:r>
              <a:rPr lang="en-IN" dirty="0" smtClean="0"/>
              <a:t>variable , the </a:t>
            </a:r>
            <a:r>
              <a:rPr lang="en-IN" dirty="0" smtClean="0"/>
              <a:t>whole problem can be taken as a time series </a:t>
            </a:r>
            <a:r>
              <a:rPr lang="en-IN" dirty="0" smtClean="0"/>
              <a:t>forecasting . Short-term </a:t>
            </a:r>
            <a:r>
              <a:rPr lang="en-IN" dirty="0" smtClean="0"/>
              <a:t>forecasts (ranging from 1 h up to 72 h) are useful in power system planning for unit commitment and dispatch, and for electricity trading in certain electricity markets where wind power and storage can be traded or hedged.. </a:t>
            </a:r>
          </a:p>
          <a:p>
            <a:pPr>
              <a:buNone/>
            </a:pPr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556376" cy="669674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Index: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INTRODUCTION</a:t>
            </a:r>
            <a:br>
              <a:rPr lang="en-US" sz="1800" dirty="0"/>
            </a:br>
            <a:r>
              <a:rPr lang="en-US" sz="1800" dirty="0"/>
              <a:t>• LITERATURE SURVEY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smtClean="0"/>
              <a:t>THEORITICAL </a:t>
            </a:r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• EXPERIMENTAL INVESTIGATIONS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smtClean="0"/>
              <a:t>FLOWCHART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smtClean="0"/>
              <a:t>RESULTS</a:t>
            </a:r>
            <a:br>
              <a:rPr lang="en-US" sz="1800" dirty="0" smtClean="0"/>
            </a:br>
            <a:r>
              <a:rPr lang="en-US" sz="1800" dirty="0"/>
              <a:t>• </a:t>
            </a:r>
            <a:r>
              <a:rPr lang="en-US" sz="1800" dirty="0" smtClean="0"/>
              <a:t>ADVATNTAGES AND DISADVANTAGES</a:t>
            </a:r>
            <a:br>
              <a:rPr lang="en-US" sz="1800" dirty="0" smtClean="0"/>
            </a:br>
            <a:r>
              <a:rPr lang="en-US" sz="1800" dirty="0"/>
              <a:t>• </a:t>
            </a:r>
            <a:r>
              <a:rPr lang="en-US" sz="1800" dirty="0" smtClean="0"/>
              <a:t>APPLICATIONS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CONCLUSION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smtClean="0"/>
              <a:t>FUTURE</a:t>
            </a:r>
            <a:br>
              <a:rPr lang="en-US" sz="1800" dirty="0" smtClean="0"/>
            </a:br>
            <a:r>
              <a:rPr lang="en-US" sz="1800" dirty="0" smtClean="0"/>
              <a:t>• BIBILOGRAPHY</a:t>
            </a:r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7584615" cy="4698138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33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Wind </a:t>
            </a:r>
            <a:r>
              <a:rPr lang="en-US" dirty="0"/>
              <a:t>energy plays a major role in providing energy worldwide.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Renewable energies are set to conquer the global energy system faster than </a:t>
            </a:r>
            <a:r>
              <a:rPr lang="en-US" dirty="0" smtClean="0"/>
              <a:t>any </a:t>
            </a:r>
            <a:r>
              <a:rPr lang="en-US" dirty="0"/>
              <a:t>other fuel in history.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 wind farm's energy output depends heavily on the weather conditions </a:t>
            </a:r>
            <a:r>
              <a:rPr lang="en-US" dirty="0" smtClean="0"/>
              <a:t>present </a:t>
            </a:r>
            <a:r>
              <a:rPr lang="en-US" dirty="0"/>
              <a:t>at its site.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 wind performance forecast is an estimation of the production expected of </a:t>
            </a:r>
            <a:r>
              <a:rPr lang="en-US" dirty="0" smtClean="0"/>
              <a:t>one </a:t>
            </a:r>
            <a:r>
              <a:rPr lang="en-US" dirty="0"/>
              <a:t>or more wind turbines.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/>
              <a:t>the output can indeed be predicted more effectively, the energy providers </a:t>
            </a:r>
            <a:r>
              <a:rPr lang="en-US" dirty="0" smtClean="0"/>
              <a:t>can </a:t>
            </a:r>
            <a:r>
              <a:rPr lang="en-US" dirty="0"/>
              <a:t>more effectively organize the joint development of various energy </a:t>
            </a:r>
            <a:r>
              <a:rPr lang="en-US" dirty="0" smtClean="0"/>
              <a:t>sources </a:t>
            </a:r>
            <a:r>
              <a:rPr lang="en-US" dirty="0"/>
              <a:t>to avoid expensive overproduction.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Global </a:t>
            </a:r>
            <a:r>
              <a:rPr lang="en-US" dirty="0"/>
              <a:t>energy demand is increasing, and the use of nuclear power, traditional sources </a:t>
            </a:r>
            <a:r>
              <a:rPr lang="en-US" dirty="0" smtClean="0"/>
              <a:t>of </a:t>
            </a:r>
            <a:r>
              <a:rPr lang="en-US" dirty="0"/>
              <a:t>energy such as coal and oil is either considered unsafe or leads to a large amount of </a:t>
            </a:r>
            <a:r>
              <a:rPr lang="en-US" dirty="0" smtClean="0"/>
              <a:t>CO2 </a:t>
            </a:r>
            <a:r>
              <a:rPr lang="en-US" dirty="0"/>
              <a:t>emission.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dirty="0"/>
              <a:t>the other hand wind is a natural free energy source.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This </a:t>
            </a:r>
            <a:r>
              <a:rPr lang="en-US" dirty="0"/>
              <a:t>is extremely unpredictable, which is a major problem for the incorporation of </a:t>
            </a:r>
            <a:r>
              <a:rPr lang="en-US" dirty="0" smtClean="0"/>
              <a:t>massive </a:t>
            </a:r>
            <a:r>
              <a:rPr lang="en-US" dirty="0"/>
              <a:t>wind power into an energy grid.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Present </a:t>
            </a:r>
            <a:r>
              <a:rPr lang="en-US" dirty="0"/>
              <a:t>power production by wind farm is very less than the requirements for solving </a:t>
            </a:r>
            <a:r>
              <a:rPr lang="en-US" dirty="0" smtClean="0"/>
              <a:t>various </a:t>
            </a:r>
            <a:r>
              <a:rPr lang="en-US" dirty="0"/>
              <a:t>problems.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With </a:t>
            </a:r>
            <a:r>
              <a:rPr lang="en-US" dirty="0"/>
              <a:t>the improvement of forecasting wind speed and wind direction, it is possible to </a:t>
            </a:r>
            <a:r>
              <a:rPr lang="en-US" dirty="0" smtClean="0"/>
              <a:t>maximize </a:t>
            </a:r>
            <a:r>
              <a:rPr lang="en-US" dirty="0"/>
              <a:t>power production of a wind </a:t>
            </a:r>
            <a:r>
              <a:rPr lang="en-US" dirty="0" smtClean="0"/>
              <a:t>farm.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4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</a:t>
            </a: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Foremost </a:t>
            </a:r>
            <a:r>
              <a:rPr lang="en-US" dirty="0"/>
              <a:t>aim of this project is to track effect of weather data to energy </a:t>
            </a:r>
            <a:r>
              <a:rPr lang="en-US" dirty="0" smtClean="0"/>
              <a:t>production</a:t>
            </a:r>
            <a:r>
              <a:rPr lang="en-US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Particularly interested in the correlation of different components that </a:t>
            </a:r>
            <a:r>
              <a:rPr lang="en-US" dirty="0" smtClean="0"/>
              <a:t>characterize </a:t>
            </a:r>
            <a:r>
              <a:rPr lang="en-US" dirty="0"/>
              <a:t>weather conditions such as wind speed, pressure, and </a:t>
            </a:r>
            <a:r>
              <a:rPr lang="en-US" dirty="0" smtClean="0"/>
              <a:t>temperature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As </a:t>
            </a:r>
            <a:r>
              <a:rPr lang="en-US" dirty="0"/>
              <a:t>per the requirement of time </a:t>
            </a:r>
            <a:r>
              <a:rPr lang="en-US" dirty="0" smtClean="0"/>
              <a:t>constraints presented </a:t>
            </a:r>
            <a:r>
              <a:rPr lang="en-US" dirty="0"/>
              <a:t>an analysis of </a:t>
            </a:r>
            <a:r>
              <a:rPr lang="en-US" dirty="0" smtClean="0"/>
              <a:t>different </a:t>
            </a:r>
            <a:r>
              <a:rPr lang="en-US" dirty="0"/>
              <a:t>time intervals: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One-day </a:t>
            </a:r>
            <a:r>
              <a:rPr lang="en-US" dirty="0"/>
              <a:t>measurements in ten-minute intervals.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One-week </a:t>
            </a:r>
            <a:r>
              <a:rPr lang="en-US" dirty="0"/>
              <a:t>measurements in ten-minute intervals.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One-month </a:t>
            </a:r>
            <a:r>
              <a:rPr lang="en-US" dirty="0"/>
              <a:t>measurements in ten-minute intervals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THEORITICAL ANALYSIS: Block </a:t>
            </a:r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700808"/>
            <a:ext cx="8096250" cy="4104455"/>
          </a:xfrm>
        </p:spPr>
      </p:pic>
    </p:spTree>
    <p:extLst>
      <p:ext uri="{BB962C8B-B14F-4D97-AF65-F5344CB8AC3E}">
        <p14:creationId xmlns:p14="http://schemas.microsoft.com/office/powerpoint/2010/main" val="6800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THEORITICAL ANALYSIS: Hardware / Software </a:t>
            </a:r>
            <a:r>
              <a:rPr lang="en-IN" dirty="0" smtClean="0"/>
              <a:t>designing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Type </a:t>
            </a:r>
            <a:r>
              <a:rPr lang="en-IN" dirty="0"/>
              <a:t>of application: IBM Watson Studio / </a:t>
            </a:r>
            <a:r>
              <a:rPr lang="en-IN" dirty="0" err="1"/>
              <a:t>Jupyter</a:t>
            </a:r>
            <a:r>
              <a:rPr lang="en-IN" dirty="0"/>
              <a:t> notebook (Anaconda) </a:t>
            </a:r>
            <a:r>
              <a:rPr lang="en-IN" dirty="0" smtClean="0"/>
              <a:t>and Node-RED Operation </a:t>
            </a:r>
            <a:r>
              <a:rPr lang="en-IN" dirty="0"/>
              <a:t>system: Web frameworks IBM Cloud Watson Studio / </a:t>
            </a:r>
            <a:r>
              <a:rPr lang="en-IN" dirty="0" smtClean="0"/>
              <a:t>Windows </a:t>
            </a:r>
            <a:r>
              <a:rPr lang="en-IN" dirty="0"/>
              <a:t>10 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IDE</a:t>
            </a:r>
            <a:r>
              <a:rPr lang="en-IN" dirty="0"/>
              <a:t>: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Programing </a:t>
            </a:r>
            <a:r>
              <a:rPr lang="en-IN" dirty="0"/>
              <a:t>Language: Python </a:t>
            </a:r>
            <a:r>
              <a:rPr lang="en-IN" dirty="0" smtClean="0"/>
              <a:t>3.8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Dataset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www.kaggle.com/berkerisen/wind-turbine-scada</a:t>
            </a:r>
            <a:r>
              <a:rPr lang="en-IN" dirty="0" smtClean="0"/>
              <a:t> dataset.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Libraries </a:t>
            </a:r>
            <a:r>
              <a:rPr lang="en-IN" dirty="0"/>
              <a:t>Version: </a:t>
            </a:r>
            <a:r>
              <a:rPr lang="en-IN" dirty="0" err="1" smtClean="0"/>
              <a:t>numpy</a:t>
            </a:r>
            <a:r>
              <a:rPr lang="en-IN" dirty="0" smtClean="0"/>
              <a:t>  </a:t>
            </a:r>
            <a:r>
              <a:rPr lang="en-IN" dirty="0"/>
              <a:t>1.15.4, pandas </a:t>
            </a:r>
            <a:r>
              <a:rPr lang="en-IN" dirty="0" smtClean="0"/>
              <a:t>0.24.1 </a:t>
            </a:r>
            <a:r>
              <a:rPr lang="en-IN" dirty="0" err="1" smtClean="0"/>
              <a:t>matplotlib</a:t>
            </a:r>
            <a:r>
              <a:rPr lang="en-IN" dirty="0" smtClean="0"/>
              <a:t>  3.0.2</a:t>
            </a:r>
            <a:r>
              <a:rPr lang="en-IN" dirty="0"/>
              <a:t>, </a:t>
            </a:r>
            <a:r>
              <a:rPr lang="en-IN" dirty="0" err="1" smtClean="0"/>
              <a:t>seaborn</a:t>
            </a:r>
            <a:r>
              <a:rPr lang="en-IN" dirty="0" smtClean="0"/>
              <a:t> -0.9.0</a:t>
            </a:r>
            <a:r>
              <a:rPr lang="en-IN" dirty="0"/>
              <a:t>, </a:t>
            </a:r>
            <a:r>
              <a:rPr lang="en-IN" dirty="0" err="1" smtClean="0"/>
              <a:t>Scikit</a:t>
            </a:r>
            <a:r>
              <a:rPr lang="en-IN" dirty="0" smtClean="0"/>
              <a:t> -</a:t>
            </a:r>
            <a:r>
              <a:rPr lang="en-IN" dirty="0"/>
              <a:t>learn </a:t>
            </a:r>
            <a:r>
              <a:rPr lang="en-IN" dirty="0" smtClean="0"/>
              <a:t>0.19.0.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It</a:t>
            </a:r>
            <a:r>
              <a:rPr lang="en-US" sz="1800" dirty="0"/>
              <a:t> shows that the accuracy of the current power curve method may </a:t>
            </a:r>
            <a:r>
              <a:rPr lang="en-US" sz="1800" dirty="0" smtClean="0"/>
              <a:t>depend on</a:t>
            </a:r>
            <a:r>
              <a:rPr lang="en-US" sz="1800" dirty="0"/>
              <a:t> the distribution of wind speed, turbulence intensity, and shear at the test site, </a:t>
            </a:r>
            <a:r>
              <a:rPr lang="en-US" sz="1800" dirty="0" smtClean="0"/>
              <a:t>compared</a:t>
            </a:r>
            <a:r>
              <a:rPr lang="en-US" sz="1800" dirty="0"/>
              <a:t> to the deployment site</a:t>
            </a:r>
            <a:r>
              <a:rPr lang="en-US" sz="18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If</a:t>
            </a:r>
            <a:r>
              <a:rPr lang="en-US" sz="1800" dirty="0"/>
              <a:t> the test site conditions are similar to </a:t>
            </a:r>
            <a:r>
              <a:rPr lang="en-US" sz="1800" dirty="0" smtClean="0"/>
              <a:t>the</a:t>
            </a:r>
            <a:r>
              <a:rPr lang="en-US" sz="1800" dirty="0"/>
              <a:t> deployment site, the power curve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method</a:t>
            </a:r>
            <a:r>
              <a:rPr lang="en-US" sz="1800" dirty="0"/>
              <a:t> </a:t>
            </a:r>
            <a:r>
              <a:rPr lang="en-US" sz="1800" dirty="0" smtClean="0"/>
              <a:t>may</a:t>
            </a:r>
            <a:r>
              <a:rPr lang="en-US" sz="1800" dirty="0"/>
              <a:t> give good results</a:t>
            </a:r>
            <a:r>
              <a:rPr lang="en-US" sz="18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The</a:t>
            </a:r>
            <a:r>
              <a:rPr lang="en-US" sz="1800" dirty="0"/>
              <a:t> regression tree </a:t>
            </a:r>
            <a:r>
              <a:rPr lang="en-US" sz="1800" dirty="0" smtClean="0"/>
              <a:t>method predicts wind turbine energy capture with two to three</a:t>
            </a:r>
            <a:r>
              <a:rPr lang="en-US" sz="1800" dirty="0"/>
              <a:t> </a:t>
            </a:r>
            <a:r>
              <a:rPr lang="en-US" sz="1800" dirty="0" smtClean="0"/>
              <a:t>times</a:t>
            </a:r>
            <a:r>
              <a:rPr lang="en-US" sz="1800" dirty="0"/>
              <a:t> more accuracy </a:t>
            </a:r>
            <a:r>
              <a:rPr lang="en-US" sz="1800" dirty="0" smtClean="0"/>
              <a:t>than industry standard power curve method , and may be useful for prediction of energy capture at that sites experience different condition than</a:t>
            </a:r>
            <a:r>
              <a:rPr lang="en-US" sz="1800" dirty="0"/>
              <a:t> the test </a:t>
            </a:r>
            <a:r>
              <a:rPr lang="en-US" sz="1800" dirty="0" smtClean="0"/>
              <a:t>site.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To</a:t>
            </a:r>
            <a:r>
              <a:rPr lang="en-US" sz="1800" dirty="0"/>
              <a:t> use the regression tree modelling approach to predict the energy capture </a:t>
            </a:r>
            <a:r>
              <a:rPr lang="en-US" sz="1800" dirty="0" smtClean="0"/>
              <a:t>of a</a:t>
            </a:r>
            <a:r>
              <a:rPr lang="en-US" sz="1800" dirty="0"/>
              <a:t> turbine at a new site, several steps are required.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047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849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Problem Statement Predicting The Energy Output Of Wind Turbine Based On Weather Condition</vt:lpstr>
      <vt:lpstr>PROBLEM STATEMENT</vt:lpstr>
      <vt:lpstr>Index: • INTRODUCTION • LITERATURE SURVEY • THEORITICAL ANALYSIS • EXPERIMENTAL INVESTIGATIONS • FLOWCHART • RESULTS • ADVATNTAGES AND DISADVANTAGES • APPLICATIONS • CONCLUSION • FUTURE • BIBILOGRAPHY </vt:lpstr>
      <vt:lpstr>INTRODUCTION</vt:lpstr>
      <vt:lpstr>LITERATURE SURVEY</vt:lpstr>
      <vt:lpstr>PROPOSED SOLUTION</vt:lpstr>
      <vt:lpstr>THEORITICAL ANALYSIS: Block diagram</vt:lpstr>
      <vt:lpstr>THEORITICAL ANALYSIS: Hardware / Software designing</vt:lpstr>
      <vt:lpstr>EXPERIMENTAL INVESTIGATIONS</vt:lpstr>
      <vt:lpstr>FLOWCHART</vt:lpstr>
      <vt:lpstr>RESULTS</vt:lpstr>
      <vt:lpstr>RESULTS</vt:lpstr>
      <vt:lpstr>Applications</vt:lpstr>
      <vt:lpstr>Advantages and disadvantages  </vt:lpstr>
      <vt:lpstr>Conclusion</vt:lpstr>
      <vt:lpstr>Future scope</vt:lpstr>
      <vt:lpstr>BIBILOGRAPHY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SMILE2PAY</dc:title>
  <dc:creator>Windows User</dc:creator>
  <cp:lastModifiedBy>DELL</cp:lastModifiedBy>
  <cp:revision>35</cp:revision>
  <dcterms:created xsi:type="dcterms:W3CDTF">2020-03-02T12:30:35Z</dcterms:created>
  <dcterms:modified xsi:type="dcterms:W3CDTF">2021-07-26T08:33:56Z</dcterms:modified>
</cp:coreProperties>
</file>