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6" r:id="rId5"/>
    <p:sldId id="267" r:id="rId6"/>
    <p:sldId id="260" r:id="rId7"/>
    <p:sldId id="261" r:id="rId8"/>
    <p:sldId id="271" r:id="rId9"/>
    <p:sldId id="262" r:id="rId10"/>
    <p:sldId id="269" r:id="rId11"/>
    <p:sldId id="263" r:id="rId12"/>
    <p:sldId id="268"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lZFmFuZGQTk" TargetMode="External"/><Relationship Id="rId2" Type="http://schemas.openxmlformats.org/officeDocument/2006/relationships/hyperlink" Target="https://www.statology.org/one-way-anova-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182-4DFA-4466-8FEC-FD55B0D9A3EB}"/>
              </a:ext>
            </a:extLst>
          </p:cNvPr>
          <p:cNvSpPr>
            <a:spLocks noGrp="1"/>
          </p:cNvSpPr>
          <p:nvPr>
            <p:ph type="ctrTitle"/>
          </p:nvPr>
        </p:nvSpPr>
        <p:spPr/>
        <p:txBody>
          <a:bodyPr/>
          <a:lstStyle/>
          <a:p>
            <a:r>
              <a:rPr lang="en-US" sz="4400" dirty="0"/>
              <a:t>Hypothesis Testing with ANOVA </a:t>
            </a:r>
          </a:p>
        </p:txBody>
      </p:sp>
      <p:sp>
        <p:nvSpPr>
          <p:cNvPr id="3" name="Subtitle 2">
            <a:extLst>
              <a:ext uri="{FF2B5EF4-FFF2-40B4-BE49-F238E27FC236}">
                <a16:creationId xmlns:a16="http://schemas.microsoft.com/office/drawing/2014/main" id="{FA1069CC-3558-48BF-9A9D-4F7F433D1654}"/>
              </a:ext>
            </a:extLst>
          </p:cNvPr>
          <p:cNvSpPr>
            <a:spLocks noGrp="1"/>
          </p:cNvSpPr>
          <p:nvPr>
            <p:ph type="subTitle" idx="1"/>
          </p:nvPr>
        </p:nvSpPr>
        <p:spPr/>
        <p:txBody>
          <a:bodyPr>
            <a:normAutofit/>
          </a:bodyPr>
          <a:lstStyle/>
          <a:p>
            <a:r>
              <a:rPr lang="en-US" sz="2400" dirty="0" err="1"/>
              <a:t>ANalysis</a:t>
            </a:r>
            <a:r>
              <a:rPr lang="en-US" sz="2400" dirty="0"/>
              <a:t> Of </a:t>
            </a:r>
            <a:r>
              <a:rPr lang="en-US" sz="2400" dirty="0" err="1"/>
              <a:t>VAriance</a:t>
            </a:r>
            <a:r>
              <a:rPr lang="en-US" sz="2400" dirty="0"/>
              <a:t> </a:t>
            </a:r>
          </a:p>
        </p:txBody>
      </p:sp>
    </p:spTree>
    <p:extLst>
      <p:ext uri="{BB962C8B-B14F-4D97-AF65-F5344CB8AC3E}">
        <p14:creationId xmlns:p14="http://schemas.microsoft.com/office/powerpoint/2010/main" val="347841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76633-A7B2-49D4-89F2-9B2D9068E3E3}"/>
              </a:ext>
            </a:extLst>
          </p:cNvPr>
          <p:cNvGraphicFramePr>
            <a:graphicFrameLocks noGrp="1"/>
          </p:cNvGraphicFramePr>
          <p:nvPr>
            <p:extLst>
              <p:ext uri="{D42A27DB-BD31-4B8C-83A1-F6EECF244321}">
                <p14:modId xmlns:p14="http://schemas.microsoft.com/office/powerpoint/2010/main" val="447867574"/>
              </p:ext>
            </p:extLst>
          </p:nvPr>
        </p:nvGraphicFramePr>
        <p:xfrm>
          <a:off x="5983941" y="1479176"/>
          <a:ext cx="5029200" cy="3146612"/>
        </p:xfrm>
        <a:graphic>
          <a:graphicData uri="http://schemas.openxmlformats.org/drawingml/2006/table">
            <a:tbl>
              <a:tblPr/>
              <a:tblGrid>
                <a:gridCol w="1646367">
                  <a:extLst>
                    <a:ext uri="{9D8B030D-6E8A-4147-A177-3AD203B41FA5}">
                      <a16:colId xmlns:a16="http://schemas.microsoft.com/office/drawing/2014/main" val="4129311201"/>
                    </a:ext>
                  </a:extLst>
                </a:gridCol>
                <a:gridCol w="1736466">
                  <a:extLst>
                    <a:ext uri="{9D8B030D-6E8A-4147-A177-3AD203B41FA5}">
                      <a16:colId xmlns:a16="http://schemas.microsoft.com/office/drawing/2014/main" val="43959173"/>
                    </a:ext>
                  </a:extLst>
                </a:gridCol>
                <a:gridCol w="1646367">
                  <a:extLst>
                    <a:ext uri="{9D8B030D-6E8A-4147-A177-3AD203B41FA5}">
                      <a16:colId xmlns:a16="http://schemas.microsoft.com/office/drawing/2014/main" val="2467008876"/>
                    </a:ext>
                  </a:extLst>
                </a:gridCol>
              </a:tblGrid>
              <a:tr h="449516">
                <a:tc>
                  <a:txBody>
                    <a:bodyPr/>
                    <a:lstStyle/>
                    <a:p>
                      <a:pPr algn="l" fontAlgn="b"/>
                      <a:r>
                        <a:rPr lang="en-US" sz="1100" b="1" i="0" u="none" strike="noStrike">
                          <a:solidFill>
                            <a:srgbClr val="FFFFFF"/>
                          </a:solidFill>
                          <a:effectLst/>
                          <a:latin typeface="Calibri" panose="020F0502020204030204" pitchFamily="34" charset="0"/>
                        </a:rPr>
                        <a:t>10 Year</a:t>
                      </a:r>
                    </a:p>
                  </a:txBody>
                  <a:tcPr marL="0" marR="0" marT="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US" sz="1100" b="1" i="0" u="none" strike="noStrike" dirty="0">
                          <a:solidFill>
                            <a:srgbClr val="FFFFFF"/>
                          </a:solidFill>
                          <a:effectLst/>
                          <a:latin typeface="Calibri" panose="020F0502020204030204" pitchFamily="34" charset="0"/>
                        </a:rPr>
                        <a:t> 11 Year</a:t>
                      </a:r>
                    </a:p>
                  </a:txBody>
                  <a:tcPr marL="0" marR="0" marT="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12 Year</a:t>
                      </a:r>
                    </a:p>
                  </a:txBody>
                  <a:tcPr marL="0" marR="0" marT="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59105510"/>
                  </a:ext>
                </a:extLst>
              </a:tr>
              <a:tr h="449516">
                <a:tc>
                  <a:txBody>
                    <a:bodyPr/>
                    <a:lstStyle/>
                    <a:p>
                      <a:pPr algn="r" fontAlgn="b"/>
                      <a:r>
                        <a:rPr lang="en-US" sz="1100" b="0" i="0" u="none" strike="noStrike">
                          <a:solidFill>
                            <a:srgbClr val="FFFFFF"/>
                          </a:solidFill>
                          <a:effectLst/>
                          <a:latin typeface="Calibri" panose="020F0502020204030204" pitchFamily="34" charset="0"/>
                        </a:rPr>
                        <a:t>4</a:t>
                      </a:r>
                    </a:p>
                  </a:txBody>
                  <a:tcPr marL="0" marR="0" marT="0" marB="0" anchor="b">
                    <a:lnL>
                      <a:noFill/>
                    </a:lnL>
                    <a:lnR>
                      <a:noFill/>
                    </a:lnR>
                    <a:lnT w="12700" cap="flat" cmpd="sng" algn="ctr">
                      <a:solidFill>
                        <a:srgbClr val="FFFFFF"/>
                      </a:solidFill>
                      <a:prstDash val="solid"/>
                      <a:round/>
                      <a:headEnd type="none" w="med" len="med"/>
                      <a:tailEnd type="none" w="med" len="med"/>
                    </a:lnT>
                    <a:lnB>
                      <a:noFill/>
                    </a:lnB>
                    <a:solidFill>
                      <a:srgbClr val="C65911"/>
                    </a:solidFill>
                  </a:tcPr>
                </a:tc>
                <a:tc>
                  <a:txBody>
                    <a:bodyPr/>
                    <a:lstStyle/>
                    <a:p>
                      <a:pPr algn="r" fontAlgn="b"/>
                      <a:r>
                        <a:rPr lang="en-US" sz="1100" b="0" i="0" u="none" strike="noStrike">
                          <a:solidFill>
                            <a:srgbClr val="FFFFFF"/>
                          </a:solidFill>
                          <a:effectLst/>
                          <a:latin typeface="Calibri" panose="020F0502020204030204" pitchFamily="34" charset="0"/>
                        </a:rPr>
                        <a:t>6</a:t>
                      </a:r>
                    </a:p>
                  </a:txBody>
                  <a:tcPr marL="0" marR="0" marT="0" marB="0" anchor="b">
                    <a:lnL>
                      <a:noFill/>
                    </a:lnL>
                    <a:lnR>
                      <a:noFill/>
                    </a:lnR>
                    <a:lnT w="12700" cap="flat" cmpd="sng" algn="ctr">
                      <a:solidFill>
                        <a:srgbClr val="FFFFFF"/>
                      </a:solidFill>
                      <a:prstDash val="solid"/>
                      <a:round/>
                      <a:headEnd type="none" w="med" len="med"/>
                      <a:tailEnd type="none" w="med" len="med"/>
                    </a:lnT>
                    <a:lnB>
                      <a:noFill/>
                    </a:lnB>
                    <a:solidFill>
                      <a:srgbClr val="C65911"/>
                    </a:solidFill>
                  </a:tcPr>
                </a:tc>
                <a:tc>
                  <a:txBody>
                    <a:bodyPr/>
                    <a:lstStyle/>
                    <a:p>
                      <a:pPr algn="r" fontAlgn="b"/>
                      <a:r>
                        <a:rPr lang="en-US" sz="1100" b="0" i="0" u="none" strike="noStrike">
                          <a:solidFill>
                            <a:srgbClr val="FFFFFF"/>
                          </a:solidFill>
                          <a:effectLst/>
                          <a:latin typeface="Calibri" panose="020F0502020204030204" pitchFamily="34" charset="0"/>
                        </a:rPr>
                        <a:t>8</a:t>
                      </a:r>
                    </a:p>
                  </a:txBody>
                  <a:tcPr marL="0" marR="0" marT="0" marB="0" anchor="b">
                    <a:lnL>
                      <a:noFill/>
                    </a:lnL>
                    <a:lnR>
                      <a:noFill/>
                    </a:lnR>
                    <a:lnT w="12700" cap="flat" cmpd="sng" algn="ctr">
                      <a:solidFill>
                        <a:srgbClr val="FFFFFF"/>
                      </a:solidFill>
                      <a:prstDash val="solid"/>
                      <a:round/>
                      <a:headEnd type="none" w="med" len="med"/>
                      <a:tailEnd type="none" w="med" len="med"/>
                    </a:lnT>
                    <a:lnB>
                      <a:noFill/>
                    </a:lnB>
                    <a:solidFill>
                      <a:srgbClr val="C65911"/>
                    </a:solidFill>
                  </a:tcPr>
                </a:tc>
                <a:extLst>
                  <a:ext uri="{0D108BD9-81ED-4DB2-BD59-A6C34878D82A}">
                    <a16:rowId xmlns:a16="http://schemas.microsoft.com/office/drawing/2014/main" val="357529165"/>
                  </a:ext>
                </a:extLst>
              </a:tr>
              <a:tr h="449516">
                <a:tc>
                  <a:txBody>
                    <a:bodyPr/>
                    <a:lstStyle/>
                    <a:p>
                      <a:pPr algn="r" fontAlgn="b"/>
                      <a:r>
                        <a:rPr lang="en-US" sz="1100" b="0" i="0" u="none" strike="noStrike" dirty="0">
                          <a:solidFill>
                            <a:srgbClr val="FFFFFF"/>
                          </a:solidFill>
                          <a:effectLst/>
                          <a:latin typeface="Calibri" panose="020F0502020204030204" pitchFamily="34" charset="0"/>
                        </a:rPr>
                        <a:t>6</a:t>
                      </a:r>
                    </a:p>
                  </a:txBody>
                  <a:tcPr marL="0" marR="0" marT="0" marB="0" anchor="b">
                    <a:lnL>
                      <a:noFill/>
                    </a:lnL>
                    <a:lnR>
                      <a:noFill/>
                    </a:lnR>
                    <a:lnT>
                      <a:noFill/>
                    </a:lnT>
                    <a:lnB>
                      <a:noFill/>
                    </a:lnB>
                    <a:solidFill>
                      <a:srgbClr val="ED7D31"/>
                    </a:solidFill>
                  </a:tcPr>
                </a:tc>
                <a:tc>
                  <a:txBody>
                    <a:bodyPr/>
                    <a:lstStyle/>
                    <a:p>
                      <a:pPr algn="r" fontAlgn="b"/>
                      <a:r>
                        <a:rPr lang="en-US" sz="1100" b="0" i="0" u="none" strike="noStrike">
                          <a:solidFill>
                            <a:srgbClr val="FFFFFF"/>
                          </a:solidFill>
                          <a:effectLst/>
                          <a:latin typeface="Calibri" panose="020F0502020204030204" pitchFamily="34" charset="0"/>
                        </a:rPr>
                        <a:t>6</a:t>
                      </a:r>
                    </a:p>
                  </a:txBody>
                  <a:tcPr marL="0" marR="0" marT="0" marB="0" anchor="b">
                    <a:lnL>
                      <a:noFill/>
                    </a:lnL>
                    <a:lnR>
                      <a:noFill/>
                    </a:lnR>
                    <a:lnT>
                      <a:noFill/>
                    </a:lnT>
                    <a:lnB>
                      <a:noFill/>
                    </a:lnB>
                    <a:solidFill>
                      <a:srgbClr val="ED7D31"/>
                    </a:solidFill>
                  </a:tcPr>
                </a:tc>
                <a:tc>
                  <a:txBody>
                    <a:bodyPr/>
                    <a:lstStyle/>
                    <a:p>
                      <a:pPr algn="r" fontAlgn="b"/>
                      <a:r>
                        <a:rPr lang="en-US" sz="1100" b="0" i="0" u="none" strike="noStrike">
                          <a:solidFill>
                            <a:srgbClr val="FFFFFF"/>
                          </a:solidFill>
                          <a:effectLst/>
                          <a:latin typeface="Calibri" panose="020F0502020204030204" pitchFamily="34" charset="0"/>
                        </a:rPr>
                        <a:t>9</a:t>
                      </a:r>
                    </a:p>
                  </a:txBody>
                  <a:tcPr marL="0" marR="0" marT="0" marB="0" anchor="b">
                    <a:lnL>
                      <a:noFill/>
                    </a:lnL>
                    <a:lnR>
                      <a:noFill/>
                    </a:lnR>
                    <a:lnT>
                      <a:noFill/>
                    </a:lnT>
                    <a:lnB>
                      <a:noFill/>
                    </a:lnB>
                    <a:solidFill>
                      <a:srgbClr val="ED7D31"/>
                    </a:solidFill>
                  </a:tcPr>
                </a:tc>
                <a:extLst>
                  <a:ext uri="{0D108BD9-81ED-4DB2-BD59-A6C34878D82A}">
                    <a16:rowId xmlns:a16="http://schemas.microsoft.com/office/drawing/2014/main" val="912006643"/>
                  </a:ext>
                </a:extLst>
              </a:tr>
              <a:tr h="449516">
                <a:tc>
                  <a:txBody>
                    <a:bodyPr/>
                    <a:lstStyle/>
                    <a:p>
                      <a:pPr algn="r" fontAlgn="b"/>
                      <a:r>
                        <a:rPr lang="en-US" sz="1100" b="0" i="0" u="none" strike="noStrike">
                          <a:solidFill>
                            <a:srgbClr val="FFFFFF"/>
                          </a:solidFill>
                          <a:effectLst/>
                          <a:latin typeface="Calibri" panose="020F0502020204030204" pitchFamily="34" charset="0"/>
                        </a:rPr>
                        <a:t>8</a:t>
                      </a:r>
                    </a:p>
                  </a:txBody>
                  <a:tcPr marL="0" marR="0" marT="0" marB="0" anchor="b">
                    <a:lnL>
                      <a:noFill/>
                    </a:lnL>
                    <a:lnR>
                      <a:noFill/>
                    </a:lnR>
                    <a:lnT>
                      <a:noFill/>
                    </a:lnT>
                    <a:lnB>
                      <a:noFill/>
                    </a:lnB>
                    <a:solidFill>
                      <a:srgbClr val="C65911"/>
                    </a:solidFill>
                  </a:tcPr>
                </a:tc>
                <a:tc>
                  <a:txBody>
                    <a:bodyPr/>
                    <a:lstStyle/>
                    <a:p>
                      <a:pPr algn="r" fontAlgn="b"/>
                      <a:r>
                        <a:rPr lang="en-US" sz="1100" b="0" i="0" u="none" strike="noStrike" dirty="0">
                          <a:solidFill>
                            <a:srgbClr val="FFFFFF"/>
                          </a:solidFill>
                          <a:effectLst/>
                          <a:latin typeface="Calibri" panose="020F0502020204030204" pitchFamily="34" charset="0"/>
                        </a:rPr>
                        <a:t>9</a:t>
                      </a:r>
                    </a:p>
                  </a:txBody>
                  <a:tcPr marL="0" marR="0" marT="0" marB="0" anchor="b">
                    <a:lnL>
                      <a:noFill/>
                    </a:lnL>
                    <a:lnR>
                      <a:noFill/>
                    </a:lnR>
                    <a:lnT>
                      <a:noFill/>
                    </a:lnT>
                    <a:lnB>
                      <a:noFill/>
                    </a:lnB>
                    <a:solidFill>
                      <a:srgbClr val="C65911"/>
                    </a:solidFill>
                  </a:tcPr>
                </a:tc>
                <a:tc>
                  <a:txBody>
                    <a:bodyPr/>
                    <a:lstStyle/>
                    <a:p>
                      <a:pPr algn="r" fontAlgn="b"/>
                      <a:r>
                        <a:rPr lang="en-US" sz="1100" b="0" i="0" u="none" strike="noStrike">
                          <a:solidFill>
                            <a:srgbClr val="FFFFFF"/>
                          </a:solidFill>
                          <a:effectLst/>
                          <a:latin typeface="Calibri" panose="020F0502020204030204" pitchFamily="34" charset="0"/>
                        </a:rPr>
                        <a:t>13</a:t>
                      </a:r>
                    </a:p>
                  </a:txBody>
                  <a:tcPr marL="0" marR="0" marT="0" marB="0" anchor="b">
                    <a:lnL>
                      <a:noFill/>
                    </a:lnL>
                    <a:lnR>
                      <a:noFill/>
                    </a:lnR>
                    <a:lnT>
                      <a:noFill/>
                    </a:lnT>
                    <a:lnB>
                      <a:noFill/>
                    </a:lnB>
                    <a:solidFill>
                      <a:srgbClr val="C65911"/>
                    </a:solidFill>
                  </a:tcPr>
                </a:tc>
                <a:extLst>
                  <a:ext uri="{0D108BD9-81ED-4DB2-BD59-A6C34878D82A}">
                    <a16:rowId xmlns:a16="http://schemas.microsoft.com/office/drawing/2014/main" val="47774371"/>
                  </a:ext>
                </a:extLst>
              </a:tr>
              <a:tr h="449516">
                <a:tc>
                  <a:txBody>
                    <a:bodyPr/>
                    <a:lstStyle/>
                    <a:p>
                      <a:pPr algn="r" fontAlgn="b"/>
                      <a:r>
                        <a:rPr lang="en-US" sz="1100" b="0" i="0" u="none" strike="noStrike">
                          <a:solidFill>
                            <a:srgbClr val="FFFFFF"/>
                          </a:solidFill>
                          <a:effectLst/>
                          <a:latin typeface="Calibri" panose="020F0502020204030204" pitchFamily="34" charset="0"/>
                        </a:rPr>
                        <a:t>4</a:t>
                      </a:r>
                    </a:p>
                  </a:txBody>
                  <a:tcPr marL="0" marR="0" marT="0" marB="0" anchor="b">
                    <a:lnL>
                      <a:noFill/>
                    </a:lnL>
                    <a:lnR>
                      <a:noFill/>
                    </a:lnR>
                    <a:lnT>
                      <a:noFill/>
                    </a:lnT>
                    <a:lnB>
                      <a:noFill/>
                    </a:lnB>
                    <a:solidFill>
                      <a:srgbClr val="ED7D31"/>
                    </a:solidFill>
                  </a:tcPr>
                </a:tc>
                <a:tc>
                  <a:txBody>
                    <a:bodyPr/>
                    <a:lstStyle/>
                    <a:p>
                      <a:pPr algn="r" fontAlgn="b"/>
                      <a:r>
                        <a:rPr lang="en-US" sz="1100" b="0" i="0" u="none" strike="noStrike">
                          <a:solidFill>
                            <a:srgbClr val="FFFFFF"/>
                          </a:solidFill>
                          <a:effectLst/>
                          <a:latin typeface="Calibri" panose="020F0502020204030204" pitchFamily="34" charset="0"/>
                        </a:rPr>
                        <a:t>7</a:t>
                      </a:r>
                    </a:p>
                  </a:txBody>
                  <a:tcPr marL="0" marR="0" marT="0" marB="0" anchor="b">
                    <a:lnL>
                      <a:noFill/>
                    </a:lnL>
                    <a:lnR>
                      <a:noFill/>
                    </a:lnR>
                    <a:lnT>
                      <a:noFill/>
                    </a:lnT>
                    <a:lnB>
                      <a:noFill/>
                    </a:lnB>
                    <a:solidFill>
                      <a:srgbClr val="ED7D31"/>
                    </a:solidFill>
                  </a:tcPr>
                </a:tc>
                <a:tc>
                  <a:txBody>
                    <a:bodyPr/>
                    <a:lstStyle/>
                    <a:p>
                      <a:pPr algn="r" fontAlgn="b"/>
                      <a:r>
                        <a:rPr lang="en-US" sz="1100" b="0" i="0" u="none" strike="noStrike">
                          <a:solidFill>
                            <a:srgbClr val="FFFFFF"/>
                          </a:solidFill>
                          <a:effectLst/>
                          <a:latin typeface="Calibri" panose="020F0502020204030204" pitchFamily="34" charset="0"/>
                        </a:rPr>
                        <a:t>12</a:t>
                      </a:r>
                    </a:p>
                  </a:txBody>
                  <a:tcPr marL="0" marR="0" marT="0" marB="0" anchor="b">
                    <a:lnL>
                      <a:noFill/>
                    </a:lnL>
                    <a:lnR>
                      <a:noFill/>
                    </a:lnR>
                    <a:lnT>
                      <a:noFill/>
                    </a:lnT>
                    <a:lnB>
                      <a:noFill/>
                    </a:lnB>
                    <a:solidFill>
                      <a:srgbClr val="ED7D31"/>
                    </a:solidFill>
                  </a:tcPr>
                </a:tc>
                <a:extLst>
                  <a:ext uri="{0D108BD9-81ED-4DB2-BD59-A6C34878D82A}">
                    <a16:rowId xmlns:a16="http://schemas.microsoft.com/office/drawing/2014/main" val="3579974852"/>
                  </a:ext>
                </a:extLst>
              </a:tr>
              <a:tr h="449516">
                <a:tc>
                  <a:txBody>
                    <a:bodyPr/>
                    <a:lstStyle/>
                    <a:p>
                      <a:pPr algn="r" fontAlgn="b"/>
                      <a:r>
                        <a:rPr lang="en-US" sz="1100" b="0" i="0" u="none" strike="noStrike">
                          <a:solidFill>
                            <a:srgbClr val="FFFFFF"/>
                          </a:solidFill>
                          <a:effectLst/>
                          <a:latin typeface="Calibri" panose="020F0502020204030204" pitchFamily="34" charset="0"/>
                        </a:rPr>
                        <a:t>8</a:t>
                      </a:r>
                    </a:p>
                  </a:txBody>
                  <a:tcPr marL="0" marR="0" marT="0" marB="0" anchor="b">
                    <a:lnL>
                      <a:noFill/>
                    </a:lnL>
                    <a:lnR>
                      <a:noFill/>
                    </a:lnR>
                    <a:lnT>
                      <a:noFill/>
                    </a:lnT>
                    <a:lnB>
                      <a:noFill/>
                    </a:lnB>
                    <a:solidFill>
                      <a:srgbClr val="C65911"/>
                    </a:solidFill>
                  </a:tcPr>
                </a:tc>
                <a:tc>
                  <a:txBody>
                    <a:bodyPr/>
                    <a:lstStyle/>
                    <a:p>
                      <a:pPr algn="r" fontAlgn="b"/>
                      <a:r>
                        <a:rPr lang="en-US" sz="1100" b="0" i="0" u="none" strike="noStrike">
                          <a:solidFill>
                            <a:srgbClr val="FFFFFF"/>
                          </a:solidFill>
                          <a:effectLst/>
                          <a:latin typeface="Calibri" panose="020F0502020204030204" pitchFamily="34" charset="0"/>
                        </a:rPr>
                        <a:t>10</a:t>
                      </a:r>
                    </a:p>
                  </a:txBody>
                  <a:tcPr marL="0" marR="0" marT="0" marB="0" anchor="b">
                    <a:lnL>
                      <a:noFill/>
                    </a:lnL>
                    <a:lnR>
                      <a:noFill/>
                    </a:lnR>
                    <a:lnT>
                      <a:noFill/>
                    </a:lnT>
                    <a:lnB>
                      <a:noFill/>
                    </a:lnB>
                    <a:solidFill>
                      <a:srgbClr val="C65911"/>
                    </a:solidFill>
                  </a:tcPr>
                </a:tc>
                <a:tc>
                  <a:txBody>
                    <a:bodyPr/>
                    <a:lstStyle/>
                    <a:p>
                      <a:pPr algn="r" fontAlgn="b"/>
                      <a:r>
                        <a:rPr lang="en-US" sz="1100" b="0" i="0" u="none" strike="noStrike">
                          <a:solidFill>
                            <a:srgbClr val="FFFFFF"/>
                          </a:solidFill>
                          <a:effectLst/>
                          <a:latin typeface="Calibri" panose="020F0502020204030204" pitchFamily="34" charset="0"/>
                        </a:rPr>
                        <a:t>14</a:t>
                      </a:r>
                    </a:p>
                  </a:txBody>
                  <a:tcPr marL="0" marR="0" marT="0" marB="0" anchor="b">
                    <a:lnL>
                      <a:noFill/>
                    </a:lnL>
                    <a:lnR>
                      <a:noFill/>
                    </a:lnR>
                    <a:lnT>
                      <a:noFill/>
                    </a:lnT>
                    <a:lnB>
                      <a:noFill/>
                    </a:lnB>
                    <a:solidFill>
                      <a:srgbClr val="C65911"/>
                    </a:solidFill>
                  </a:tcPr>
                </a:tc>
                <a:extLst>
                  <a:ext uri="{0D108BD9-81ED-4DB2-BD59-A6C34878D82A}">
                    <a16:rowId xmlns:a16="http://schemas.microsoft.com/office/drawing/2014/main" val="120432229"/>
                  </a:ext>
                </a:extLst>
              </a:tr>
              <a:tr h="449516">
                <a:tc>
                  <a:txBody>
                    <a:bodyPr/>
                    <a:lstStyle/>
                    <a:p>
                      <a:pPr algn="r" fontAlgn="b"/>
                      <a:r>
                        <a:rPr lang="en-US" sz="1100" b="0" i="0" u="none" strike="noStrike">
                          <a:solidFill>
                            <a:srgbClr val="FFFFFF"/>
                          </a:solidFill>
                          <a:effectLst/>
                          <a:latin typeface="Calibri" panose="020F0502020204030204" pitchFamily="34" charset="0"/>
                        </a:rPr>
                        <a:t>9</a:t>
                      </a:r>
                    </a:p>
                  </a:txBody>
                  <a:tcPr marL="0" marR="0" marT="0" marB="0" anchor="b">
                    <a:lnL>
                      <a:noFill/>
                    </a:lnL>
                    <a:lnR>
                      <a:noFill/>
                    </a:lnR>
                    <a:lnT>
                      <a:noFill/>
                    </a:lnT>
                    <a:lnB>
                      <a:noFill/>
                    </a:lnB>
                    <a:solidFill>
                      <a:srgbClr val="ED7D31"/>
                    </a:solidFill>
                  </a:tcPr>
                </a:tc>
                <a:tc>
                  <a:txBody>
                    <a:bodyPr/>
                    <a:lstStyle/>
                    <a:p>
                      <a:pPr algn="r" fontAlgn="b"/>
                      <a:r>
                        <a:rPr lang="en-US" sz="1100" b="0" i="0" u="none" strike="noStrike">
                          <a:solidFill>
                            <a:srgbClr val="FFFFFF"/>
                          </a:solidFill>
                          <a:effectLst/>
                          <a:latin typeface="Calibri" panose="020F0502020204030204" pitchFamily="34" charset="0"/>
                        </a:rPr>
                        <a:t>13</a:t>
                      </a:r>
                    </a:p>
                  </a:txBody>
                  <a:tcPr marL="0" marR="0" marT="0" marB="0" anchor="b">
                    <a:lnL>
                      <a:noFill/>
                    </a:lnL>
                    <a:lnR>
                      <a:noFill/>
                    </a:lnR>
                    <a:lnT>
                      <a:noFill/>
                    </a:lnT>
                    <a:lnB>
                      <a:noFill/>
                    </a:lnB>
                    <a:solidFill>
                      <a:srgbClr val="ED7D31"/>
                    </a:solidFill>
                  </a:tcPr>
                </a:tc>
                <a:tc>
                  <a:txBody>
                    <a:bodyPr/>
                    <a:lstStyle/>
                    <a:p>
                      <a:pPr algn="r" fontAlgn="b"/>
                      <a:r>
                        <a:rPr lang="en-US" sz="1100" b="0" i="0" u="none" strike="noStrike" dirty="0">
                          <a:solidFill>
                            <a:srgbClr val="FFFFFF"/>
                          </a:solidFill>
                          <a:effectLst/>
                          <a:latin typeface="Calibri" panose="020F0502020204030204" pitchFamily="34" charset="0"/>
                        </a:rPr>
                        <a:t>16</a:t>
                      </a:r>
                    </a:p>
                  </a:txBody>
                  <a:tcPr marL="0" marR="0" marT="0" marB="0" anchor="b">
                    <a:lnL>
                      <a:noFill/>
                    </a:lnL>
                    <a:lnR>
                      <a:noFill/>
                    </a:lnR>
                    <a:lnT>
                      <a:noFill/>
                    </a:lnT>
                    <a:lnB>
                      <a:noFill/>
                    </a:lnB>
                    <a:solidFill>
                      <a:srgbClr val="ED7D31"/>
                    </a:solidFill>
                  </a:tcPr>
                </a:tc>
                <a:extLst>
                  <a:ext uri="{0D108BD9-81ED-4DB2-BD59-A6C34878D82A}">
                    <a16:rowId xmlns:a16="http://schemas.microsoft.com/office/drawing/2014/main" val="501892257"/>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19739D3-F841-4E40-8E66-911C6718A76B}"/>
                  </a:ext>
                </a:extLst>
              </p:cNvPr>
              <p:cNvSpPr/>
              <p:nvPr/>
            </p:nvSpPr>
            <p:spPr>
              <a:xfrm>
                <a:off x="1559860" y="2551837"/>
                <a:ext cx="4168588" cy="1754326"/>
              </a:xfrm>
              <a:prstGeom prst="rect">
                <a:avLst/>
              </a:prstGeom>
            </p:spPr>
            <p:txBody>
              <a:bodyPr wrap="square">
                <a:spAutoFit/>
              </a:bodyPr>
              <a:lstStyle/>
              <a:p>
                <a:r>
                  <a:rPr lang="en-US" dirty="0"/>
                  <a:t>Null </a:t>
                </a:r>
                <a:r>
                  <a:rPr lang="en-US" dirty="0" err="1"/>
                  <a:t>Hypotheis</a:t>
                </a:r>
                <a:r>
                  <a:rPr lang="en-US" dirty="0"/>
                  <a:t>:-</a:t>
                </a:r>
              </a:p>
              <a:p>
                <a:r>
                  <a:rPr lang="en-US" dirty="0"/>
                  <a:t>Ho =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3</m:t>
                    </m:r>
                  </m:oMath>
                </a14:m>
                <a:endParaRPr lang="en-US" dirty="0"/>
              </a:p>
              <a:p>
                <a:endParaRPr lang="en-US" dirty="0"/>
              </a:p>
              <a:p>
                <a:r>
                  <a:rPr lang="en-US" dirty="0"/>
                  <a:t>Alternate Hypothesis:-</a:t>
                </a:r>
              </a:p>
              <a:p>
                <a:r>
                  <a:rPr lang="en-US" dirty="0"/>
                  <a:t>Ho =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3</m:t>
                    </m:r>
                  </m:oMath>
                </a14:m>
                <a:endParaRPr lang="en-US" dirty="0"/>
              </a:p>
              <a:p>
                <a:r>
                  <a:rPr lang="en-US" dirty="0"/>
                  <a:t> </a:t>
                </a:r>
              </a:p>
            </p:txBody>
          </p:sp>
        </mc:Choice>
        <mc:Fallback xmlns="">
          <p:sp>
            <p:nvSpPr>
              <p:cNvPr id="5" name="Rectangle 4">
                <a:extLst>
                  <a:ext uri="{FF2B5EF4-FFF2-40B4-BE49-F238E27FC236}">
                    <a16:creationId xmlns:a16="http://schemas.microsoft.com/office/drawing/2014/main" id="{119739D3-F841-4E40-8E66-911C6718A76B}"/>
                  </a:ext>
                </a:extLst>
              </p:cNvPr>
              <p:cNvSpPr>
                <a:spLocks noRot="1" noChangeAspect="1" noMove="1" noResize="1" noEditPoints="1" noAdjustHandles="1" noChangeArrowheads="1" noChangeShapeType="1" noTextEdit="1"/>
              </p:cNvSpPr>
              <p:nvPr/>
            </p:nvSpPr>
            <p:spPr>
              <a:xfrm>
                <a:off x="1559860" y="2551837"/>
                <a:ext cx="4168588" cy="1754326"/>
              </a:xfrm>
              <a:prstGeom prst="rect">
                <a:avLst/>
              </a:prstGeom>
              <a:blipFill>
                <a:blip r:embed="rId2"/>
                <a:stretch>
                  <a:fillRect l="-1316" t="-2091"/>
                </a:stretch>
              </a:blipFill>
            </p:spPr>
            <p:txBody>
              <a:bodyPr/>
              <a:lstStyle/>
              <a:p>
                <a:r>
                  <a:rPr lang="en-US">
                    <a:noFill/>
                  </a:rPr>
                  <a:t> </a:t>
                </a:r>
              </a:p>
            </p:txBody>
          </p:sp>
        </mc:Fallback>
      </mc:AlternateContent>
    </p:spTree>
    <p:extLst>
      <p:ext uri="{BB962C8B-B14F-4D97-AF65-F5344CB8AC3E}">
        <p14:creationId xmlns:p14="http://schemas.microsoft.com/office/powerpoint/2010/main" val="146741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EA83-11F7-4E3A-9585-654D71776043}"/>
              </a:ext>
            </a:extLst>
          </p:cNvPr>
          <p:cNvSpPr>
            <a:spLocks noGrp="1"/>
          </p:cNvSpPr>
          <p:nvPr>
            <p:ph type="title"/>
          </p:nvPr>
        </p:nvSpPr>
        <p:spPr/>
        <p:txBody>
          <a:bodyPr>
            <a:normAutofit fontScale="90000"/>
          </a:bodyPr>
          <a:lstStyle/>
          <a:p>
            <a:r>
              <a:rPr lang="en-US" dirty="0"/>
              <a:t>2 factor or 2 way ANOVA without Replication</a:t>
            </a:r>
          </a:p>
        </p:txBody>
      </p:sp>
      <p:sp>
        <p:nvSpPr>
          <p:cNvPr id="3" name="Content Placeholder 2">
            <a:extLst>
              <a:ext uri="{FF2B5EF4-FFF2-40B4-BE49-F238E27FC236}">
                <a16:creationId xmlns:a16="http://schemas.microsoft.com/office/drawing/2014/main" id="{1A35DCDC-D134-44E2-AB62-2BD50D76FDFD}"/>
              </a:ext>
            </a:extLst>
          </p:cNvPr>
          <p:cNvSpPr>
            <a:spLocks noGrp="1"/>
          </p:cNvSpPr>
          <p:nvPr>
            <p:ph idx="1"/>
          </p:nvPr>
        </p:nvSpPr>
        <p:spPr/>
        <p:txBody>
          <a:bodyPr>
            <a:normAutofit/>
          </a:bodyPr>
          <a:lstStyle/>
          <a:p>
            <a:r>
              <a:rPr lang="en-US" dirty="0"/>
              <a:t>In 2 way </a:t>
            </a:r>
            <a:r>
              <a:rPr lang="en-US" dirty="0" err="1"/>
              <a:t>anova</a:t>
            </a:r>
            <a:r>
              <a:rPr lang="en-US" dirty="0"/>
              <a:t> the number of groups come from the combination of expression  of the two factors.</a:t>
            </a:r>
          </a:p>
          <a:p>
            <a:r>
              <a:rPr lang="en-US" dirty="0"/>
              <a:t>Does Factor 1 has influence on dependent variable</a:t>
            </a:r>
          </a:p>
          <a:p>
            <a:r>
              <a:rPr lang="en-US" dirty="0"/>
              <a:t>Does Factor 2 have influence on dependent Variable</a:t>
            </a:r>
          </a:p>
          <a:p>
            <a:r>
              <a:rPr lang="en-US" dirty="0"/>
              <a:t>Is there a interaction effect between 2 factors</a:t>
            </a:r>
          </a:p>
        </p:txBody>
      </p:sp>
    </p:spTree>
    <p:extLst>
      <p:ext uri="{BB962C8B-B14F-4D97-AF65-F5344CB8AC3E}">
        <p14:creationId xmlns:p14="http://schemas.microsoft.com/office/powerpoint/2010/main" val="141310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F5A14-2DB3-4461-9899-BB4C8B2E0823}"/>
              </a:ext>
            </a:extLst>
          </p:cNvPr>
          <p:cNvSpPr txBox="1"/>
          <p:nvPr/>
        </p:nvSpPr>
        <p:spPr>
          <a:xfrm>
            <a:off x="712694" y="1582340"/>
            <a:ext cx="4948517" cy="3693319"/>
          </a:xfrm>
          <a:prstGeom prst="rect">
            <a:avLst/>
          </a:prstGeom>
          <a:noFill/>
        </p:spPr>
        <p:txBody>
          <a:bodyPr wrap="square" rtlCol="0">
            <a:spAutoFit/>
          </a:bodyPr>
          <a:lstStyle/>
          <a:p>
            <a:r>
              <a:rPr lang="en-US" dirty="0"/>
              <a:t>H01= Gender has no effect on significant scores</a:t>
            </a:r>
          </a:p>
          <a:p>
            <a:endParaRPr lang="en-US" dirty="0"/>
          </a:p>
          <a:p>
            <a:r>
              <a:rPr lang="en-US" dirty="0"/>
              <a:t>Ha1 = Gender  has effect on significant scores</a:t>
            </a:r>
          </a:p>
          <a:p>
            <a:endParaRPr lang="en-US" dirty="0"/>
          </a:p>
          <a:p>
            <a:r>
              <a:rPr lang="en-US" dirty="0"/>
              <a:t>H02= Age Has no significant effect on scores</a:t>
            </a:r>
          </a:p>
          <a:p>
            <a:endParaRPr lang="en-US" dirty="0"/>
          </a:p>
          <a:p>
            <a:r>
              <a:rPr lang="en-US" dirty="0"/>
              <a:t>Ha2 = Age Has  significant effect on scores</a:t>
            </a:r>
          </a:p>
          <a:p>
            <a:endParaRPr lang="en-US" dirty="0"/>
          </a:p>
          <a:p>
            <a:r>
              <a:rPr lang="en-US" dirty="0"/>
              <a:t>H03 = The interaction of Gender and age has no effect on the scores. </a:t>
            </a:r>
          </a:p>
          <a:p>
            <a:endParaRPr lang="en-US" dirty="0"/>
          </a:p>
          <a:p>
            <a:r>
              <a:rPr lang="en-US" dirty="0"/>
              <a:t>Ha3 = The interaction of Gender and age has effect on the scores. </a:t>
            </a:r>
          </a:p>
        </p:txBody>
      </p:sp>
      <p:graphicFrame>
        <p:nvGraphicFramePr>
          <p:cNvPr id="3" name="Table 2">
            <a:extLst>
              <a:ext uri="{FF2B5EF4-FFF2-40B4-BE49-F238E27FC236}">
                <a16:creationId xmlns:a16="http://schemas.microsoft.com/office/drawing/2014/main" id="{94248C21-921C-4EB1-A6C3-2623CE0DE1FB}"/>
              </a:ext>
            </a:extLst>
          </p:cNvPr>
          <p:cNvGraphicFramePr>
            <a:graphicFrameLocks noGrp="1"/>
          </p:cNvGraphicFramePr>
          <p:nvPr>
            <p:extLst>
              <p:ext uri="{D42A27DB-BD31-4B8C-83A1-F6EECF244321}">
                <p14:modId xmlns:p14="http://schemas.microsoft.com/office/powerpoint/2010/main" val="1418570349"/>
              </p:ext>
            </p:extLst>
          </p:nvPr>
        </p:nvGraphicFramePr>
        <p:xfrm>
          <a:off x="5876364" y="1828800"/>
          <a:ext cx="4612342" cy="2447363"/>
        </p:xfrm>
        <a:graphic>
          <a:graphicData uri="http://schemas.openxmlformats.org/drawingml/2006/table">
            <a:tbl>
              <a:tblPr/>
              <a:tblGrid>
                <a:gridCol w="1273885">
                  <a:extLst>
                    <a:ext uri="{9D8B030D-6E8A-4147-A177-3AD203B41FA5}">
                      <a16:colId xmlns:a16="http://schemas.microsoft.com/office/drawing/2014/main" val="1620349638"/>
                    </a:ext>
                  </a:extLst>
                </a:gridCol>
                <a:gridCol w="1098176">
                  <a:extLst>
                    <a:ext uri="{9D8B030D-6E8A-4147-A177-3AD203B41FA5}">
                      <a16:colId xmlns:a16="http://schemas.microsoft.com/office/drawing/2014/main" val="283065079"/>
                    </a:ext>
                  </a:extLst>
                </a:gridCol>
                <a:gridCol w="1142105">
                  <a:extLst>
                    <a:ext uri="{9D8B030D-6E8A-4147-A177-3AD203B41FA5}">
                      <a16:colId xmlns:a16="http://schemas.microsoft.com/office/drawing/2014/main" val="2507515020"/>
                    </a:ext>
                  </a:extLst>
                </a:gridCol>
                <a:gridCol w="1098176">
                  <a:extLst>
                    <a:ext uri="{9D8B030D-6E8A-4147-A177-3AD203B41FA5}">
                      <a16:colId xmlns:a16="http://schemas.microsoft.com/office/drawing/2014/main" val="194075193"/>
                    </a:ext>
                  </a:extLst>
                </a:gridCol>
              </a:tblGrid>
              <a:tr h="427151">
                <a:tc>
                  <a:txBody>
                    <a:bodyPr/>
                    <a:lstStyle/>
                    <a:p>
                      <a:pPr algn="l" fontAlgn="b"/>
                      <a:r>
                        <a:rPr lang="en-US" sz="1100" b="1" i="0" u="none" strike="noStrike">
                          <a:solidFill>
                            <a:srgbClr val="FFFFFF"/>
                          </a:solidFill>
                          <a:effectLst/>
                          <a:latin typeface="Calibri" panose="020F0502020204030204" pitchFamily="34" charset="0"/>
                        </a:rPr>
                        <a:t>Gender</a:t>
                      </a:r>
                    </a:p>
                  </a:txBody>
                  <a:tcPr marL="0" marR="0" marT="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10 Year</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 11 Year</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1100" b="1" i="0" u="none" strike="noStrike">
                          <a:solidFill>
                            <a:srgbClr val="FFFFFF"/>
                          </a:solidFill>
                          <a:effectLst/>
                          <a:latin typeface="Calibri" panose="020F0502020204030204" pitchFamily="34" charset="0"/>
                        </a:rPr>
                        <a:t>12 Year</a:t>
                      </a:r>
                    </a:p>
                  </a:txBody>
                  <a:tcPr marL="0" marR="0" marT="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1081791347"/>
                  </a:ext>
                </a:extLst>
              </a:tr>
              <a:tr h="336702">
                <a:tc>
                  <a:txBody>
                    <a:bodyPr/>
                    <a:lstStyle/>
                    <a:p>
                      <a:pPr algn="l" fontAlgn="b"/>
                      <a:r>
                        <a:rPr lang="en-US" sz="1100" b="0" i="0" u="none" strike="noStrike">
                          <a:solidFill>
                            <a:srgbClr val="000000"/>
                          </a:solidFill>
                          <a:effectLst/>
                          <a:latin typeface="Calibri" panose="020F0502020204030204" pitchFamily="34" charset="0"/>
                        </a:rPr>
                        <a:t>Boys</a:t>
                      </a:r>
                    </a:p>
                  </a:txBody>
                  <a:tcPr marL="0" marR="0" marT="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539049707"/>
                  </a:ext>
                </a:extLst>
              </a:tr>
              <a:tr h="336702">
                <a:tc>
                  <a:txBody>
                    <a:bodyPr/>
                    <a:lstStyle/>
                    <a:p>
                      <a:pPr algn="l" fontAlgn="b"/>
                      <a:r>
                        <a:rPr lang="en-US" sz="1100" b="0" i="0" u="none" strike="noStrike">
                          <a:solidFill>
                            <a:srgbClr val="000000"/>
                          </a:solidFill>
                          <a:effectLst/>
                          <a:latin typeface="Calibri" panose="020F0502020204030204" pitchFamily="34" charset="0"/>
                        </a:rPr>
                        <a:t>Boys</a:t>
                      </a:r>
                    </a:p>
                  </a:txBody>
                  <a:tcPr marL="0" marR="0" marT="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0" marR="0" marT="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79789704"/>
                  </a:ext>
                </a:extLst>
              </a:tr>
              <a:tr h="336702">
                <a:tc>
                  <a:txBody>
                    <a:bodyPr/>
                    <a:lstStyle/>
                    <a:p>
                      <a:pPr algn="l" fontAlgn="b"/>
                      <a:r>
                        <a:rPr lang="en-US" sz="1100" b="0" i="0" u="none" strike="noStrike">
                          <a:solidFill>
                            <a:srgbClr val="000000"/>
                          </a:solidFill>
                          <a:effectLst/>
                          <a:latin typeface="Calibri" panose="020F0502020204030204" pitchFamily="34" charset="0"/>
                        </a:rPr>
                        <a:t>Boys</a:t>
                      </a:r>
                    </a:p>
                  </a:txBody>
                  <a:tcPr marL="0" marR="0" marT="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0" marR="0" marT="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117318924"/>
                  </a:ext>
                </a:extLst>
              </a:tr>
              <a:tr h="336702">
                <a:tc>
                  <a:txBody>
                    <a:bodyPr/>
                    <a:lstStyle/>
                    <a:p>
                      <a:pPr algn="l" fontAlgn="b"/>
                      <a:r>
                        <a:rPr lang="en-US" sz="1100" b="0" i="0" u="none" strike="noStrike">
                          <a:solidFill>
                            <a:srgbClr val="000000"/>
                          </a:solidFill>
                          <a:effectLst/>
                          <a:latin typeface="Calibri" panose="020F0502020204030204" pitchFamily="34" charset="0"/>
                        </a:rPr>
                        <a:t>Girls</a:t>
                      </a:r>
                    </a:p>
                  </a:txBody>
                  <a:tcPr marL="0" marR="0" marT="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0" marR="0" marT="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510373256"/>
                  </a:ext>
                </a:extLst>
              </a:tr>
              <a:tr h="336702">
                <a:tc>
                  <a:txBody>
                    <a:bodyPr/>
                    <a:lstStyle/>
                    <a:p>
                      <a:pPr algn="l" fontAlgn="b"/>
                      <a:r>
                        <a:rPr lang="en-US" sz="1100" b="0" i="0" u="none" strike="noStrike">
                          <a:solidFill>
                            <a:srgbClr val="000000"/>
                          </a:solidFill>
                          <a:effectLst/>
                          <a:latin typeface="Calibri" panose="020F0502020204030204" pitchFamily="34" charset="0"/>
                        </a:rPr>
                        <a:t>Girls</a:t>
                      </a:r>
                    </a:p>
                  </a:txBody>
                  <a:tcPr marL="0" marR="0" marT="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r" fontAlgn="b"/>
                      <a:r>
                        <a:rPr lang="en-US" sz="1100" b="0" i="0" u="none" strike="noStrike">
                          <a:solidFill>
                            <a:srgbClr val="000000"/>
                          </a:solidFill>
                          <a:effectLst/>
                          <a:latin typeface="Calibri" panose="020F0502020204030204" pitchFamily="34" charset="0"/>
                        </a:rPr>
                        <a:t>14</a:t>
                      </a:r>
                    </a:p>
                  </a:txBody>
                  <a:tcPr marL="0" marR="0" marT="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459348378"/>
                  </a:ext>
                </a:extLst>
              </a:tr>
              <a:tr h="336702">
                <a:tc>
                  <a:txBody>
                    <a:bodyPr/>
                    <a:lstStyle/>
                    <a:p>
                      <a:pPr algn="l" fontAlgn="b"/>
                      <a:r>
                        <a:rPr lang="en-US" sz="1100" b="0" i="0" u="none" strike="noStrike">
                          <a:solidFill>
                            <a:srgbClr val="000000"/>
                          </a:solidFill>
                          <a:effectLst/>
                          <a:latin typeface="Calibri" panose="020F0502020204030204" pitchFamily="34" charset="0"/>
                        </a:rPr>
                        <a:t>Girls</a:t>
                      </a:r>
                    </a:p>
                  </a:txBody>
                  <a:tcPr marL="0" marR="0" marT="0"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0" marR="0" marT="0"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16</a:t>
                      </a:r>
                    </a:p>
                  </a:txBody>
                  <a:tcPr marL="0" marR="0" marT="0"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4062215223"/>
                  </a:ext>
                </a:extLst>
              </a:tr>
            </a:tbl>
          </a:graphicData>
        </a:graphic>
      </p:graphicFrame>
    </p:spTree>
    <p:extLst>
      <p:ext uri="{BB962C8B-B14F-4D97-AF65-F5344CB8AC3E}">
        <p14:creationId xmlns:p14="http://schemas.microsoft.com/office/powerpoint/2010/main" val="104010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5C33-93DD-43D7-B76C-441F49B8D7C8}"/>
              </a:ext>
            </a:extLst>
          </p:cNvPr>
          <p:cNvSpPr>
            <a:spLocks noGrp="1"/>
          </p:cNvSpPr>
          <p:nvPr>
            <p:ph type="title"/>
          </p:nvPr>
        </p:nvSpPr>
        <p:spPr/>
        <p:txBody>
          <a:bodyPr/>
          <a:lstStyle/>
          <a:p>
            <a:r>
              <a:rPr lang="en-US" dirty="0"/>
              <a:t>Sources and Credits</a:t>
            </a:r>
          </a:p>
        </p:txBody>
      </p:sp>
      <p:sp>
        <p:nvSpPr>
          <p:cNvPr id="3" name="Content Placeholder 2">
            <a:extLst>
              <a:ext uri="{FF2B5EF4-FFF2-40B4-BE49-F238E27FC236}">
                <a16:creationId xmlns:a16="http://schemas.microsoft.com/office/drawing/2014/main" id="{C915DE36-002D-4C69-85C9-B94A03AB4FCB}"/>
              </a:ext>
            </a:extLst>
          </p:cNvPr>
          <p:cNvSpPr>
            <a:spLocks noGrp="1"/>
          </p:cNvSpPr>
          <p:nvPr>
            <p:ph idx="1"/>
          </p:nvPr>
        </p:nvSpPr>
        <p:spPr/>
        <p:txBody>
          <a:bodyPr/>
          <a:lstStyle/>
          <a:p>
            <a:r>
              <a:rPr lang="en-US" dirty="0"/>
              <a:t> </a:t>
            </a:r>
            <a:r>
              <a:rPr lang="en-US" dirty="0" err="1"/>
              <a:t>INeuron</a:t>
            </a:r>
            <a:r>
              <a:rPr lang="en-US" dirty="0"/>
              <a:t> </a:t>
            </a:r>
            <a:r>
              <a:rPr lang="en-US" dirty="0" err="1"/>
              <a:t>Statisitcs</a:t>
            </a:r>
            <a:r>
              <a:rPr lang="en-US" dirty="0"/>
              <a:t>  Pre-Recordings</a:t>
            </a:r>
          </a:p>
          <a:p>
            <a:r>
              <a:rPr lang="en-US" dirty="0"/>
              <a:t>Khan academy statistics</a:t>
            </a:r>
          </a:p>
          <a:p>
            <a:r>
              <a:rPr lang="en-US" dirty="0"/>
              <a:t>Brandon Foltz statistics</a:t>
            </a:r>
          </a:p>
          <a:p>
            <a:r>
              <a:rPr lang="en-US" dirty="0">
                <a:hlinkClick r:id="rId2"/>
              </a:rPr>
              <a:t>https://www.statology.org/one-way-anova-python</a:t>
            </a:r>
            <a:endParaRPr lang="en-US" dirty="0"/>
          </a:p>
          <a:p>
            <a:r>
              <a:rPr lang="en-US" dirty="0"/>
              <a:t>Intro to two way </a:t>
            </a:r>
            <a:r>
              <a:rPr lang="en-US" dirty="0" err="1"/>
              <a:t>anova</a:t>
            </a:r>
            <a:r>
              <a:rPr lang="en-US" dirty="0"/>
              <a:t> :- </a:t>
            </a:r>
            <a:r>
              <a:rPr lang="en-US" dirty="0">
                <a:hlinkClick r:id="rId3"/>
              </a:rPr>
              <a:t>https://www.youtube.com/watch?v=lZFmFuZGQTk</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6449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A925B-A5E3-4B35-B96D-6DE663C3361A}"/>
              </a:ext>
            </a:extLst>
          </p:cNvPr>
          <p:cNvSpPr txBox="1"/>
          <p:nvPr/>
        </p:nvSpPr>
        <p:spPr>
          <a:xfrm>
            <a:off x="3307975" y="2662517"/>
            <a:ext cx="6589059" cy="1477328"/>
          </a:xfrm>
          <a:prstGeom prst="rect">
            <a:avLst/>
          </a:prstGeom>
          <a:noFill/>
        </p:spPr>
        <p:txBody>
          <a:bodyPr wrap="square" rtlCol="0">
            <a:spAutoFit/>
          </a:bodyPr>
          <a:lstStyle/>
          <a:p>
            <a:endParaRPr lang="en-US" dirty="0"/>
          </a:p>
          <a:p>
            <a:r>
              <a:rPr lang="en-US" dirty="0">
                <a:solidFill>
                  <a:schemeClr val="accent1">
                    <a:lumMod val="50000"/>
                  </a:schemeClr>
                </a:solidFill>
              </a:rPr>
              <a:t>           </a:t>
            </a:r>
            <a:r>
              <a:rPr lang="en-US" sz="5400" dirty="0">
                <a:solidFill>
                  <a:schemeClr val="accent1">
                    <a:lumMod val="50000"/>
                  </a:schemeClr>
                </a:solidFill>
              </a:rPr>
              <a:t>THANK   YOU</a:t>
            </a:r>
          </a:p>
          <a:p>
            <a:endParaRPr lang="en-US" dirty="0"/>
          </a:p>
        </p:txBody>
      </p:sp>
    </p:spTree>
    <p:extLst>
      <p:ext uri="{BB962C8B-B14F-4D97-AF65-F5344CB8AC3E}">
        <p14:creationId xmlns:p14="http://schemas.microsoft.com/office/powerpoint/2010/main" val="241882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3359-5CD8-4FE2-9BBC-C6C6BEFB3D72}"/>
              </a:ext>
            </a:extLst>
          </p:cNvPr>
          <p:cNvSpPr>
            <a:spLocks noGrp="1"/>
          </p:cNvSpPr>
          <p:nvPr>
            <p:ph type="title"/>
          </p:nvPr>
        </p:nvSpPr>
        <p:spPr/>
        <p:txBody>
          <a:bodyPr/>
          <a:lstStyle/>
          <a:p>
            <a:r>
              <a:rPr lang="en-US" dirty="0"/>
              <a:t>When to use </a:t>
            </a:r>
            <a:r>
              <a:rPr lang="en-US" dirty="0" err="1"/>
              <a:t>Anova</a:t>
            </a:r>
            <a:endParaRPr lang="en-US" dirty="0"/>
          </a:p>
        </p:txBody>
      </p:sp>
      <p:sp>
        <p:nvSpPr>
          <p:cNvPr id="3" name="Content Placeholder 2">
            <a:extLst>
              <a:ext uri="{FF2B5EF4-FFF2-40B4-BE49-F238E27FC236}">
                <a16:creationId xmlns:a16="http://schemas.microsoft.com/office/drawing/2014/main" id="{01661950-7DAF-4290-A2F3-A9502D490B57}"/>
              </a:ext>
            </a:extLst>
          </p:cNvPr>
          <p:cNvSpPr>
            <a:spLocks noGrp="1"/>
          </p:cNvSpPr>
          <p:nvPr>
            <p:ph idx="1"/>
          </p:nvPr>
        </p:nvSpPr>
        <p:spPr/>
        <p:txBody>
          <a:bodyPr>
            <a:normAutofit/>
          </a:bodyPr>
          <a:lstStyle/>
          <a:p>
            <a:r>
              <a:rPr lang="en-US" dirty="0"/>
              <a:t>Analysis of variance, or ANOVA, is a statistical method that separates observed variance data into different components to use for additional tests</a:t>
            </a:r>
          </a:p>
          <a:p>
            <a:r>
              <a:rPr lang="en-US" dirty="0"/>
              <a:t>We use </a:t>
            </a:r>
            <a:r>
              <a:rPr lang="en-US" dirty="0" err="1"/>
              <a:t>anova</a:t>
            </a:r>
            <a:r>
              <a:rPr lang="en-US" dirty="0"/>
              <a:t> rest when we want to compare 2 or more populations and their subgroups</a:t>
            </a:r>
          </a:p>
          <a:p>
            <a:r>
              <a:rPr lang="en-US" dirty="0"/>
              <a:t>We can also check how the subgroups interact with each other </a:t>
            </a:r>
            <a:r>
              <a:rPr lang="en-US" dirty="0" err="1"/>
              <a:t>quatitaively</a:t>
            </a:r>
            <a:endParaRPr lang="en-US" dirty="0"/>
          </a:p>
          <a:p>
            <a:r>
              <a:rPr lang="en-US" dirty="0" err="1"/>
              <a:t>Anova</a:t>
            </a:r>
            <a:r>
              <a:rPr lang="en-US" dirty="0"/>
              <a:t> technique is extremely useful when we want to compare populations when the populations have several levels or subgroups</a:t>
            </a:r>
          </a:p>
        </p:txBody>
      </p:sp>
    </p:spTree>
    <p:extLst>
      <p:ext uri="{BB962C8B-B14F-4D97-AF65-F5344CB8AC3E}">
        <p14:creationId xmlns:p14="http://schemas.microsoft.com/office/powerpoint/2010/main" val="272669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BA1BEE5-C254-4379-9DB0-076B6A800C2C}"/>
              </a:ext>
            </a:extLst>
          </p:cNvPr>
          <p:cNvGrpSpPr/>
          <p:nvPr/>
        </p:nvGrpSpPr>
        <p:grpSpPr>
          <a:xfrm>
            <a:off x="2662519" y="1385047"/>
            <a:ext cx="7947209" cy="3227294"/>
            <a:chOff x="2662519" y="914400"/>
            <a:chExt cx="7947209" cy="2528047"/>
          </a:xfrm>
        </p:grpSpPr>
        <p:sp>
          <p:nvSpPr>
            <p:cNvPr id="2" name="Rectangle 1">
              <a:extLst>
                <a:ext uri="{FF2B5EF4-FFF2-40B4-BE49-F238E27FC236}">
                  <a16:creationId xmlns:a16="http://schemas.microsoft.com/office/drawing/2014/main" id="{6093E048-7839-4860-8B0E-42ED7B31B2BF}"/>
                </a:ext>
              </a:extLst>
            </p:cNvPr>
            <p:cNvSpPr/>
            <p:nvPr/>
          </p:nvSpPr>
          <p:spPr>
            <a:xfrm>
              <a:off x="4235824" y="914400"/>
              <a:ext cx="2918011" cy="954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Types Of ANOVA</a:t>
              </a:r>
            </a:p>
          </p:txBody>
        </p:sp>
        <p:sp>
          <p:nvSpPr>
            <p:cNvPr id="3" name="Rectangle 2">
              <a:extLst>
                <a:ext uri="{FF2B5EF4-FFF2-40B4-BE49-F238E27FC236}">
                  <a16:creationId xmlns:a16="http://schemas.microsoft.com/office/drawing/2014/main" id="{5D000927-1275-4427-B4AB-1B52BFF5E47B}"/>
                </a:ext>
              </a:extLst>
            </p:cNvPr>
            <p:cNvSpPr/>
            <p:nvPr/>
          </p:nvSpPr>
          <p:spPr>
            <a:xfrm>
              <a:off x="2662519" y="2649071"/>
              <a:ext cx="1573306" cy="77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Univariate</a:t>
              </a:r>
            </a:p>
            <a:p>
              <a:pPr algn="ctr"/>
              <a:r>
                <a:rPr lang="en-US" dirty="0"/>
                <a:t>Or </a:t>
              </a:r>
            </a:p>
            <a:p>
              <a:pPr algn="ctr"/>
              <a:r>
                <a:rPr lang="en-US" dirty="0"/>
                <a:t>One Way</a:t>
              </a:r>
            </a:p>
          </p:txBody>
        </p:sp>
        <p:sp>
          <p:nvSpPr>
            <p:cNvPr id="4" name="Rectangle 3">
              <a:extLst>
                <a:ext uri="{FF2B5EF4-FFF2-40B4-BE49-F238E27FC236}">
                  <a16:creationId xmlns:a16="http://schemas.microsoft.com/office/drawing/2014/main" id="{337AEE4D-E873-4459-8625-A58F2E926E57}"/>
                </a:ext>
              </a:extLst>
            </p:cNvPr>
            <p:cNvSpPr/>
            <p:nvPr/>
          </p:nvSpPr>
          <p:spPr>
            <a:xfrm>
              <a:off x="5580530" y="2662518"/>
              <a:ext cx="1815352" cy="766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 variate</a:t>
              </a:r>
            </a:p>
            <a:p>
              <a:pPr algn="ctr"/>
              <a:r>
                <a:rPr lang="en-US" dirty="0"/>
                <a:t>Or 2 ways</a:t>
              </a:r>
            </a:p>
          </p:txBody>
        </p:sp>
        <p:sp>
          <p:nvSpPr>
            <p:cNvPr id="5" name="Rectangle 4">
              <a:extLst>
                <a:ext uri="{FF2B5EF4-FFF2-40B4-BE49-F238E27FC236}">
                  <a16:creationId xmlns:a16="http://schemas.microsoft.com/office/drawing/2014/main" id="{9A22D693-52B0-4AC3-BC3C-D84EEC59D4B2}"/>
                </a:ext>
              </a:extLst>
            </p:cNvPr>
            <p:cNvSpPr/>
            <p:nvPr/>
          </p:nvSpPr>
          <p:spPr>
            <a:xfrm>
              <a:off x="8794376" y="2662518"/>
              <a:ext cx="1815352" cy="77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Multivariate</a:t>
              </a:r>
            </a:p>
            <a:p>
              <a:pPr algn="ctr"/>
              <a:r>
                <a:rPr lang="en-US" dirty="0"/>
                <a:t>Or MANOVA</a:t>
              </a:r>
            </a:p>
          </p:txBody>
        </p:sp>
        <p:cxnSp>
          <p:nvCxnSpPr>
            <p:cNvPr id="7" name="Straight Arrow Connector 6">
              <a:extLst>
                <a:ext uri="{FF2B5EF4-FFF2-40B4-BE49-F238E27FC236}">
                  <a16:creationId xmlns:a16="http://schemas.microsoft.com/office/drawing/2014/main" id="{F74A6858-1743-40C0-A2A1-00F897A9CE7F}"/>
                </a:ext>
              </a:extLst>
            </p:cNvPr>
            <p:cNvCxnSpPr/>
            <p:nvPr/>
          </p:nvCxnSpPr>
          <p:spPr>
            <a:xfrm flipH="1">
              <a:off x="4020671" y="1869141"/>
              <a:ext cx="1075764" cy="79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A8FDB-A39A-42A4-9384-9771ABB14537}"/>
                </a:ext>
              </a:extLst>
            </p:cNvPr>
            <p:cNvCxnSpPr/>
            <p:nvPr/>
          </p:nvCxnSpPr>
          <p:spPr>
            <a:xfrm>
              <a:off x="6096000" y="1869141"/>
              <a:ext cx="156882" cy="779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D27903-A946-4775-BD1B-4B1E2B46867A}"/>
                </a:ext>
              </a:extLst>
            </p:cNvPr>
            <p:cNvCxnSpPr/>
            <p:nvPr/>
          </p:nvCxnSpPr>
          <p:spPr>
            <a:xfrm>
              <a:off x="7153835" y="1546412"/>
              <a:ext cx="2124636" cy="110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234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EB87-8582-4811-BC92-954D4C99338A}"/>
              </a:ext>
            </a:extLst>
          </p:cNvPr>
          <p:cNvSpPr>
            <a:spLocks noGrp="1"/>
          </p:cNvSpPr>
          <p:nvPr>
            <p:ph type="title"/>
          </p:nvPr>
        </p:nvSpPr>
        <p:spPr/>
        <p:txBody>
          <a:bodyPr/>
          <a:lstStyle/>
          <a:p>
            <a:r>
              <a:rPr lang="en-US" dirty="0"/>
              <a:t>One Way ANOVA</a:t>
            </a:r>
          </a:p>
        </p:txBody>
      </p:sp>
      <p:sp>
        <p:nvSpPr>
          <p:cNvPr id="3" name="Content Placeholder 2">
            <a:extLst>
              <a:ext uri="{FF2B5EF4-FFF2-40B4-BE49-F238E27FC236}">
                <a16:creationId xmlns:a16="http://schemas.microsoft.com/office/drawing/2014/main" id="{1967A0AB-B65F-4266-967B-5D249B44558C}"/>
              </a:ext>
            </a:extLst>
          </p:cNvPr>
          <p:cNvSpPr>
            <a:spLocks noGrp="1"/>
          </p:cNvSpPr>
          <p:nvPr>
            <p:ph idx="1"/>
          </p:nvPr>
        </p:nvSpPr>
        <p:spPr>
          <a:xfrm>
            <a:off x="1295401" y="2407024"/>
            <a:ext cx="9601196" cy="3468844"/>
          </a:xfrm>
        </p:spPr>
        <p:txBody>
          <a:bodyPr>
            <a:normAutofit lnSpcReduction="10000"/>
          </a:bodyPr>
          <a:lstStyle/>
          <a:p>
            <a:r>
              <a:rPr lang="en-US" dirty="0"/>
              <a:t>A one-way ANOVA evaluates the impact of a sole factor on a sole response variable. The one-way ANOVA is used to determine whether there are any statistically significant differences between the means of three or more independent (unrelated) groups.</a:t>
            </a:r>
          </a:p>
          <a:p>
            <a:r>
              <a:rPr lang="en-US" b="1" dirty="0"/>
              <a:t>One-way ANOVA is </a:t>
            </a:r>
            <a:r>
              <a:rPr lang="en-US" dirty="0"/>
              <a:t>Used to test whether or not there is a statistically significant difference between the means of three or more groups when the groups can be split on a single factor</a:t>
            </a:r>
          </a:p>
          <a:p>
            <a:r>
              <a:rPr lang="en-US" dirty="0"/>
              <a:t>One Way or One Factor ANOVA assesses only one dependent variable at a time.</a:t>
            </a:r>
          </a:p>
        </p:txBody>
      </p:sp>
    </p:spTree>
    <p:extLst>
      <p:ext uri="{BB962C8B-B14F-4D97-AF65-F5344CB8AC3E}">
        <p14:creationId xmlns:p14="http://schemas.microsoft.com/office/powerpoint/2010/main" val="395746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DDBE-AF55-458E-B4DB-858447847A39}"/>
              </a:ext>
            </a:extLst>
          </p:cNvPr>
          <p:cNvSpPr>
            <a:spLocks noGrp="1"/>
          </p:cNvSpPr>
          <p:nvPr>
            <p:ph type="title"/>
          </p:nvPr>
        </p:nvSpPr>
        <p:spPr/>
        <p:txBody>
          <a:bodyPr/>
          <a:lstStyle/>
          <a:p>
            <a:r>
              <a:rPr lang="en-US" dirty="0"/>
              <a:t>Two Way </a:t>
            </a:r>
            <a:r>
              <a:rPr lang="en-US" dirty="0" err="1"/>
              <a:t>Anova</a:t>
            </a:r>
            <a:r>
              <a:rPr lang="en-US" dirty="0"/>
              <a:t> </a:t>
            </a:r>
          </a:p>
        </p:txBody>
      </p:sp>
      <p:sp>
        <p:nvSpPr>
          <p:cNvPr id="3" name="Content Placeholder 2">
            <a:extLst>
              <a:ext uri="{FF2B5EF4-FFF2-40B4-BE49-F238E27FC236}">
                <a16:creationId xmlns:a16="http://schemas.microsoft.com/office/drawing/2014/main" id="{1AB79748-65AF-4438-B277-8252B2ADA64A}"/>
              </a:ext>
            </a:extLst>
          </p:cNvPr>
          <p:cNvSpPr>
            <a:spLocks noGrp="1"/>
          </p:cNvSpPr>
          <p:nvPr>
            <p:ph idx="1"/>
          </p:nvPr>
        </p:nvSpPr>
        <p:spPr/>
        <p:txBody>
          <a:bodyPr>
            <a:normAutofit lnSpcReduction="10000"/>
          </a:bodyPr>
          <a:lstStyle/>
          <a:p>
            <a:r>
              <a:rPr lang="en-US" dirty="0"/>
              <a:t>A two-way ANOVA is an extension of the one-way ANOVA. With a two-way, you have two independent variable affecting a dependent variable.  </a:t>
            </a:r>
          </a:p>
          <a:p>
            <a:pPr fontAlgn="base"/>
            <a:r>
              <a:rPr lang="en-US" dirty="0"/>
              <a:t>A Two-Way </a:t>
            </a:r>
            <a:r>
              <a:rPr lang="en-US" dirty="0" err="1"/>
              <a:t>Anova</a:t>
            </a:r>
            <a:r>
              <a:rPr lang="en-US" dirty="0"/>
              <a:t> is used to determine whether or not there is a statistically significant difference between the means of three or more independent groups that have been split on two factors.</a:t>
            </a:r>
          </a:p>
          <a:p>
            <a:pPr fontAlgn="base"/>
            <a:r>
              <a:rPr lang="en-US" dirty="0"/>
              <a:t>The purpose of a two-way ANOVA is to determine how two factors impact a response variable, and to determine whether or not there is an interaction between the two factors on the response variable.</a:t>
            </a:r>
          </a:p>
          <a:p>
            <a:endParaRPr lang="en-US" dirty="0"/>
          </a:p>
        </p:txBody>
      </p:sp>
    </p:spTree>
    <p:extLst>
      <p:ext uri="{BB962C8B-B14F-4D97-AF65-F5344CB8AC3E}">
        <p14:creationId xmlns:p14="http://schemas.microsoft.com/office/powerpoint/2010/main" val="353493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741C-5E94-4C40-8D33-647E69FB7C50}"/>
              </a:ext>
            </a:extLst>
          </p:cNvPr>
          <p:cNvSpPr>
            <a:spLocks noGrp="1"/>
          </p:cNvSpPr>
          <p:nvPr>
            <p:ph type="title"/>
          </p:nvPr>
        </p:nvSpPr>
        <p:spPr/>
        <p:txBody>
          <a:bodyPr>
            <a:normAutofit/>
          </a:bodyPr>
          <a:lstStyle/>
          <a:p>
            <a:r>
              <a:rPr lang="en-US" sz="3200" dirty="0" err="1"/>
              <a:t>Comparision</a:t>
            </a:r>
            <a:r>
              <a:rPr lang="en-US" sz="3200" dirty="0"/>
              <a:t> between One Way  and Two way </a:t>
            </a:r>
            <a:r>
              <a:rPr lang="en-US" sz="3200" dirty="0" err="1"/>
              <a:t>Anova</a:t>
            </a:r>
            <a:endParaRPr lang="en-US" sz="3200" dirty="0"/>
          </a:p>
        </p:txBody>
      </p:sp>
      <p:sp>
        <p:nvSpPr>
          <p:cNvPr id="3" name="Text Placeholder 2">
            <a:extLst>
              <a:ext uri="{FF2B5EF4-FFF2-40B4-BE49-F238E27FC236}">
                <a16:creationId xmlns:a16="http://schemas.microsoft.com/office/drawing/2014/main" id="{1D9275FC-E59A-4628-AB77-AFDA35FA23FB}"/>
              </a:ext>
            </a:extLst>
          </p:cNvPr>
          <p:cNvSpPr>
            <a:spLocks noGrp="1"/>
          </p:cNvSpPr>
          <p:nvPr>
            <p:ph type="body" idx="1"/>
          </p:nvPr>
        </p:nvSpPr>
        <p:spPr/>
        <p:txBody>
          <a:bodyPr/>
          <a:lstStyle/>
          <a:p>
            <a:r>
              <a:rPr lang="en-US" dirty="0"/>
              <a:t>        One Way </a:t>
            </a:r>
            <a:r>
              <a:rPr lang="en-US" dirty="0" err="1"/>
              <a:t>Anova</a:t>
            </a:r>
            <a:endParaRPr lang="en-US" dirty="0"/>
          </a:p>
        </p:txBody>
      </p:sp>
      <p:sp>
        <p:nvSpPr>
          <p:cNvPr id="4" name="Content Placeholder 3">
            <a:extLst>
              <a:ext uri="{FF2B5EF4-FFF2-40B4-BE49-F238E27FC236}">
                <a16:creationId xmlns:a16="http://schemas.microsoft.com/office/drawing/2014/main" id="{33FA14ED-29B2-450F-9DFD-332B7BD0F2C2}"/>
              </a:ext>
            </a:extLst>
          </p:cNvPr>
          <p:cNvSpPr>
            <a:spLocks noGrp="1"/>
          </p:cNvSpPr>
          <p:nvPr>
            <p:ph sz="half" idx="2"/>
          </p:nvPr>
        </p:nvSpPr>
        <p:spPr/>
        <p:txBody>
          <a:bodyPr>
            <a:normAutofit fontScale="70000" lnSpcReduction="20000"/>
          </a:bodyPr>
          <a:lstStyle/>
          <a:p>
            <a:r>
              <a:rPr lang="en-US" dirty="0"/>
              <a:t>Analysis of a independent factor( usually categorical )that has an effect on dependent variable(usually continuous)</a:t>
            </a:r>
          </a:p>
          <a:p>
            <a:r>
              <a:rPr lang="en-US" dirty="0"/>
              <a:t>Gender                           $$$</a:t>
            </a:r>
          </a:p>
          <a:p>
            <a:endParaRPr lang="en-US" dirty="0"/>
          </a:p>
          <a:p>
            <a:r>
              <a:rPr lang="en-US" dirty="0"/>
              <a:t>Treatment                    Recovery Time</a:t>
            </a:r>
          </a:p>
          <a:p>
            <a:pPr marL="0" indent="0">
              <a:buNone/>
            </a:pPr>
            <a:endParaRPr lang="en-US" dirty="0"/>
          </a:p>
          <a:p>
            <a:r>
              <a:rPr lang="en-US" dirty="0"/>
              <a:t>Car Models                       Price</a:t>
            </a:r>
          </a:p>
        </p:txBody>
      </p:sp>
      <p:sp>
        <p:nvSpPr>
          <p:cNvPr id="5" name="Text Placeholder 4">
            <a:extLst>
              <a:ext uri="{FF2B5EF4-FFF2-40B4-BE49-F238E27FC236}">
                <a16:creationId xmlns:a16="http://schemas.microsoft.com/office/drawing/2014/main" id="{CAFD128A-CDD1-4ED2-8D2D-0AA8AC961F5E}"/>
              </a:ext>
            </a:extLst>
          </p:cNvPr>
          <p:cNvSpPr>
            <a:spLocks noGrp="1"/>
          </p:cNvSpPr>
          <p:nvPr>
            <p:ph type="body" sz="quarter" idx="3"/>
          </p:nvPr>
        </p:nvSpPr>
        <p:spPr/>
        <p:txBody>
          <a:bodyPr/>
          <a:lstStyle/>
          <a:p>
            <a:r>
              <a:rPr lang="en-US" dirty="0"/>
              <a:t>                     Two way </a:t>
            </a:r>
            <a:r>
              <a:rPr lang="en-US" dirty="0" err="1"/>
              <a:t>Anova</a:t>
            </a:r>
            <a:endParaRPr lang="en-US" dirty="0"/>
          </a:p>
        </p:txBody>
      </p:sp>
      <p:sp>
        <p:nvSpPr>
          <p:cNvPr id="6" name="Content Placeholder 5">
            <a:extLst>
              <a:ext uri="{FF2B5EF4-FFF2-40B4-BE49-F238E27FC236}">
                <a16:creationId xmlns:a16="http://schemas.microsoft.com/office/drawing/2014/main" id="{BA240125-690B-4B16-9E7F-9C4746E7A138}"/>
              </a:ext>
            </a:extLst>
          </p:cNvPr>
          <p:cNvSpPr>
            <a:spLocks noGrp="1"/>
          </p:cNvSpPr>
          <p:nvPr>
            <p:ph sz="quarter" idx="4"/>
          </p:nvPr>
        </p:nvSpPr>
        <p:spPr>
          <a:xfrm>
            <a:off x="6013704" y="3256709"/>
            <a:ext cx="4885271" cy="2632605"/>
          </a:xfrm>
        </p:spPr>
        <p:txBody>
          <a:bodyPr>
            <a:normAutofit fontScale="70000" lnSpcReduction="20000"/>
          </a:bodyPr>
          <a:lstStyle/>
          <a:p>
            <a:r>
              <a:rPr lang="en-US" dirty="0"/>
              <a:t>Analysis of 2 independent factors  on a dependent variable</a:t>
            </a:r>
          </a:p>
          <a:p>
            <a:r>
              <a:rPr lang="en-US" dirty="0"/>
              <a:t>Gender                                       $$$</a:t>
            </a:r>
          </a:p>
          <a:p>
            <a:pPr marL="0" indent="0">
              <a:buNone/>
            </a:pPr>
            <a:r>
              <a:rPr lang="en-US" dirty="0"/>
              <a:t>      Level of Education</a:t>
            </a:r>
          </a:p>
          <a:p>
            <a:r>
              <a:rPr lang="en-US" dirty="0"/>
              <a:t>Treatment                      Recovery Time</a:t>
            </a:r>
          </a:p>
          <a:p>
            <a:pPr marL="0" indent="0">
              <a:buNone/>
            </a:pPr>
            <a:r>
              <a:rPr lang="en-US" dirty="0"/>
              <a:t>       Age</a:t>
            </a:r>
          </a:p>
          <a:p>
            <a:r>
              <a:rPr lang="en-US" dirty="0"/>
              <a:t>Location                          Price</a:t>
            </a:r>
          </a:p>
          <a:p>
            <a:pPr marL="0" indent="0">
              <a:buNone/>
            </a:pPr>
            <a:r>
              <a:rPr lang="en-US" dirty="0"/>
              <a:t>      Hours</a:t>
            </a:r>
          </a:p>
          <a:p>
            <a:endParaRPr lang="en-US" dirty="0"/>
          </a:p>
        </p:txBody>
      </p:sp>
      <p:sp>
        <p:nvSpPr>
          <p:cNvPr id="12" name="Arrow: Right 11">
            <a:extLst>
              <a:ext uri="{FF2B5EF4-FFF2-40B4-BE49-F238E27FC236}">
                <a16:creationId xmlns:a16="http://schemas.microsoft.com/office/drawing/2014/main" id="{AEA21E46-F80C-4F06-8593-E5798608A001}"/>
              </a:ext>
            </a:extLst>
          </p:cNvPr>
          <p:cNvSpPr/>
          <p:nvPr/>
        </p:nvSpPr>
        <p:spPr>
          <a:xfrm>
            <a:off x="2743202" y="3980332"/>
            <a:ext cx="779930" cy="282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8765F023-B606-4429-919B-9492D907262A}"/>
              </a:ext>
            </a:extLst>
          </p:cNvPr>
          <p:cNvSpPr/>
          <p:nvPr/>
        </p:nvSpPr>
        <p:spPr>
          <a:xfrm>
            <a:off x="2646024" y="4632264"/>
            <a:ext cx="779930" cy="282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324E8EEE-BCD4-4250-874A-F1607090D2F3}"/>
              </a:ext>
            </a:extLst>
          </p:cNvPr>
          <p:cNvSpPr/>
          <p:nvPr/>
        </p:nvSpPr>
        <p:spPr>
          <a:xfrm>
            <a:off x="2623613" y="5295650"/>
            <a:ext cx="779930" cy="282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E943DBA-13E8-42C4-89E5-7DEFF7B3B938}"/>
              </a:ext>
            </a:extLst>
          </p:cNvPr>
          <p:cNvCxnSpPr/>
          <p:nvPr/>
        </p:nvCxnSpPr>
        <p:spPr>
          <a:xfrm>
            <a:off x="7221071" y="3980330"/>
            <a:ext cx="1795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5E340B-32C5-4BF7-AA59-BCC338789C7F}"/>
              </a:ext>
            </a:extLst>
          </p:cNvPr>
          <p:cNvCxnSpPr>
            <a:cxnSpLocks/>
          </p:cNvCxnSpPr>
          <p:nvPr/>
        </p:nvCxnSpPr>
        <p:spPr>
          <a:xfrm flipV="1">
            <a:off x="7448058" y="4652687"/>
            <a:ext cx="6528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A6151E6-5163-4805-B4DB-FD26A86B849A}"/>
              </a:ext>
            </a:extLst>
          </p:cNvPr>
          <p:cNvCxnSpPr/>
          <p:nvPr/>
        </p:nvCxnSpPr>
        <p:spPr>
          <a:xfrm flipV="1">
            <a:off x="7046259" y="4686052"/>
            <a:ext cx="1121842" cy="28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10888B-3263-42AC-ADC1-689A21ACBCE5}"/>
              </a:ext>
            </a:extLst>
          </p:cNvPr>
          <p:cNvCxnSpPr>
            <a:cxnSpLocks/>
          </p:cNvCxnSpPr>
          <p:nvPr/>
        </p:nvCxnSpPr>
        <p:spPr>
          <a:xfrm>
            <a:off x="7355541" y="5268759"/>
            <a:ext cx="995083" cy="2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00F1FD7-C400-4B27-9546-45ADB350333D}"/>
              </a:ext>
            </a:extLst>
          </p:cNvPr>
          <p:cNvCxnSpPr/>
          <p:nvPr/>
        </p:nvCxnSpPr>
        <p:spPr>
          <a:xfrm flipV="1">
            <a:off x="7046259" y="5383057"/>
            <a:ext cx="1286436" cy="141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A0119718-0754-4D7D-8FA5-9101310194FC}"/>
              </a:ext>
            </a:extLst>
          </p:cNvPr>
          <p:cNvCxnSpPr>
            <a:cxnSpLocks/>
          </p:cNvCxnSpPr>
          <p:nvPr/>
        </p:nvCxnSpPr>
        <p:spPr>
          <a:xfrm flipV="1">
            <a:off x="8119065" y="4007224"/>
            <a:ext cx="957700" cy="2554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86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4E29-C515-422A-894E-CBCB05DF9B3C}"/>
              </a:ext>
            </a:extLst>
          </p:cNvPr>
          <p:cNvSpPr>
            <a:spLocks noGrp="1"/>
          </p:cNvSpPr>
          <p:nvPr>
            <p:ph type="title"/>
          </p:nvPr>
        </p:nvSpPr>
        <p:spPr/>
        <p:txBody>
          <a:bodyPr/>
          <a:lstStyle/>
          <a:p>
            <a:r>
              <a:rPr lang="en-US" dirty="0"/>
              <a:t>One Way or One Factor </a:t>
            </a:r>
            <a:r>
              <a:rPr lang="en-US" dirty="0" err="1"/>
              <a:t>Anova</a:t>
            </a:r>
            <a:endParaRPr lang="en-US" dirty="0"/>
          </a:p>
        </p:txBody>
      </p:sp>
      <p:sp>
        <p:nvSpPr>
          <p:cNvPr id="3" name="Content Placeholder 2">
            <a:extLst>
              <a:ext uri="{FF2B5EF4-FFF2-40B4-BE49-F238E27FC236}">
                <a16:creationId xmlns:a16="http://schemas.microsoft.com/office/drawing/2014/main" id="{E362A472-8818-43D2-9B59-46BC142B1547}"/>
              </a:ext>
            </a:extLst>
          </p:cNvPr>
          <p:cNvSpPr>
            <a:spLocks noGrp="1"/>
          </p:cNvSpPr>
          <p:nvPr>
            <p:ph idx="1"/>
          </p:nvPr>
        </p:nvSpPr>
        <p:spPr/>
        <p:txBody>
          <a:bodyPr>
            <a:normAutofit/>
          </a:bodyPr>
          <a:lstStyle/>
          <a:p>
            <a:r>
              <a:rPr lang="en-US" dirty="0"/>
              <a:t>In one factor </a:t>
            </a:r>
            <a:r>
              <a:rPr lang="en-US" dirty="0" err="1"/>
              <a:t>anova</a:t>
            </a:r>
            <a:r>
              <a:rPr lang="en-US" dirty="0"/>
              <a:t> there is one factor and various groups in distribution.</a:t>
            </a:r>
          </a:p>
          <a:p>
            <a:r>
              <a:rPr lang="en-US" dirty="0" err="1"/>
              <a:t>Variabilty</a:t>
            </a:r>
            <a:r>
              <a:rPr lang="en-US" dirty="0"/>
              <a:t> between the  means(MSE)/variability with in the  distributions(MSC)</a:t>
            </a:r>
          </a:p>
          <a:p>
            <a:pPr marL="0" indent="0">
              <a:buNone/>
            </a:pPr>
            <a:r>
              <a:rPr lang="en-US" dirty="0"/>
              <a:t>     It is a measure of over all mean/ Internal spread                      </a:t>
            </a:r>
          </a:p>
          <a:p>
            <a:r>
              <a:rPr lang="en-US" dirty="0"/>
              <a:t>Variance Total  = Variance Between + Variance With in</a:t>
            </a:r>
          </a:p>
          <a:p>
            <a:r>
              <a:rPr lang="en-US" dirty="0" err="1"/>
              <a:t>Fstatistic</a:t>
            </a:r>
            <a:r>
              <a:rPr lang="en-US" dirty="0"/>
              <a:t> =  SS(Between)/df(between) /SS(with in)/df(with in)</a:t>
            </a:r>
          </a:p>
          <a:p>
            <a:endParaRPr lang="en-US" dirty="0"/>
          </a:p>
        </p:txBody>
      </p:sp>
    </p:spTree>
    <p:extLst>
      <p:ext uri="{BB962C8B-B14F-4D97-AF65-F5344CB8AC3E}">
        <p14:creationId xmlns:p14="http://schemas.microsoft.com/office/powerpoint/2010/main" val="156134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D71E-4493-42B2-A669-C22172C646F6}"/>
              </a:ext>
            </a:extLst>
          </p:cNvPr>
          <p:cNvSpPr>
            <a:spLocks noGrp="1"/>
          </p:cNvSpPr>
          <p:nvPr>
            <p:ph type="title"/>
          </p:nvPr>
        </p:nvSpPr>
        <p:spPr/>
        <p:txBody>
          <a:bodyPr/>
          <a:lstStyle/>
          <a:p>
            <a:r>
              <a:rPr lang="en-US" dirty="0"/>
              <a:t>Assumptions of  One way </a:t>
            </a:r>
            <a:r>
              <a:rPr lang="en-US" dirty="0" err="1"/>
              <a:t>Anova</a:t>
            </a:r>
            <a:endParaRPr lang="en-US" dirty="0"/>
          </a:p>
        </p:txBody>
      </p:sp>
      <p:sp>
        <p:nvSpPr>
          <p:cNvPr id="3" name="Content Placeholder 2">
            <a:extLst>
              <a:ext uri="{FF2B5EF4-FFF2-40B4-BE49-F238E27FC236}">
                <a16:creationId xmlns:a16="http://schemas.microsoft.com/office/drawing/2014/main" id="{75898513-4B25-45A7-9333-8CBD961945CF}"/>
              </a:ext>
            </a:extLst>
          </p:cNvPr>
          <p:cNvSpPr>
            <a:spLocks noGrp="1"/>
          </p:cNvSpPr>
          <p:nvPr>
            <p:ph idx="1"/>
          </p:nvPr>
        </p:nvSpPr>
        <p:spPr/>
        <p:txBody>
          <a:bodyPr>
            <a:normAutofit lnSpcReduction="10000"/>
          </a:bodyPr>
          <a:lstStyle/>
          <a:p>
            <a:pPr fontAlgn="base"/>
            <a:r>
              <a:rPr lang="en-US" b="1" dirty="0"/>
              <a:t>Normality</a:t>
            </a:r>
            <a:r>
              <a:rPr lang="en-US" dirty="0"/>
              <a:t> – all populations that we’re studying follow a normal distribution. So, for example, if we want to compare the exam scores of three different groups of students, the exam scores for the first group, second group, and third group all need to be normally distributed.</a:t>
            </a:r>
          </a:p>
          <a:p>
            <a:pPr fontAlgn="base"/>
            <a:r>
              <a:rPr lang="en-US" b="1" dirty="0"/>
              <a:t> Equal Variance</a:t>
            </a:r>
            <a:r>
              <a:rPr lang="en-US" dirty="0"/>
              <a:t> – the population variances in each group are equal or approximately equal.</a:t>
            </a:r>
          </a:p>
          <a:p>
            <a:pPr fontAlgn="base"/>
            <a:r>
              <a:rPr lang="en-US" b="1" dirty="0"/>
              <a:t>Independence</a:t>
            </a:r>
            <a:r>
              <a:rPr lang="en-US" dirty="0"/>
              <a:t> – the observations in each group need to be independent of each other</a:t>
            </a:r>
          </a:p>
          <a:p>
            <a:endParaRPr lang="en-US" dirty="0"/>
          </a:p>
        </p:txBody>
      </p:sp>
    </p:spTree>
    <p:extLst>
      <p:ext uri="{BB962C8B-B14F-4D97-AF65-F5344CB8AC3E}">
        <p14:creationId xmlns:p14="http://schemas.microsoft.com/office/powerpoint/2010/main" val="337394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9BF9A6-B695-4CCE-BA29-03EFF00FA4F3}"/>
                  </a:ext>
                </a:extLst>
              </p:cNvPr>
              <p:cNvSpPr txBox="1"/>
              <p:nvPr/>
            </p:nvSpPr>
            <p:spPr>
              <a:xfrm>
                <a:off x="1586752" y="1730206"/>
                <a:ext cx="3388659" cy="2031325"/>
              </a:xfrm>
              <a:prstGeom prst="rect">
                <a:avLst/>
              </a:prstGeom>
              <a:noFill/>
            </p:spPr>
            <p:txBody>
              <a:bodyPr wrap="square" rtlCol="0">
                <a:spAutoFit/>
              </a:bodyPr>
              <a:lstStyle/>
              <a:p>
                <a:endParaRPr lang="en-US" dirty="0"/>
              </a:p>
              <a:p>
                <a:r>
                  <a:rPr lang="en-US" dirty="0"/>
                  <a:t>Null </a:t>
                </a:r>
                <a:r>
                  <a:rPr lang="en-US" dirty="0" err="1"/>
                  <a:t>Hypotheis</a:t>
                </a:r>
                <a:r>
                  <a:rPr lang="en-US" dirty="0"/>
                  <a:t>:-</a:t>
                </a:r>
              </a:p>
              <a:p>
                <a:r>
                  <a:rPr lang="en-US" dirty="0"/>
                  <a:t>Ho =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3</m:t>
                    </m:r>
                  </m:oMath>
                </a14:m>
                <a:endParaRPr lang="en-US" dirty="0"/>
              </a:p>
              <a:p>
                <a:endParaRPr lang="en-US" dirty="0"/>
              </a:p>
              <a:p>
                <a:r>
                  <a:rPr lang="en-US" dirty="0"/>
                  <a:t>Alternate Hypothesis:-</a:t>
                </a:r>
              </a:p>
              <a:p>
                <a:r>
                  <a:rPr lang="en-US" dirty="0"/>
                  <a:t>Ho =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3</m:t>
                    </m:r>
                  </m:oMath>
                </a14:m>
                <a:endParaRPr lang="en-US" dirty="0"/>
              </a:p>
              <a:p>
                <a:r>
                  <a:rPr lang="en-US" dirty="0"/>
                  <a:t> </a:t>
                </a:r>
              </a:p>
            </p:txBody>
          </p:sp>
        </mc:Choice>
        <mc:Fallback xmlns="">
          <p:sp>
            <p:nvSpPr>
              <p:cNvPr id="7" name="TextBox 6">
                <a:extLst>
                  <a:ext uri="{FF2B5EF4-FFF2-40B4-BE49-F238E27FC236}">
                    <a16:creationId xmlns:a16="http://schemas.microsoft.com/office/drawing/2014/main" id="{569BF9A6-B695-4CCE-BA29-03EFF00FA4F3}"/>
                  </a:ext>
                </a:extLst>
              </p:cNvPr>
              <p:cNvSpPr txBox="1">
                <a:spLocks noRot="1" noChangeAspect="1" noMove="1" noResize="1" noEditPoints="1" noAdjustHandles="1" noChangeArrowheads="1" noChangeShapeType="1" noTextEdit="1"/>
              </p:cNvSpPr>
              <p:nvPr/>
            </p:nvSpPr>
            <p:spPr>
              <a:xfrm>
                <a:off x="1586752" y="1730206"/>
                <a:ext cx="3388659" cy="2031325"/>
              </a:xfrm>
              <a:prstGeom prst="rect">
                <a:avLst/>
              </a:prstGeom>
              <a:blipFill>
                <a:blip r:embed="rId2"/>
                <a:stretch>
                  <a:fillRect l="-1439"/>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46004894-33EB-4F50-B956-E24158C627FE}"/>
              </a:ext>
            </a:extLst>
          </p:cNvPr>
          <p:cNvGraphicFramePr>
            <a:graphicFrameLocks noGrp="1"/>
          </p:cNvGraphicFramePr>
          <p:nvPr>
            <p:extLst>
              <p:ext uri="{D42A27DB-BD31-4B8C-83A1-F6EECF244321}">
                <p14:modId xmlns:p14="http://schemas.microsoft.com/office/powerpoint/2010/main" val="3005404714"/>
              </p:ext>
            </p:extLst>
          </p:nvPr>
        </p:nvGraphicFramePr>
        <p:xfrm>
          <a:off x="5499845" y="1896035"/>
          <a:ext cx="4746813" cy="2366680"/>
        </p:xfrm>
        <a:graphic>
          <a:graphicData uri="http://schemas.openxmlformats.org/drawingml/2006/table">
            <a:tbl>
              <a:tblPr/>
              <a:tblGrid>
                <a:gridCol w="1526524">
                  <a:extLst>
                    <a:ext uri="{9D8B030D-6E8A-4147-A177-3AD203B41FA5}">
                      <a16:colId xmlns:a16="http://schemas.microsoft.com/office/drawing/2014/main" val="3756703141"/>
                    </a:ext>
                  </a:extLst>
                </a:gridCol>
                <a:gridCol w="1569224">
                  <a:extLst>
                    <a:ext uri="{9D8B030D-6E8A-4147-A177-3AD203B41FA5}">
                      <a16:colId xmlns:a16="http://schemas.microsoft.com/office/drawing/2014/main" val="3261847479"/>
                    </a:ext>
                  </a:extLst>
                </a:gridCol>
                <a:gridCol w="1651065">
                  <a:extLst>
                    <a:ext uri="{9D8B030D-6E8A-4147-A177-3AD203B41FA5}">
                      <a16:colId xmlns:a16="http://schemas.microsoft.com/office/drawing/2014/main" val="1997634681"/>
                    </a:ext>
                  </a:extLst>
                </a:gridCol>
              </a:tblGrid>
              <a:tr h="475497">
                <a:tc>
                  <a:txBody>
                    <a:bodyPr/>
                    <a:lstStyle/>
                    <a:p>
                      <a:pPr algn="l" fontAlgn="b"/>
                      <a:r>
                        <a:rPr lang="en-US" sz="1100" b="1" i="0" u="none" strike="noStrike" dirty="0">
                          <a:solidFill>
                            <a:srgbClr val="FFFFFF"/>
                          </a:solidFill>
                          <a:effectLst/>
                          <a:latin typeface="Calibri" panose="020F0502020204030204" pitchFamily="34" charset="0"/>
                        </a:rPr>
                        <a:t>Medication1(20mg)</a:t>
                      </a:r>
                    </a:p>
                  </a:txBody>
                  <a:tcPr marL="0" marR="0" marT="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C000"/>
                    </a:solidFill>
                  </a:tcPr>
                </a:tc>
                <a:tc>
                  <a:txBody>
                    <a:bodyPr/>
                    <a:lstStyle/>
                    <a:p>
                      <a:pPr algn="l" fontAlgn="b"/>
                      <a:r>
                        <a:rPr lang="en-US" sz="1100" b="1" i="0" u="none" strike="noStrike" dirty="0">
                          <a:solidFill>
                            <a:srgbClr val="FFFFFF"/>
                          </a:solidFill>
                          <a:effectLst/>
                          <a:latin typeface="Calibri" panose="020F0502020204030204" pitchFamily="34" charset="0"/>
                        </a:rPr>
                        <a:t>Medication 2(50Mg)</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C000"/>
                    </a:solidFill>
                  </a:tcPr>
                </a:tc>
                <a:tc>
                  <a:txBody>
                    <a:bodyPr/>
                    <a:lstStyle/>
                    <a:p>
                      <a:pPr algn="l" fontAlgn="b"/>
                      <a:r>
                        <a:rPr lang="en-US" sz="1100" b="1" i="0" u="none" strike="noStrike" dirty="0">
                          <a:solidFill>
                            <a:srgbClr val="FFFFFF"/>
                          </a:solidFill>
                          <a:effectLst/>
                          <a:latin typeface="Calibri" panose="020F0502020204030204" pitchFamily="34" charset="0"/>
                        </a:rPr>
                        <a:t>Medication 3(100Mg)</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C000"/>
                    </a:solidFill>
                  </a:tcPr>
                </a:tc>
                <a:extLst>
                  <a:ext uri="{0D108BD9-81ED-4DB2-BD59-A6C34878D82A}">
                    <a16:rowId xmlns:a16="http://schemas.microsoft.com/office/drawing/2014/main" val="3028892659"/>
                  </a:ext>
                </a:extLst>
              </a:tr>
              <a:tr h="270169">
                <a:tc>
                  <a:txBody>
                    <a:bodyPr/>
                    <a:lstStyle/>
                    <a:p>
                      <a:pPr algn="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1110725039"/>
                  </a:ext>
                </a:extLst>
              </a:tr>
              <a:tr h="270169">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4214048165"/>
                  </a:ext>
                </a:extLst>
              </a:tr>
              <a:tr h="270169">
                <a:tc>
                  <a:txBody>
                    <a:bodyPr/>
                    <a:lstStyle/>
                    <a:p>
                      <a:pPr algn="r" fontAlgn="b"/>
                      <a:r>
                        <a:rPr lang="en-US" sz="1100" b="0" i="0" u="none" strike="noStrike">
                          <a:solidFill>
                            <a:srgbClr val="000000"/>
                          </a:solidFill>
                          <a:effectLst/>
                          <a:latin typeface="Calibri" panose="020F0502020204030204" pitchFamily="34" charset="0"/>
                        </a:rPr>
                        <a:t>7</a:t>
                      </a:r>
                    </a:p>
                  </a:txBody>
                  <a:tcPr marL="0" marR="0" marT="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1297145676"/>
                  </a:ext>
                </a:extLst>
              </a:tr>
              <a:tr h="270169">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2424371404"/>
                  </a:ext>
                </a:extLst>
              </a:tr>
              <a:tr h="270169">
                <a:tc>
                  <a:txBody>
                    <a:bodyPr/>
                    <a:lstStyle/>
                    <a:p>
                      <a:pPr algn="r" fontAlgn="b"/>
                      <a:r>
                        <a:rPr lang="en-US" sz="1100" b="0" i="0" u="none" strike="noStrike">
                          <a:solidFill>
                            <a:srgbClr val="000000"/>
                          </a:solidFill>
                          <a:effectLst/>
                          <a:latin typeface="Calibri" panose="020F0502020204030204" pitchFamily="34" charset="0"/>
                        </a:rPr>
                        <a:t>7</a:t>
                      </a:r>
                    </a:p>
                  </a:txBody>
                  <a:tcPr marL="0" marR="0" marT="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1860802769"/>
                  </a:ext>
                </a:extLst>
              </a:tr>
              <a:tr h="270169">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2121862356"/>
                  </a:ext>
                </a:extLst>
              </a:tr>
              <a:tr h="270169">
                <a:tc>
                  <a:txBody>
                    <a:bodyPr/>
                    <a:lstStyle/>
                    <a:p>
                      <a:pPr algn="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FFD966"/>
                      </a:solidFill>
                      <a:prstDash val="solid"/>
                      <a:round/>
                      <a:headEnd type="none" w="med" len="med"/>
                      <a:tailEnd type="none" w="med" len="med"/>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2</a:t>
                      </a:r>
                    </a:p>
                  </a:txBody>
                  <a:tcPr marL="0" marR="0" marT="0" marB="0" anchor="b">
                    <a:lnL>
                      <a:noFill/>
                    </a:lnL>
                    <a:lnR>
                      <a:noFill/>
                    </a:lnR>
                    <a:lnT w="6350" cap="flat" cmpd="sng" algn="ctr">
                      <a:solidFill>
                        <a:srgbClr val="FFD966"/>
                      </a:solidFill>
                      <a:prstDash val="solid"/>
                      <a:round/>
                      <a:headEnd type="none" w="med" len="med"/>
                      <a:tailEnd type="none" w="med" len="med"/>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1199122264"/>
                  </a:ext>
                </a:extLst>
              </a:tr>
            </a:tbl>
          </a:graphicData>
        </a:graphic>
      </p:graphicFrame>
    </p:spTree>
    <p:extLst>
      <p:ext uri="{BB962C8B-B14F-4D97-AF65-F5344CB8AC3E}">
        <p14:creationId xmlns:p14="http://schemas.microsoft.com/office/powerpoint/2010/main" val="41836936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949</TotalTime>
  <Words>826</Words>
  <Application>Microsoft Office PowerPoint</Application>
  <PresentationFormat>Widescreen</PresentationFormat>
  <Paragraphs>159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Garamond</vt:lpstr>
      <vt:lpstr>Organic</vt:lpstr>
      <vt:lpstr>Hypothesis Testing with ANOVA </vt:lpstr>
      <vt:lpstr>When to use Anova</vt:lpstr>
      <vt:lpstr>PowerPoint Presentation</vt:lpstr>
      <vt:lpstr>One Way ANOVA</vt:lpstr>
      <vt:lpstr>Two Way Anova </vt:lpstr>
      <vt:lpstr>Comparision between One Way  and Two way Anova</vt:lpstr>
      <vt:lpstr>One Way or One Factor Anova</vt:lpstr>
      <vt:lpstr>Assumptions of  One way Anova</vt:lpstr>
      <vt:lpstr>PowerPoint Presentation</vt:lpstr>
      <vt:lpstr>PowerPoint Presentation</vt:lpstr>
      <vt:lpstr>2 factor or 2 way ANOVA without Replication</vt:lpstr>
      <vt:lpstr>PowerPoint Presentation</vt:lpstr>
      <vt:lpstr>Sources and Credits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dc:title>
  <dc:creator>sireesha yadavalli</dc:creator>
  <cp:lastModifiedBy>sireesha yadavalli</cp:lastModifiedBy>
  <cp:revision>56</cp:revision>
  <dcterms:created xsi:type="dcterms:W3CDTF">2022-09-19T17:34:42Z</dcterms:created>
  <dcterms:modified xsi:type="dcterms:W3CDTF">2022-09-30T13:04:25Z</dcterms:modified>
</cp:coreProperties>
</file>