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5"/>
  </p:notesMasterIdLst>
  <p:handoutMasterIdLst>
    <p:handoutMasterId r:id="rId16"/>
  </p:handoutMasterIdLst>
  <p:sldIdLst>
    <p:sldId id="300" r:id="rId4"/>
    <p:sldId id="265" r:id="rId5"/>
    <p:sldId id="264" r:id="rId6"/>
    <p:sldId id="266" r:id="rId7"/>
    <p:sldId id="295" r:id="rId8"/>
    <p:sldId id="301" r:id="rId9"/>
    <p:sldId id="296" r:id="rId10"/>
    <p:sldId id="302" r:id="rId11"/>
    <p:sldId id="298" r:id="rId12"/>
    <p:sldId id="289" r:id="rId13"/>
    <p:sldId id="273" r:id="rId14"/>
  </p:sldIdLst>
  <p:sldSz cx="12192000" cy="6858000"/>
  <p:notesSz cx="6858000" cy="9144000"/>
  <p:custDataLst>
    <p:tags r:id="rId1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FF17"/>
    <a:srgbClr val="0F999C"/>
    <a:srgbClr val="6D64CC"/>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2" autoAdjust="0"/>
    <p:restoredTop sz="95759" autoAdjust="0"/>
  </p:normalViewPr>
  <p:slideViewPr>
    <p:cSldViewPr>
      <p:cViewPr varScale="1">
        <p:scale>
          <a:sx n="86" d="100"/>
          <a:sy n="86" d="100"/>
        </p:scale>
        <p:origin x="806"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18/07/2021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18/07/2021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twitter.com/capgemini" TargetMode="External"/><Relationship Id="rId13" Type="http://schemas.openxmlformats.org/officeDocument/2006/relationships/image" Target="../media/image6.png"/><Relationship Id="rId3" Type="http://schemas.openxmlformats.org/officeDocument/2006/relationships/hyperlink" Target="http://www.capgemini.com/in-en" TargetMode="External"/><Relationship Id="rId7" Type="http://schemas.openxmlformats.org/officeDocument/2006/relationships/image" Target="../media/image3.png"/><Relationship Id="rId12" Type="http://schemas.openxmlformats.org/officeDocument/2006/relationships/hyperlink" Target="http://www.facebook.com/capgemini" TargetMode="External"/><Relationship Id="rId2" Type="http://schemas.openxmlformats.org/officeDocument/2006/relationships/hyperlink" Target="http://www.capgemini.com/" TargetMode="External"/><Relationship Id="rId1" Type="http://schemas.openxmlformats.org/officeDocument/2006/relationships/slideMaster" Target="../slideMasters/slideMaster3.xml"/><Relationship Id="rId6" Type="http://schemas.openxmlformats.org/officeDocument/2006/relationships/hyperlink" Target="http://www.slideshare.net/capgemini" TargetMode="Externa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hyperlink" Target="http://www.capgemini.com/about/how-we-work/rightshorer" TargetMode="External"/><Relationship Id="rId10" Type="http://schemas.openxmlformats.org/officeDocument/2006/relationships/hyperlink" Target="http://www.youtube.com/capgeminimedia" TargetMode="External"/><Relationship Id="rId4" Type="http://schemas.openxmlformats.org/officeDocument/2006/relationships/hyperlink" Target="http://www.linkedin.com/company/capgemini" TargetMode="External"/><Relationship Id="rId9" Type="http://schemas.openxmlformats.org/officeDocument/2006/relationships/image" Target="../media/image4.png"/><Relationship Id="rId14" Type="http://schemas.openxmlformats.org/officeDocument/2006/relationships/hyperlink" Target="http://www.capgemini.com/about/how-we-work/the-collaborative-business-experiencetm" TargetMode="External"/></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a:extLst>
              <a:ext uri="{FF2B5EF4-FFF2-40B4-BE49-F238E27FC236}">
                <a16:creationId xmlns:a16="http://schemas.microsoft.com/office/drawing/2014/main" id="{43B02BBC-279B-794A-8061-A698B08658E8}"/>
              </a:ext>
            </a:extLst>
          </p:cNvPr>
          <p:cNvSpPr/>
          <p:nvPr userDrawn="1"/>
        </p:nvSpPr>
        <p:spPr>
          <a:xfrm>
            <a:off x="0" y="-1588"/>
            <a:ext cx="12192000" cy="6859588"/>
          </a:xfrm>
          <a:prstGeom prst="rect">
            <a:avLst/>
          </a:prstGeom>
          <a:solidFill>
            <a:srgbClr val="2B1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B730DFBE-C80D-DE41-AF8A-FDC4AC427D0C}"/>
              </a:ext>
            </a:extLst>
          </p:cNvPr>
          <p:cNvSpPr>
            <a:spLocks/>
          </p:cNvSpPr>
          <p:nvPr userDrawn="1"/>
        </p:nvSpPr>
        <p:spPr bwMode="auto">
          <a:xfrm>
            <a:off x="7429613" y="1"/>
            <a:ext cx="4790565" cy="4292999"/>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4" name="Group 14">
            <a:extLst>
              <a:ext uri="{FF2B5EF4-FFF2-40B4-BE49-F238E27FC236}">
                <a16:creationId xmlns:a16="http://schemas.microsoft.com/office/drawing/2014/main" id="{74265F70-6418-D241-8FCD-72ABB87AD787}"/>
              </a:ext>
            </a:extLst>
          </p:cNvPr>
          <p:cNvGrpSpPr>
            <a:grpSpLocks noChangeAspect="1"/>
          </p:cNvGrpSpPr>
          <p:nvPr userDrawn="1"/>
        </p:nvGrpSpPr>
        <p:grpSpPr>
          <a:xfrm>
            <a:off x="624000" y="549001"/>
            <a:ext cx="2583573" cy="576000"/>
            <a:chOff x="728663" y="4465638"/>
            <a:chExt cx="5354637" cy="1193800"/>
          </a:xfrm>
        </p:grpSpPr>
        <p:sp>
          <p:nvSpPr>
            <p:cNvPr id="15" name="Freeform 11">
              <a:extLst>
                <a:ext uri="{FF2B5EF4-FFF2-40B4-BE49-F238E27FC236}">
                  <a16:creationId xmlns:a16="http://schemas.microsoft.com/office/drawing/2014/main" id="{4AEAC13C-37A7-9C40-91A0-C1907FE1DB0C}"/>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a:extLst>
                <a:ext uri="{FF2B5EF4-FFF2-40B4-BE49-F238E27FC236}">
                  <a16:creationId xmlns:a16="http://schemas.microsoft.com/office/drawing/2014/main" id="{DE970ED5-5B7A-D244-B68E-2ED08952304A}"/>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a:extLst>
                <a:ext uri="{FF2B5EF4-FFF2-40B4-BE49-F238E27FC236}">
                  <a16:creationId xmlns:a16="http://schemas.microsoft.com/office/drawing/2014/main" id="{A44C1369-78E7-1C4A-BD4F-AE258D59EE97}"/>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C9C692AB-7E80-A34B-84EB-693E289B1640}"/>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a:extLst>
                <a:ext uri="{FF2B5EF4-FFF2-40B4-BE49-F238E27FC236}">
                  <a16:creationId xmlns:a16="http://schemas.microsoft.com/office/drawing/2014/main" id="{D69D6F1E-615C-2B41-BAC3-21757FD597B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9821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DB0F3C9-BBBF-084D-B583-01D999E2CA79}"/>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4">
            <a:extLst>
              <a:ext uri="{FF2B5EF4-FFF2-40B4-BE49-F238E27FC236}">
                <a16:creationId xmlns:a16="http://schemas.microsoft.com/office/drawing/2014/main" id="{4C9FB2BD-507C-B046-A4A5-61E23389F87B}"/>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58" name="Group 5">
            <a:extLst>
              <a:ext uri="{FF2B5EF4-FFF2-40B4-BE49-F238E27FC236}">
                <a16:creationId xmlns:a16="http://schemas.microsoft.com/office/drawing/2014/main" id="{EF0CA147-E70A-FF4C-8A25-0DBA05D78C99}"/>
              </a:ext>
            </a:extLst>
          </p:cNvPr>
          <p:cNvGrpSpPr/>
          <p:nvPr userDrawn="1"/>
        </p:nvGrpSpPr>
        <p:grpSpPr>
          <a:xfrm>
            <a:off x="4979035" y="2404110"/>
            <a:ext cx="735013" cy="682321"/>
            <a:chOff x="5662614" y="3032124"/>
            <a:chExt cx="863600" cy="801689"/>
          </a:xfrm>
        </p:grpSpPr>
        <p:sp>
          <p:nvSpPr>
            <p:cNvPr id="59" name="Freeform 9">
              <a:extLst>
                <a:ext uri="{FF2B5EF4-FFF2-40B4-BE49-F238E27FC236}">
                  <a16:creationId xmlns:a16="http://schemas.microsoft.com/office/drawing/2014/main" id="{B9058348-02B8-0446-BB2D-8BB854A47B6B}"/>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2">
              <a:extLst>
                <a:ext uri="{FF2B5EF4-FFF2-40B4-BE49-F238E27FC236}">
                  <a16:creationId xmlns:a16="http://schemas.microsoft.com/office/drawing/2014/main" id="{1DB38273-AB52-6047-8688-545EA983341C}"/>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a16="http://schemas.microsoft.com/office/drawing/2014/main" id="{93D012D0-D994-C54A-8220-27164F34F09A}"/>
              </a:ext>
            </a:extLst>
          </p:cNvPr>
          <p:cNvSpPr/>
          <p:nvPr userDrawn="1"/>
        </p:nvSpPr>
        <p:spPr>
          <a:xfrm>
            <a:off x="6536184" y="1476446"/>
            <a:ext cx="4899531" cy="2672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10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a:t>
            </a:r>
            <a:r>
              <a:rPr lang="en-GB" sz="1000" kern="1200" dirty="0" err="1">
                <a:solidFill>
                  <a:schemeClr val="tx1"/>
                </a:solidFill>
                <a:effectLst/>
                <a:latin typeface="+mn-lt"/>
                <a:ea typeface="+mn-ea"/>
                <a:cs typeface="+mn-cs"/>
              </a:rPr>
              <a:t>Capgemini’s</a:t>
            </a:r>
            <a:r>
              <a:rPr lang="en-GB" sz="1000" kern="1200" dirty="0">
                <a:solidFill>
                  <a:schemeClr val="tx1"/>
                </a:solidFill>
                <a:effectLst/>
                <a:latin typeface="+mn-lt"/>
                <a:ea typeface="+mn-ea"/>
                <a:cs typeface="+mn-cs"/>
              </a:rPr>
              <a:t> purpose is to unleash human energy through technology for an inclusive and sustainable future. With </a:t>
            </a:r>
            <a:r>
              <a:rPr lang="en-GB" sz="1000" kern="1200" dirty="0" err="1">
                <a:solidFill>
                  <a:schemeClr val="tx1"/>
                </a:solidFill>
                <a:effectLst/>
                <a:latin typeface="+mn-lt"/>
                <a:ea typeface="+mn-ea"/>
                <a:cs typeface="+mn-cs"/>
              </a:rPr>
              <a:t>Altran</a:t>
            </a:r>
            <a:r>
              <a:rPr lang="en-GB" sz="1000" kern="1200" dirty="0">
                <a:solidFill>
                  <a:schemeClr val="tx1"/>
                </a:solidFill>
                <a:effectLst/>
                <a:latin typeface="+mn-lt"/>
                <a:ea typeface="+mn-ea"/>
                <a:cs typeface="+mn-cs"/>
              </a:rPr>
              <a:t>, the Group reported 2019 combined global revenues of €17 billion. Visit us at </a:t>
            </a:r>
            <a:r>
              <a:rPr lang="en-GB" sz="1000" u="sng" kern="1200" dirty="0">
                <a:solidFill>
                  <a:schemeClr val="tx1"/>
                </a:solidFill>
                <a:effectLst/>
                <a:latin typeface="+mn-lt"/>
                <a:ea typeface="+mn-ea"/>
                <a:cs typeface="+mn-cs"/>
                <a:hlinkClick r:id="rId2" tooltip="http://www.capgemini.com/"/>
              </a:rPr>
              <a:t>www.capgemini.com</a:t>
            </a:r>
            <a:r>
              <a:rPr lang="en-GB" sz="1000" kern="1200" dirty="0">
                <a:solidFill>
                  <a:schemeClr val="tx1"/>
                </a:solidFill>
                <a:effectLst/>
                <a:latin typeface="+mn-lt"/>
                <a:ea typeface="+mn-ea"/>
                <a:cs typeface="+mn-cs"/>
              </a:rPr>
              <a:t>.</a:t>
            </a: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Capgemini in India now comprises over 125,000 team members working across 12 locations: Bangalore, Bhubaneswar, Chennai, Gandhinagar, </a:t>
            </a:r>
            <a:r>
              <a:rPr lang="en-US" sz="1000" kern="1200" dirty="0" err="1">
                <a:solidFill>
                  <a:schemeClr val="tx1"/>
                </a:solidFill>
                <a:effectLst/>
                <a:latin typeface="+mn-lt"/>
                <a:ea typeface="+mn-ea"/>
                <a:cs typeface="+mn-cs"/>
              </a:rPr>
              <a:t>Gurugram</a:t>
            </a:r>
            <a:r>
              <a:rPr lang="en-US" sz="1000" kern="1200" dirty="0">
                <a:solidFill>
                  <a:schemeClr val="tx1"/>
                </a:solidFill>
                <a:effectLst/>
                <a:latin typeface="+mn-lt"/>
                <a:ea typeface="+mn-ea"/>
                <a:cs typeface="+mn-cs"/>
              </a:rPr>
              <a:t>, Hyderabad, Kolkata, Mumbai, Noida, Pune, Salem and Tiruchirappalli. Learn more about Capgemini in India at </a:t>
            </a:r>
            <a:r>
              <a:rPr lang="en-US" sz="1000" u="sng" kern="1200" dirty="0">
                <a:solidFill>
                  <a:schemeClr val="tx1"/>
                </a:solidFill>
                <a:effectLst/>
                <a:latin typeface="+mn-lt"/>
                <a:ea typeface="+mn-ea"/>
                <a:cs typeface="+mn-cs"/>
                <a:hlinkClick r:id="rId3"/>
              </a:rPr>
              <a:t>www.capgemini.com/in-en</a:t>
            </a:r>
            <a:r>
              <a:rPr lang="en-US" sz="1000" kern="1200" dirty="0">
                <a:solidFill>
                  <a:schemeClr val="tx1"/>
                </a:solidFill>
                <a:effectLst/>
                <a:latin typeface="+mn-lt"/>
                <a:ea typeface="+mn-ea"/>
                <a:cs typeface="+mn-cs"/>
              </a:rPr>
              <a:t>. </a:t>
            </a:r>
          </a:p>
        </p:txBody>
      </p:sp>
      <p:sp>
        <p:nvSpPr>
          <p:cNvPr id="62" name="Rectangle 61">
            <a:extLst>
              <a:ext uri="{FF2B5EF4-FFF2-40B4-BE49-F238E27FC236}">
                <a16:creationId xmlns:a16="http://schemas.microsoft.com/office/drawing/2014/main" id="{4DD2A11B-BD97-E34F-B75F-B4451105CF9C}"/>
              </a:ext>
            </a:extLst>
          </p:cNvPr>
          <p:cNvSpPr/>
          <p:nvPr userDrawn="1"/>
        </p:nvSpPr>
        <p:spPr>
          <a:xfrm>
            <a:off x="6536184" y="10971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pic>
        <p:nvPicPr>
          <p:cNvPr id="64" name="Picture 2" descr="D:\My Work\Template\Icons\Social Media\LinkedIN.png">
            <a:hlinkClick r:id="rId4"/>
            <a:extLst>
              <a:ext uri="{FF2B5EF4-FFF2-40B4-BE49-F238E27FC236}">
                <a16:creationId xmlns:a16="http://schemas.microsoft.com/office/drawing/2014/main" id="{AC46209D-4478-1D46-8C77-15C1907AE10E}"/>
              </a:ext>
            </a:extLst>
          </p:cNvPr>
          <p:cNvPicPr>
            <a:picLocks noChangeAspect="1" noChangeArrowheads="1"/>
          </p:cNvPicPr>
          <p:nvPr userDrawn="1"/>
        </p:nvPicPr>
        <p:blipFill>
          <a:blip r:embed="rId5" cstate="print"/>
          <a:srcRect/>
          <a:stretch>
            <a:fillRect/>
          </a:stretch>
        </p:blipFill>
        <p:spPr bwMode="auto">
          <a:xfrm>
            <a:off x="810097" y="3979258"/>
            <a:ext cx="333195" cy="333195"/>
          </a:xfrm>
          <a:prstGeom prst="rect">
            <a:avLst/>
          </a:prstGeom>
          <a:noFill/>
        </p:spPr>
      </p:pic>
      <p:pic>
        <p:nvPicPr>
          <p:cNvPr id="65" name="Picture 4" descr="D:\My Work\Template\Icons\Social Media\SlideShare.png">
            <a:hlinkClick r:id="rId6"/>
            <a:extLst>
              <a:ext uri="{FF2B5EF4-FFF2-40B4-BE49-F238E27FC236}">
                <a16:creationId xmlns:a16="http://schemas.microsoft.com/office/drawing/2014/main" id="{CED05186-AED3-3E4A-8DDA-86A737120A94}"/>
              </a:ext>
            </a:extLst>
          </p:cNvPr>
          <p:cNvPicPr>
            <a:picLocks noChangeAspect="1" noChangeArrowheads="1"/>
          </p:cNvPicPr>
          <p:nvPr userDrawn="1"/>
        </p:nvPicPr>
        <p:blipFill>
          <a:blip r:embed="rId7" cstate="print"/>
          <a:srcRect/>
          <a:stretch>
            <a:fillRect/>
          </a:stretch>
        </p:blipFill>
        <p:spPr bwMode="auto">
          <a:xfrm>
            <a:off x="1193474" y="3979258"/>
            <a:ext cx="333195" cy="333195"/>
          </a:xfrm>
          <a:prstGeom prst="rect">
            <a:avLst/>
          </a:prstGeom>
          <a:noFill/>
        </p:spPr>
      </p:pic>
      <p:pic>
        <p:nvPicPr>
          <p:cNvPr id="66" name="Picture 5" descr="D:\My Work\Template\Icons\Social Media\Twitter.png">
            <a:hlinkClick r:id="rId8"/>
            <a:extLst>
              <a:ext uri="{FF2B5EF4-FFF2-40B4-BE49-F238E27FC236}">
                <a16:creationId xmlns:a16="http://schemas.microsoft.com/office/drawing/2014/main" id="{D708B969-A749-6148-9BC0-83252A719BB8}"/>
              </a:ext>
            </a:extLst>
          </p:cNvPr>
          <p:cNvPicPr>
            <a:picLocks noChangeAspect="1" noChangeArrowheads="1"/>
          </p:cNvPicPr>
          <p:nvPr userDrawn="1"/>
        </p:nvPicPr>
        <p:blipFill>
          <a:blip r:embed="rId9" cstate="print"/>
          <a:srcRect/>
          <a:stretch>
            <a:fillRect/>
          </a:stretch>
        </p:blipFill>
        <p:spPr bwMode="auto">
          <a:xfrm>
            <a:off x="1576851" y="3979258"/>
            <a:ext cx="333195" cy="333195"/>
          </a:xfrm>
          <a:prstGeom prst="rect">
            <a:avLst/>
          </a:prstGeom>
          <a:noFill/>
        </p:spPr>
      </p:pic>
      <p:pic>
        <p:nvPicPr>
          <p:cNvPr id="67" name="Picture 6" descr="D:\My Work\Template\Icons\Social Media\YouTube.png">
            <a:hlinkClick r:id="rId10"/>
            <a:extLst>
              <a:ext uri="{FF2B5EF4-FFF2-40B4-BE49-F238E27FC236}">
                <a16:creationId xmlns:a16="http://schemas.microsoft.com/office/drawing/2014/main" id="{350A9F1F-8B18-3545-9819-47076EEF3DD5}"/>
              </a:ext>
            </a:extLst>
          </p:cNvPr>
          <p:cNvPicPr>
            <a:picLocks noChangeAspect="1" noChangeArrowheads="1"/>
          </p:cNvPicPr>
          <p:nvPr userDrawn="1"/>
        </p:nvPicPr>
        <p:blipFill>
          <a:blip r:embed="rId11" cstate="print"/>
          <a:srcRect/>
          <a:stretch>
            <a:fillRect/>
          </a:stretch>
        </p:blipFill>
        <p:spPr bwMode="auto">
          <a:xfrm>
            <a:off x="1960227" y="3979258"/>
            <a:ext cx="333195" cy="333195"/>
          </a:xfrm>
          <a:prstGeom prst="rect">
            <a:avLst/>
          </a:prstGeom>
          <a:noFill/>
        </p:spPr>
      </p:pic>
      <p:pic>
        <p:nvPicPr>
          <p:cNvPr id="68" name="Picture 7" descr="D:\My Work\Template\Icons\Social Media\Facebook.png">
            <a:hlinkClick r:id="rId12"/>
            <a:extLst>
              <a:ext uri="{FF2B5EF4-FFF2-40B4-BE49-F238E27FC236}">
                <a16:creationId xmlns:a16="http://schemas.microsoft.com/office/drawing/2014/main" id="{DEC23B89-0720-2B4E-9B48-B9057C261A32}"/>
              </a:ext>
            </a:extLst>
          </p:cNvPr>
          <p:cNvPicPr>
            <a:picLocks noChangeAspect="1" noChangeArrowheads="1"/>
          </p:cNvPicPr>
          <p:nvPr userDrawn="1"/>
        </p:nvPicPr>
        <p:blipFill>
          <a:blip r:embed="rId13" cstate="print"/>
          <a:srcRect/>
          <a:stretch>
            <a:fillRect/>
          </a:stretch>
        </p:blipFill>
        <p:spPr bwMode="auto">
          <a:xfrm>
            <a:off x="426720" y="3979258"/>
            <a:ext cx="333195" cy="333195"/>
          </a:xfrm>
          <a:prstGeom prst="rect">
            <a:avLst/>
          </a:prstGeom>
          <a:noFill/>
        </p:spPr>
      </p:pic>
      <p:sp>
        <p:nvSpPr>
          <p:cNvPr id="69" name="Rectangle 68">
            <a:extLst>
              <a:ext uri="{FF2B5EF4-FFF2-40B4-BE49-F238E27FC236}">
                <a16:creationId xmlns:a16="http://schemas.microsoft.com/office/drawing/2014/main" id="{49F1B7E6-8DF4-B44B-A419-8B120EBA51E6}"/>
              </a:ext>
            </a:extLst>
          </p:cNvPr>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70" name="Rectangle 69">
            <a:hlinkClick r:id="rId14"/>
            <a:extLst>
              <a:ext uri="{FF2B5EF4-FFF2-40B4-BE49-F238E27FC236}">
                <a16:creationId xmlns:a16="http://schemas.microsoft.com/office/drawing/2014/main" id="{BF6819E3-0046-E349-BA6C-A081AB0703E1}"/>
              </a:ext>
            </a:extLst>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a:hlinkClick r:id="rId15"/>
            <a:extLst>
              <a:ext uri="{FF2B5EF4-FFF2-40B4-BE49-F238E27FC236}">
                <a16:creationId xmlns:a16="http://schemas.microsoft.com/office/drawing/2014/main" id="{B0FC0CBD-6894-3045-B1F8-9DBD45D7B7D0}"/>
              </a:ext>
            </a:extLst>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ZoneTexte 23">
            <a:extLst>
              <a:ext uri="{FF2B5EF4-FFF2-40B4-BE49-F238E27FC236}">
                <a16:creationId xmlns:a16="http://schemas.microsoft.com/office/drawing/2014/main" id="{E00F0DC8-E5AB-7C42-B6F0-C06A7C9D5049}"/>
              </a:ext>
            </a:extLst>
          </p:cNvPr>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tags" Target="../tags/tag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878"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harvari-ballal-8b967a114/" TargetMode="External"/><Relationship Id="rId2" Type="http://schemas.openxmlformats.org/officeDocument/2006/relationships/image" Target="../media/image12.jpg"/><Relationship Id="rId1" Type="http://schemas.openxmlformats.org/officeDocument/2006/relationships/slideLayout" Target="../slideLayouts/slideLayout13.xml"/><Relationship Id="rId4" Type="http://schemas.openxmlformats.org/officeDocument/2006/relationships/hyperlink" Target="https://github.com/sharvari2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5815E5-981E-438E-AF13-838629EEA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10287000" cy="3352800"/>
          </a:xfrm>
          <a:prstGeom prst="rect">
            <a:avLst/>
          </a:prstGeom>
        </p:spPr>
      </p:pic>
      <p:sp>
        <p:nvSpPr>
          <p:cNvPr id="2" name="TextBox 1">
            <a:extLst>
              <a:ext uri="{FF2B5EF4-FFF2-40B4-BE49-F238E27FC236}">
                <a16:creationId xmlns:a16="http://schemas.microsoft.com/office/drawing/2014/main" id="{E3DBEEB5-5D80-48B2-B8FC-9EB6B52617E6}"/>
              </a:ext>
            </a:extLst>
          </p:cNvPr>
          <p:cNvSpPr txBox="1"/>
          <p:nvPr/>
        </p:nvSpPr>
        <p:spPr>
          <a:xfrm>
            <a:off x="990600" y="5181600"/>
            <a:ext cx="10287000" cy="1460528"/>
          </a:xfrm>
          <a:prstGeom prst="rect">
            <a:avLst/>
          </a:prstGeom>
          <a:noFill/>
        </p:spPr>
        <p:txBody>
          <a:bodyPr wrap="square" rtlCol="0">
            <a:spAutoFit/>
          </a:bodyPr>
          <a:lstStyle/>
          <a:p>
            <a:pPr>
              <a:lnSpc>
                <a:spcPct val="107000"/>
              </a:lnSpc>
              <a:spcBef>
                <a:spcPts val="765"/>
              </a:spcBef>
              <a:spcAft>
                <a:spcPts val="800"/>
              </a:spcAft>
            </a:pPr>
            <a:r>
              <a:rPr lang="en-IN" sz="3200" b="1" dirty="0">
                <a:solidFill>
                  <a:schemeClr val="accent1">
                    <a:lumMod val="75000"/>
                  </a:schemeClr>
                </a:solidFill>
                <a:effectLst/>
                <a:latin typeface="Calibri" panose="020F0502020204030204" pitchFamily="34" charset="0"/>
                <a:ea typeface="Times New Roman" panose="02020603050405020304" pitchFamily="18" charset="0"/>
                <a:cs typeface="Calibri" panose="020F0502020204030204" pitchFamily="34" charset="0"/>
              </a:rPr>
              <a:t>Product Recommendation System - Capgemini Hackathon</a:t>
            </a:r>
            <a:endParaRPr lang="en-IN" sz="3200"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IN" sz="2400" dirty="0">
                <a:solidFill>
                  <a:schemeClr val="accent2">
                    <a:lumMod val="75000"/>
                  </a:schemeClr>
                </a:solidFill>
                <a:effectLst/>
                <a:latin typeface="Calibri" panose="020F0502020204030204" pitchFamily="34" charset="0"/>
                <a:ea typeface="Times New Roman" panose="02020603050405020304" pitchFamily="18" charset="0"/>
              </a:rPr>
              <a:t>Project By </a:t>
            </a:r>
            <a:r>
              <a:rPr lang="en-IN" sz="2400" dirty="0">
                <a:solidFill>
                  <a:schemeClr val="accent2">
                    <a:lumMod val="75000"/>
                  </a:schemeClr>
                </a:solidFill>
                <a:latin typeface="Calibri" panose="020F0502020204030204" pitchFamily="34" charset="0"/>
                <a:ea typeface="Times New Roman" panose="02020603050405020304" pitchFamily="18" charset="0"/>
              </a:rPr>
              <a:t>-</a:t>
            </a:r>
            <a:r>
              <a:rPr lang="en-IN" sz="2400" dirty="0">
                <a:solidFill>
                  <a:schemeClr val="accent2">
                    <a:lumMod val="75000"/>
                  </a:schemeClr>
                </a:solidFill>
                <a:effectLst/>
                <a:latin typeface="Calibri" panose="020F0502020204030204" pitchFamily="34" charset="0"/>
                <a:ea typeface="Times New Roman" panose="02020603050405020304" pitchFamily="18" charset="0"/>
              </a:rPr>
              <a:t> Sharvari Ballal</a:t>
            </a:r>
          </a:p>
          <a:p>
            <a:r>
              <a:rPr lang="en-IN" sz="1200" dirty="0">
                <a:latin typeface="Calibri" panose="020F0502020204030204" pitchFamily="34" charset="0"/>
              </a:rPr>
              <a:t>LinkedIn - </a:t>
            </a:r>
            <a:r>
              <a:rPr lang="en-IN" sz="1200" dirty="0">
                <a:latin typeface="Calibri" panose="020F0502020204030204" pitchFamily="34" charset="0"/>
                <a:hlinkClick r:id="rId3"/>
              </a:rPr>
              <a:t>https://www.linkedin.com/in/sharvari-ballal-8b967a114/</a:t>
            </a:r>
            <a:endParaRPr lang="en-IN" sz="1200" dirty="0">
              <a:latin typeface="Calibri" panose="020F0502020204030204" pitchFamily="34" charset="0"/>
            </a:endParaRPr>
          </a:p>
          <a:p>
            <a:r>
              <a:rPr lang="en-IN" sz="1200" dirty="0">
                <a:latin typeface="Calibri" panose="020F0502020204030204" pitchFamily="34" charset="0"/>
              </a:rPr>
              <a:t>GitHub - </a:t>
            </a:r>
            <a:r>
              <a:rPr lang="en-IN" sz="1200" dirty="0">
                <a:latin typeface="Calibri" panose="020F0502020204030204" pitchFamily="34" charset="0"/>
                <a:hlinkClick r:id="rId4"/>
              </a:rPr>
              <a:t>https://github.com/sharvari21</a:t>
            </a:r>
            <a:r>
              <a:rPr lang="en-IN" sz="1200" dirty="0">
                <a:latin typeface="Calibri" panose="020F0502020204030204" pitchFamily="34" charset="0"/>
              </a:rPr>
              <a:t> </a:t>
            </a:r>
            <a:endParaRPr lang="en-IN" sz="1200" dirty="0"/>
          </a:p>
        </p:txBody>
      </p:sp>
    </p:spTree>
    <p:extLst>
      <p:ext uri="{BB962C8B-B14F-4D97-AF65-F5344CB8AC3E}">
        <p14:creationId xmlns:p14="http://schemas.microsoft.com/office/powerpoint/2010/main" val="417296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ext Placeholder 4"/>
          <p:cNvSpPr txBox="1">
            <a:spLocks/>
          </p:cNvSpPr>
          <p:nvPr/>
        </p:nvSpPr>
        <p:spPr>
          <a:xfrm>
            <a:off x="457200" y="1447800"/>
            <a:ext cx="11012948" cy="4528953"/>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pPr>
            <a:r>
              <a:rPr lang="en-GB" sz="4400" dirty="0">
                <a:solidFill>
                  <a:schemeClr val="accent1"/>
                </a:solidFill>
                <a:ea typeface="+mj-ea"/>
                <a:cs typeface="+mj-cs"/>
              </a:rPr>
              <a:t>Thank You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Synopsis</a:t>
            </a:r>
            <a:endParaRPr lang="en-GB" dirty="0"/>
          </a:p>
        </p:txBody>
      </p:sp>
      <p:sp>
        <p:nvSpPr>
          <p:cNvPr id="5" name="Text Placeholder 4"/>
          <p:cNvSpPr>
            <a:spLocks noGrp="1"/>
          </p:cNvSpPr>
          <p:nvPr>
            <p:ph type="body" sz="quarter" idx="10"/>
          </p:nvPr>
        </p:nvSpPr>
        <p:spPr>
          <a:xfrm>
            <a:off x="457200" y="1164523"/>
            <a:ext cx="11012948" cy="4528953"/>
          </a:xfrm>
        </p:spPr>
        <p:txBody>
          <a:bodyPr>
            <a:normAutofit/>
          </a:bodyPr>
          <a:lstStyle/>
          <a:p>
            <a:pPr>
              <a:lnSpc>
                <a:spcPct val="120000"/>
              </a:lnSpc>
              <a:spcBef>
                <a:spcPts val="0"/>
              </a:spcBef>
            </a:pPr>
            <a:r>
              <a:rPr lang="en-GB" sz="1800" dirty="0">
                <a:solidFill>
                  <a:srgbClr val="12ABDB"/>
                </a:solidFill>
              </a:rPr>
              <a:t>This is a Data Science project with Problem Statement given for Capgemini Tech Challenge 2021.</a:t>
            </a:r>
          </a:p>
          <a:p>
            <a:pPr>
              <a:lnSpc>
                <a:spcPct val="120000"/>
              </a:lnSpc>
              <a:spcBef>
                <a:spcPts val="0"/>
              </a:spcBef>
            </a:pPr>
            <a:endParaRPr lang="en-GB" sz="1800" dirty="0">
              <a:solidFill>
                <a:srgbClr val="12ABDB"/>
              </a:solidFill>
            </a:endParaRPr>
          </a:p>
          <a:p>
            <a:pPr>
              <a:lnSpc>
                <a:spcPct val="120000"/>
              </a:lnSpc>
              <a:spcBef>
                <a:spcPts val="0"/>
              </a:spcBef>
            </a:pPr>
            <a:r>
              <a:rPr lang="en-GB" sz="1800" dirty="0">
                <a:solidFill>
                  <a:srgbClr val="12ABDB"/>
                </a:solidFill>
              </a:rPr>
              <a:t>This project covers analysing 2 databases of sales transactions of Electronics and </a:t>
            </a:r>
            <a:r>
              <a:rPr lang="en-GB" sz="1800" dirty="0" err="1">
                <a:solidFill>
                  <a:srgbClr val="12ABDB"/>
                </a:solidFill>
              </a:rPr>
              <a:t>Modcloth</a:t>
            </a:r>
            <a:r>
              <a:rPr lang="en-GB" sz="1800" dirty="0">
                <a:solidFill>
                  <a:srgbClr val="12ABDB"/>
                </a:solidFill>
              </a:rPr>
              <a:t> items.</a:t>
            </a:r>
          </a:p>
          <a:p>
            <a:pPr>
              <a:lnSpc>
                <a:spcPct val="120000"/>
              </a:lnSpc>
              <a:spcBef>
                <a:spcPts val="0"/>
              </a:spcBef>
            </a:pPr>
            <a:endParaRPr lang="en-GB" sz="1800" dirty="0">
              <a:solidFill>
                <a:srgbClr val="12ABDB"/>
              </a:solidFill>
            </a:endParaRPr>
          </a:p>
          <a:p>
            <a:pPr>
              <a:lnSpc>
                <a:spcPct val="120000"/>
              </a:lnSpc>
              <a:spcBef>
                <a:spcPts val="0"/>
              </a:spcBef>
            </a:pPr>
            <a:r>
              <a:rPr lang="en-GB" sz="1800" dirty="0">
                <a:solidFill>
                  <a:srgbClr val="12ABDB"/>
                </a:solidFill>
              </a:rPr>
              <a:t>Task is to build a recommendation system from these 2 datasets.</a:t>
            </a:r>
          </a:p>
          <a:p>
            <a:pPr>
              <a:lnSpc>
                <a:spcPct val="120000"/>
              </a:lnSpc>
              <a:spcBef>
                <a:spcPts val="0"/>
              </a:spcBef>
            </a:pPr>
            <a:endParaRPr lang="en-GB" sz="1800" dirty="0">
              <a:solidFill>
                <a:srgbClr val="12ABDB"/>
              </a:solidFill>
            </a:endParaRPr>
          </a:p>
          <a:p>
            <a:pPr>
              <a:lnSpc>
                <a:spcPct val="120000"/>
              </a:lnSpc>
              <a:spcBef>
                <a:spcPts val="0"/>
              </a:spcBef>
            </a:pPr>
            <a:r>
              <a:rPr lang="en-GB" sz="1800" dirty="0">
                <a:solidFill>
                  <a:srgbClr val="12ABDB"/>
                </a:solidFill>
              </a:rPr>
              <a:t>Using the Python &amp; its supporting libraries, I have created the analysis and recommendation system in a .</a:t>
            </a:r>
            <a:r>
              <a:rPr lang="en-GB" sz="1800" dirty="0" err="1">
                <a:solidFill>
                  <a:srgbClr val="12ABDB"/>
                </a:solidFill>
              </a:rPr>
              <a:t>ipynb</a:t>
            </a:r>
            <a:r>
              <a:rPr lang="en-GB" sz="1800" dirty="0">
                <a:solidFill>
                  <a:srgbClr val="12ABDB"/>
                </a:solidFill>
              </a:rPr>
              <a:t> format </a:t>
            </a:r>
            <a:r>
              <a:rPr lang="en-GB" sz="1800" dirty="0" err="1">
                <a:solidFill>
                  <a:srgbClr val="12ABDB"/>
                </a:solidFill>
              </a:rPr>
              <a:t>Jupyter</a:t>
            </a:r>
            <a:r>
              <a:rPr lang="en-GB" sz="1800" dirty="0">
                <a:solidFill>
                  <a:srgbClr val="12ABDB"/>
                </a:solidFill>
              </a:rPr>
              <a:t> Notebook.</a:t>
            </a:r>
          </a:p>
          <a:p>
            <a:pPr>
              <a:lnSpc>
                <a:spcPct val="120000"/>
              </a:lnSpc>
              <a:spcBef>
                <a:spcPts val="0"/>
              </a:spcBef>
            </a:pPr>
            <a:endParaRPr lang="en-GB" sz="1800" dirty="0">
              <a:solidFill>
                <a:srgbClr val="12ABDB"/>
              </a:solidFill>
            </a:endParaRPr>
          </a:p>
          <a:p>
            <a:pPr>
              <a:lnSpc>
                <a:spcPct val="120000"/>
              </a:lnSpc>
              <a:spcBef>
                <a:spcPts val="0"/>
              </a:spcBef>
            </a:pPr>
            <a:r>
              <a:rPr lang="en-GB" sz="1800" dirty="0">
                <a:solidFill>
                  <a:srgbClr val="12ABDB"/>
                </a:solidFill>
              </a:rPr>
              <a:t>We can recommend products to user based on ratings, units sold and associations rules between products &amp; categories.</a:t>
            </a:r>
          </a:p>
          <a:p>
            <a:pPr>
              <a:lnSpc>
                <a:spcPct val="120000"/>
              </a:lnSpc>
              <a:spcBef>
                <a:spcPts val="0"/>
              </a:spcBef>
            </a:pPr>
            <a:endParaRPr lang="en-GB" sz="1400" dirty="0"/>
          </a:p>
          <a:p>
            <a:pPr>
              <a:lnSpc>
                <a:spcPct val="120000"/>
              </a:lnSpc>
              <a:spcBef>
                <a:spcPts val="0"/>
              </a:spcBef>
            </a:pPr>
            <a:endParaRPr lang="en-GB" sz="1400" dirty="0"/>
          </a:p>
          <a:p>
            <a:pPr>
              <a:lnSpc>
                <a:spcPct val="120000"/>
              </a:lnSpc>
              <a:spcBef>
                <a:spcPts val="0"/>
              </a:spcBef>
            </a:pPr>
            <a:endParaRPr lang="en-GB"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Problem Being Solved</a:t>
            </a:r>
          </a:p>
        </p:txBody>
      </p:sp>
      <p:sp>
        <p:nvSpPr>
          <p:cNvPr id="6" name="Text Placeholder 5"/>
          <p:cNvSpPr txBox="1">
            <a:spLocks/>
          </p:cNvSpPr>
          <p:nvPr/>
        </p:nvSpPr>
        <p:spPr>
          <a:xfrm>
            <a:off x="227348" y="1219200"/>
            <a:ext cx="9602452" cy="74398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1860"/>
              </a:spcBef>
              <a:spcAft>
                <a:spcPts val="300"/>
              </a:spcAft>
            </a:pPr>
            <a:r>
              <a:rPr lang="en-IN" sz="2000" b="1"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Problem Statement:</a:t>
            </a:r>
            <a:endParaRPr lang="en-IN" sz="2000" b="1"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1860"/>
              </a:spcBef>
              <a:spcAft>
                <a:spcPts val="300"/>
              </a:spcAft>
            </a:pPr>
            <a:r>
              <a:rPr lang="en-IN" sz="2000" b="1"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Use Case</a:t>
            </a:r>
            <a:endParaRPr lang="en-IN" sz="2000" b="1"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1200"/>
              </a:spcBef>
            </a:pPr>
            <a:r>
              <a:rPr lang="en-IN" sz="2000" dirty="0">
                <a:solidFill>
                  <a:schemeClr val="accent1">
                    <a:lumMod val="60000"/>
                    <a:lumOff val="40000"/>
                  </a:schemeClr>
                </a:solidFill>
                <a:effectLst/>
                <a:latin typeface="Calibri" panose="020F0502020204030204" pitchFamily="34" charset="0"/>
                <a:ea typeface="Times New Roman" panose="02020603050405020304" pitchFamily="18" charset="0"/>
              </a:rPr>
              <a:t>Develop a product recommendation engine and detect the bias in recommendation if any. Two data sets are provided to you and you have to use them to build your solution. The solution should be able to provide recommendations based on the data and detect the bias if any.</a:t>
            </a:r>
            <a:endParaRPr lang="en-IN" sz="2000"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pPr algn="l">
              <a:lnSpc>
                <a:spcPct val="107000"/>
              </a:lnSpc>
              <a:spcBef>
                <a:spcPts val="2400"/>
              </a:spcBef>
              <a:spcAft>
                <a:spcPts val="300"/>
              </a:spcAft>
            </a:pPr>
            <a:r>
              <a:rPr lang="en-IN" sz="2000" b="1" dirty="0">
                <a:solidFill>
                  <a:schemeClr val="accent1">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rPr>
              <a:t>Data Set:</a:t>
            </a:r>
            <a:endParaRPr lang="en-IN" sz="2000" b="1"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1200"/>
              </a:spcBef>
            </a:pPr>
            <a:r>
              <a:rPr lang="en-IN" sz="2000" dirty="0">
                <a:solidFill>
                  <a:schemeClr val="accent1">
                    <a:lumMod val="60000"/>
                    <a:lumOff val="40000"/>
                  </a:schemeClr>
                </a:solidFill>
                <a:effectLst/>
                <a:latin typeface="Calibri" panose="020F0502020204030204" pitchFamily="34" charset="0"/>
                <a:ea typeface="Times New Roman" panose="02020603050405020304" pitchFamily="18" charset="0"/>
              </a:rPr>
              <a:t>Electronics.csv</a:t>
            </a:r>
            <a:endParaRPr lang="en-IN" sz="2000"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pPr>
              <a:spcBef>
                <a:spcPts val="1200"/>
              </a:spcBef>
            </a:pPr>
            <a:r>
              <a:rPr lang="en-IN" sz="2000" dirty="0">
                <a:solidFill>
                  <a:schemeClr val="accent1">
                    <a:lumMod val="60000"/>
                    <a:lumOff val="40000"/>
                  </a:schemeClr>
                </a:solidFill>
                <a:effectLst/>
                <a:latin typeface="Calibri" panose="020F0502020204030204" pitchFamily="34" charset="0"/>
                <a:ea typeface="Times New Roman" panose="02020603050405020304" pitchFamily="18" charset="0"/>
              </a:rPr>
              <a:t>ModCloth.csv</a:t>
            </a:r>
            <a:endParaRPr lang="en-IN" sz="2000"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endParaRPr lang="en-US" dirty="0"/>
          </a:p>
          <a:p>
            <a:br>
              <a:rPr lang="en-US" sz="1800" dirty="0">
                <a:solidFill>
                  <a:srgbClr val="12ABDB"/>
                </a:solidFill>
              </a:rPr>
            </a:br>
            <a:endParaRPr lang="en-US" sz="1800" dirty="0">
              <a:solidFill>
                <a:srgbClr val="12ABDB"/>
              </a:solidFill>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533400" y="2209800"/>
            <a:ext cx="9602452" cy="743987"/>
          </a:xfrm>
        </p:spPr>
        <p:txBody>
          <a:bodyPr/>
          <a:lstStyle/>
          <a:p>
            <a:endParaRPr lang="en-US" b="0" dirty="0"/>
          </a:p>
          <a:p>
            <a:pPr>
              <a:lnSpc>
                <a:spcPct val="107000"/>
              </a:lnSpc>
              <a:spcAft>
                <a:spcPts val="800"/>
              </a:spcAft>
            </a:pPr>
            <a:r>
              <a:rPr lang="en-IN" sz="1800" b="0" dirty="0">
                <a:effectLst/>
                <a:latin typeface="Calibri" panose="020F0502020204030204" pitchFamily="34" charset="0"/>
                <a:ea typeface="Times New Roman" panose="02020603050405020304" pitchFamily="18" charset="0"/>
                <a:cs typeface="Calibri" panose="020F0502020204030204" pitchFamily="34" charset="0"/>
              </a:rPr>
              <a:t>-Python used for building this recommendation system, the </a:t>
            </a:r>
            <a:r>
              <a:rPr lang="en-IN" sz="1800" b="0" dirty="0" err="1">
                <a:effectLst/>
                <a:latin typeface="Calibri" panose="020F0502020204030204" pitchFamily="34" charset="0"/>
                <a:ea typeface="Times New Roman" panose="02020603050405020304" pitchFamily="18" charset="0"/>
                <a:cs typeface="Calibri" panose="020F0502020204030204" pitchFamily="34" charset="0"/>
              </a:rPr>
              <a:t>Jupyter</a:t>
            </a:r>
            <a:r>
              <a:rPr lang="en-IN" sz="1800" b="0" dirty="0">
                <a:effectLst/>
                <a:latin typeface="Calibri" panose="020F0502020204030204" pitchFamily="34" charset="0"/>
                <a:ea typeface="Times New Roman" panose="02020603050405020304" pitchFamily="18" charset="0"/>
                <a:cs typeface="Calibri" panose="020F0502020204030204" pitchFamily="34" charset="0"/>
              </a:rPr>
              <a:t> Notebook is used to write queries.</a:t>
            </a:r>
            <a:endParaRPr lang="en-IN" sz="1800" b="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b="0" dirty="0">
                <a:effectLst/>
                <a:latin typeface="Calibri" panose="020F0502020204030204" pitchFamily="34" charset="0"/>
                <a:ea typeface="Times New Roman" panose="02020603050405020304" pitchFamily="18" charset="0"/>
                <a:cs typeface="Calibri" panose="020F0502020204030204" pitchFamily="34" charset="0"/>
              </a:rPr>
              <a:t>-Pandas and </a:t>
            </a:r>
            <a:r>
              <a:rPr lang="en-IN" sz="1800" b="0" dirty="0" err="1">
                <a:effectLst/>
                <a:latin typeface="Calibri" panose="020F0502020204030204" pitchFamily="34" charset="0"/>
                <a:ea typeface="Times New Roman" panose="02020603050405020304" pitchFamily="18" charset="0"/>
                <a:cs typeface="Calibri" panose="020F0502020204030204" pitchFamily="34" charset="0"/>
              </a:rPr>
              <a:t>Numpy</a:t>
            </a:r>
            <a:r>
              <a:rPr lang="en-IN" sz="1800" b="0" dirty="0">
                <a:effectLst/>
                <a:latin typeface="Calibri" panose="020F0502020204030204" pitchFamily="34" charset="0"/>
                <a:ea typeface="Times New Roman" panose="02020603050405020304" pitchFamily="18" charset="0"/>
                <a:cs typeface="Calibri" panose="020F0502020204030204" pitchFamily="34" charset="0"/>
              </a:rPr>
              <a:t> libraries used to perform EDA and feature engineering.</a:t>
            </a:r>
            <a:endParaRPr lang="en-IN" sz="1800" b="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b="0" dirty="0">
                <a:effectLst/>
                <a:latin typeface="Calibri" panose="020F0502020204030204" pitchFamily="34" charset="0"/>
                <a:ea typeface="Times New Roman" panose="02020603050405020304" pitchFamily="18" charset="0"/>
                <a:cs typeface="Calibri" panose="020F0502020204030204" pitchFamily="34" charset="0"/>
              </a:rPr>
              <a:t>-Matplotlib, Seaborn libraries used to enhance the visualization of data. </a:t>
            </a:r>
          </a:p>
          <a:p>
            <a:pPr>
              <a:lnSpc>
                <a:spcPct val="107000"/>
              </a:lnSpc>
              <a:spcAft>
                <a:spcPts val="800"/>
              </a:spcAft>
            </a:pPr>
            <a:r>
              <a:rPr lang="en-IN" sz="1800" b="0" dirty="0">
                <a:effectLst/>
                <a:latin typeface="Calibri" panose="020F0502020204030204" pitchFamily="34" charset="0"/>
                <a:ea typeface="Times New Roman" panose="02020603050405020304" pitchFamily="18" charset="0"/>
                <a:cs typeface="Calibri" panose="020F0502020204030204" pitchFamily="34" charset="0"/>
              </a:rPr>
              <a:t>-</a:t>
            </a:r>
            <a:r>
              <a:rPr lang="en-IN" sz="1800" b="0" dirty="0" err="1">
                <a:effectLst/>
                <a:latin typeface="Calibri" panose="020F0502020204030204" pitchFamily="34" charset="0"/>
                <a:ea typeface="Times New Roman" panose="02020603050405020304" pitchFamily="18" charset="0"/>
                <a:cs typeface="Calibri" panose="020F0502020204030204" pitchFamily="34" charset="0"/>
              </a:rPr>
              <a:t>scipy.sparse</a:t>
            </a:r>
            <a:r>
              <a:rPr lang="en-IN" sz="1800" b="0" dirty="0">
                <a:effectLst/>
                <a:latin typeface="Calibri" panose="020F0502020204030204" pitchFamily="34" charset="0"/>
                <a:ea typeface="Times New Roman" panose="02020603050405020304" pitchFamily="18" charset="0"/>
                <a:cs typeface="Calibri" panose="020F0502020204030204" pitchFamily="34" charset="0"/>
              </a:rPr>
              <a:t> library is used for importing </a:t>
            </a:r>
            <a:r>
              <a:rPr lang="en-IN" sz="1800" b="0" dirty="0" err="1">
                <a:effectLst/>
                <a:latin typeface="Calibri" panose="020F0502020204030204" pitchFamily="34" charset="0"/>
                <a:ea typeface="Times New Roman" panose="02020603050405020304" pitchFamily="18" charset="0"/>
                <a:cs typeface="Calibri" panose="020F0502020204030204" pitchFamily="34" charset="0"/>
              </a:rPr>
              <a:t>csr</a:t>
            </a:r>
            <a:r>
              <a:rPr lang="en-IN" sz="1800" b="0" dirty="0">
                <a:effectLst/>
                <a:latin typeface="Calibri" panose="020F0502020204030204" pitchFamily="34" charset="0"/>
                <a:ea typeface="Times New Roman" panose="02020603050405020304" pitchFamily="18" charset="0"/>
                <a:cs typeface="Calibri" panose="020F0502020204030204" pitchFamily="34" charset="0"/>
              </a:rPr>
              <a:t> matrix</a:t>
            </a:r>
            <a:endParaRPr lang="en-IN" sz="1800" b="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b="0" dirty="0">
                <a:effectLst/>
                <a:latin typeface="Calibri" panose="020F0502020204030204" pitchFamily="34" charset="0"/>
                <a:ea typeface="Times New Roman" panose="02020603050405020304" pitchFamily="18" charset="0"/>
                <a:cs typeface="Calibri" panose="020F0502020204030204" pitchFamily="34" charset="0"/>
              </a:rPr>
              <a:t>-</a:t>
            </a:r>
            <a:r>
              <a:rPr lang="en-IN" sz="1800" b="0" dirty="0" err="1">
                <a:effectLst/>
                <a:latin typeface="Calibri" panose="020F0502020204030204" pitchFamily="34" charset="0"/>
                <a:ea typeface="Times New Roman" panose="02020603050405020304" pitchFamily="18" charset="0"/>
                <a:cs typeface="Calibri" panose="020F0502020204030204" pitchFamily="34" charset="0"/>
              </a:rPr>
              <a:t>sklearn.neighbors</a:t>
            </a:r>
            <a:r>
              <a:rPr lang="en-IN" sz="1800" b="0" dirty="0">
                <a:effectLst/>
                <a:latin typeface="Calibri" panose="020F0502020204030204" pitchFamily="34" charset="0"/>
                <a:ea typeface="Times New Roman" panose="02020603050405020304" pitchFamily="18" charset="0"/>
                <a:cs typeface="Calibri" panose="020F0502020204030204" pitchFamily="34" charset="0"/>
              </a:rPr>
              <a:t> library is used for importing Nearest </a:t>
            </a:r>
            <a:r>
              <a:rPr lang="en-IN" sz="1800" b="0" dirty="0" err="1">
                <a:effectLst/>
                <a:latin typeface="Calibri" panose="020F0502020204030204" pitchFamily="34" charset="0"/>
                <a:ea typeface="Times New Roman" panose="02020603050405020304" pitchFamily="18" charset="0"/>
                <a:cs typeface="Calibri" panose="020F0502020204030204" pitchFamily="34" charset="0"/>
              </a:rPr>
              <a:t>Neighbor</a:t>
            </a:r>
            <a:endParaRPr lang="en-IN" sz="1800" b="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b="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dirty="0"/>
              <a:t>Technology/Tool/Stack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457200" y="1447800"/>
            <a:ext cx="11548880" cy="4419600"/>
          </a:xfrm>
        </p:spPr>
        <p:txBody>
          <a:bodyPr/>
          <a:lstStyle/>
          <a:p>
            <a:pPr>
              <a:lnSpc>
                <a:spcPct val="107000"/>
              </a:lnSpc>
              <a:spcBef>
                <a:spcPts val="1200"/>
              </a:spcBef>
              <a:spcAft>
                <a:spcPts val="300"/>
              </a:spcAft>
            </a:pP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Calibri" panose="020F0502020204030204" pitchFamily="34" charset="0"/>
              </a:rPr>
              <a:t>K Nearest </a:t>
            </a:r>
            <a:r>
              <a:rPr lang="en-IN" sz="1800" b="1" dirty="0" err="1">
                <a:solidFill>
                  <a:schemeClr val="accent1">
                    <a:lumMod val="75000"/>
                  </a:schemeClr>
                </a:solidFill>
                <a:effectLst/>
                <a:latin typeface="Calibri" panose="020F0502020204030204" pitchFamily="34" charset="0"/>
                <a:ea typeface="Times New Roman" panose="02020603050405020304" pitchFamily="18" charset="0"/>
                <a:cs typeface="Calibri" panose="020F0502020204030204" pitchFamily="34" charset="0"/>
              </a:rPr>
              <a:t>Neighbor</a:t>
            </a:r>
            <a:r>
              <a:rPr lang="en-IN" sz="1800" b="1" dirty="0">
                <a:solidFill>
                  <a:schemeClr val="accent1">
                    <a:lumMod val="75000"/>
                  </a:schemeClr>
                </a:solidFill>
                <a:effectLst/>
                <a:latin typeface="Calibri" panose="020F0502020204030204" pitchFamily="34" charset="0"/>
                <a:ea typeface="Times New Roman" panose="02020603050405020304" pitchFamily="18" charset="0"/>
                <a:cs typeface="Calibri" panose="020F0502020204030204" pitchFamily="34" charset="0"/>
              </a:rPr>
              <a:t> Algorithm</a:t>
            </a:r>
            <a:endParaRPr lang="en-IN" sz="1800"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1200"/>
              </a:spcBef>
            </a:pPr>
            <a:r>
              <a:rPr lang="en-IN" sz="1800" b="0" dirty="0">
                <a:solidFill>
                  <a:schemeClr val="accent1">
                    <a:lumMod val="60000"/>
                    <a:lumOff val="40000"/>
                  </a:schemeClr>
                </a:solidFill>
                <a:effectLst/>
                <a:latin typeface="Calibri" panose="020F0502020204030204" pitchFamily="34" charset="0"/>
                <a:ea typeface="Times New Roman" panose="02020603050405020304" pitchFamily="18" charset="0"/>
              </a:rPr>
              <a:t>For this problem </a:t>
            </a:r>
            <a:r>
              <a:rPr lang="en-IN" sz="1800" b="0" dirty="0" err="1">
                <a:solidFill>
                  <a:schemeClr val="accent1">
                    <a:lumMod val="60000"/>
                    <a:lumOff val="40000"/>
                  </a:schemeClr>
                </a:solidFill>
                <a:effectLst/>
                <a:latin typeface="Calibri" panose="020F0502020204030204" pitchFamily="34" charset="0"/>
                <a:ea typeface="Times New Roman" panose="02020603050405020304" pitchFamily="18" charset="0"/>
              </a:rPr>
              <a:t>statment</a:t>
            </a:r>
            <a:r>
              <a:rPr lang="en-IN" sz="1800" b="0" dirty="0">
                <a:solidFill>
                  <a:schemeClr val="accent1">
                    <a:lumMod val="60000"/>
                    <a:lumOff val="40000"/>
                  </a:schemeClr>
                </a:solidFill>
                <a:effectLst/>
                <a:latin typeface="Calibri" panose="020F0502020204030204" pitchFamily="34" charset="0"/>
                <a:ea typeface="Times New Roman" panose="02020603050405020304" pitchFamily="18" charset="0"/>
              </a:rPr>
              <a:t>, I am using K Nearest </a:t>
            </a:r>
            <a:r>
              <a:rPr lang="en-IN" sz="1800" b="0" dirty="0" err="1">
                <a:solidFill>
                  <a:schemeClr val="accent1">
                    <a:lumMod val="60000"/>
                    <a:lumOff val="40000"/>
                  </a:schemeClr>
                </a:solidFill>
                <a:effectLst/>
                <a:latin typeface="Calibri" panose="020F0502020204030204" pitchFamily="34" charset="0"/>
                <a:ea typeface="Times New Roman" panose="02020603050405020304" pitchFamily="18" charset="0"/>
              </a:rPr>
              <a:t>Neighbor</a:t>
            </a:r>
            <a:r>
              <a:rPr lang="en-IN" sz="1800" b="0" dirty="0">
                <a:solidFill>
                  <a:schemeClr val="accent1">
                    <a:lumMod val="60000"/>
                    <a:lumOff val="40000"/>
                  </a:schemeClr>
                </a:solidFill>
                <a:effectLst/>
                <a:latin typeface="Calibri" panose="020F0502020204030204" pitchFamily="34" charset="0"/>
                <a:ea typeface="Times New Roman" panose="02020603050405020304" pitchFamily="18" charset="0"/>
              </a:rPr>
              <a:t> algorithm. KNN used as a good baseline for recommender system development. KNN first calculates the “distance” between the target product and every other product in the dataset. It ranks its distances and returns the top K nearest </a:t>
            </a:r>
            <a:r>
              <a:rPr lang="en-IN" sz="1800" b="0" dirty="0" err="1">
                <a:solidFill>
                  <a:schemeClr val="accent1">
                    <a:lumMod val="60000"/>
                    <a:lumOff val="40000"/>
                  </a:schemeClr>
                </a:solidFill>
                <a:effectLst/>
                <a:latin typeface="Calibri" panose="020F0502020204030204" pitchFamily="34" charset="0"/>
                <a:ea typeface="Times New Roman" panose="02020603050405020304" pitchFamily="18" charset="0"/>
              </a:rPr>
              <a:t>neighbor</a:t>
            </a:r>
            <a:r>
              <a:rPr lang="en-IN" sz="1800" b="0" dirty="0">
                <a:solidFill>
                  <a:schemeClr val="accent1">
                    <a:lumMod val="60000"/>
                    <a:lumOff val="40000"/>
                  </a:schemeClr>
                </a:solidFill>
                <a:effectLst/>
                <a:latin typeface="Calibri" panose="020F0502020204030204" pitchFamily="34" charset="0"/>
                <a:ea typeface="Times New Roman" panose="02020603050405020304" pitchFamily="18" charset="0"/>
              </a:rPr>
              <a:t> products as the most similar product recommendations. In which Cosine similarity will be applying, each and every product will be represented as vector and by using cosine similarity we can find the distance between two products by creating angle in between them and establishing relationship between them. Let's get started by very first step importing libraries!</a:t>
            </a:r>
          </a:p>
          <a:p>
            <a:pPr>
              <a:lnSpc>
                <a:spcPct val="107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Step 1 : </a:t>
            </a:r>
            <a:r>
              <a:rPr lang="en-IN" sz="1800" dirty="0">
                <a:effectLst/>
                <a:latin typeface="Calibri" panose="020F0502020204030204" pitchFamily="34" charset="0"/>
                <a:ea typeface="Times New Roman" panose="02020603050405020304" pitchFamily="18" charset="0"/>
                <a:cs typeface="Calibri" panose="020F0502020204030204" pitchFamily="34" charset="0"/>
              </a:rPr>
              <a:t>Importing Libraries, loading data to form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Dataframes</a:t>
            </a:r>
            <a:r>
              <a:rPr lang="en-IN" sz="1800" dirty="0">
                <a:effectLst/>
                <a:latin typeface="Calibri" panose="020F0502020204030204" pitchFamily="34" charset="0"/>
                <a:ea typeface="Times New Roman" panose="02020603050405020304" pitchFamily="18" charset="0"/>
                <a:cs typeface="Calibri" panose="020F0502020204030204" pitchFamily="34" charset="0"/>
              </a:rPr>
              <a:t> &amp; Preliminary Data Exploration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Step 2 : </a:t>
            </a:r>
            <a:r>
              <a:rPr lang="en-IN" sz="1800" dirty="0">
                <a:effectLst/>
                <a:latin typeface="Calibri" panose="020F0502020204030204" pitchFamily="34" charset="0"/>
                <a:ea typeface="Times New Roman" panose="02020603050405020304" pitchFamily="18" charset="0"/>
                <a:cs typeface="Calibri" panose="020F0502020204030204" pitchFamily="34" charset="0"/>
              </a:rPr>
              <a:t>Data Cleaning (removing duplicate values and dealing with missing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Step 3 : </a:t>
            </a:r>
            <a:r>
              <a:rPr lang="en-IN" sz="1800" dirty="0">
                <a:effectLst/>
                <a:latin typeface="Calibri" panose="020F0502020204030204" pitchFamily="34" charset="0"/>
                <a:ea typeface="Times New Roman" panose="02020603050405020304" pitchFamily="18" charset="0"/>
                <a:cs typeface="Calibri" panose="020F0502020204030204" pitchFamily="34" charset="0"/>
              </a:rPr>
              <a:t>Feature Engineering &amp; Exploratory Data Analysis.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b="1" dirty="0">
                <a:effectLst/>
                <a:latin typeface="Calibri" panose="020F0502020204030204" pitchFamily="34" charset="0"/>
                <a:ea typeface="Times New Roman" panose="02020603050405020304" pitchFamily="18" charset="0"/>
              </a:rPr>
              <a:t>Step 4 : </a:t>
            </a:r>
            <a:r>
              <a:rPr lang="en-IN" sz="1800" dirty="0">
                <a:solidFill>
                  <a:schemeClr val="accent1">
                    <a:lumMod val="60000"/>
                    <a:lumOff val="40000"/>
                  </a:schemeClr>
                </a:solidFill>
                <a:effectLst/>
                <a:latin typeface="Calibri" panose="020F0502020204030204" pitchFamily="34" charset="0"/>
                <a:ea typeface="Times New Roman" panose="02020603050405020304" pitchFamily="18" charset="0"/>
              </a:rPr>
              <a:t>Data Visualization</a:t>
            </a:r>
            <a:endParaRPr lang="en-IN" sz="1800" b="0"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endParaRPr lang="en-US" b="0" dirty="0"/>
          </a:p>
        </p:txBody>
      </p:sp>
      <p:sp>
        <p:nvSpPr>
          <p:cNvPr id="4" name="Title 3"/>
          <p:cNvSpPr>
            <a:spLocks noGrp="1"/>
          </p:cNvSpPr>
          <p:nvPr>
            <p:ph type="title"/>
          </p:nvPr>
        </p:nvSpPr>
        <p:spPr/>
        <p:txBody>
          <a:bodyPr/>
          <a:lstStyle/>
          <a:p>
            <a:r>
              <a:rPr lang="en-US" dirty="0"/>
              <a:t>Solution Architecture</a:t>
            </a:r>
          </a:p>
        </p:txBody>
      </p:sp>
    </p:spTree>
    <p:extLst>
      <p:ext uri="{BB962C8B-B14F-4D97-AF65-F5344CB8AC3E}">
        <p14:creationId xmlns:p14="http://schemas.microsoft.com/office/powerpoint/2010/main" val="374899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9A22A-81FE-4426-9B0F-CC54A7CE09E3}"/>
              </a:ext>
            </a:extLst>
          </p:cNvPr>
          <p:cNvSpPr txBox="1"/>
          <p:nvPr/>
        </p:nvSpPr>
        <p:spPr>
          <a:xfrm>
            <a:off x="381000" y="609600"/>
            <a:ext cx="11277600" cy="3652154"/>
          </a:xfrm>
          <a:prstGeom prst="rect">
            <a:avLst/>
          </a:prstGeom>
          <a:noFill/>
        </p:spPr>
        <p:txBody>
          <a:bodyPr wrap="square" rtlCol="0">
            <a:spAutoFit/>
          </a:bodyPr>
          <a:lstStyle/>
          <a:p>
            <a:pPr>
              <a:lnSpc>
                <a:spcPct val="107000"/>
              </a:lnSpc>
              <a:spcAft>
                <a:spcPts val="800"/>
              </a:spcAft>
            </a:pPr>
            <a:r>
              <a:rPr lang="en-IN" sz="1800" b="1" dirty="0">
                <a:solidFill>
                  <a:schemeClr val="accent1">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rPr>
              <a:t>Step 5 : </a:t>
            </a:r>
            <a:r>
              <a:rPr lang="en-IN" sz="1800" dirty="0">
                <a:solidFill>
                  <a:schemeClr val="accent1">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rPr>
              <a:t>Finding the total ratings count according to the item per User given</a:t>
            </a:r>
            <a:endParaRPr lang="en-IN" sz="18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b="1" dirty="0">
                <a:solidFill>
                  <a:schemeClr val="accent1">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rPr>
              <a:t>Step 6 : </a:t>
            </a:r>
            <a:r>
              <a:rPr lang="en-IN" sz="1800" dirty="0">
                <a:solidFill>
                  <a:schemeClr val="accent1">
                    <a:lumMod val="60000"/>
                    <a:lumOff val="40000"/>
                  </a:schemeClr>
                </a:solidFill>
                <a:effectLst/>
                <a:latin typeface="Calibri" panose="020F0502020204030204" pitchFamily="34" charset="0"/>
                <a:ea typeface="Times New Roman" panose="02020603050405020304" pitchFamily="18" charset="0"/>
                <a:cs typeface="Calibri" panose="020F0502020204030204" pitchFamily="34" charset="0"/>
              </a:rPr>
              <a:t>Define the popularity threshold from which we can select the most rated product</a:t>
            </a:r>
            <a:endParaRPr lang="en-IN" sz="18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Bef>
                <a:spcPts val="930"/>
              </a:spcBef>
              <a:spcAft>
                <a:spcPts val="300"/>
              </a:spcAft>
            </a:pPr>
            <a:r>
              <a:rPr lang="en-IN" sz="1800" b="1"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Step 7</a:t>
            </a:r>
            <a:r>
              <a:rPr lang="en-IN" sz="1800" b="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 </a:t>
            </a:r>
            <a:r>
              <a:rPr lang="en-IN" sz="1800" b="1"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Implementing KNN Algorithm</a:t>
            </a:r>
            <a:endParaRPr lang="en-IN" sz="1800" b="1"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930"/>
              </a:spcBef>
              <a:spcAft>
                <a:spcPts val="300"/>
              </a:spcAft>
            </a:pPr>
            <a:r>
              <a:rPr lang="en-IN" sz="1800" b="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Convert the table into 2D matrix and fill the missing values with zero, because we will calculate distance between rating vectors. Then transfer the ratings of the matrix </a:t>
            </a:r>
            <a:r>
              <a:rPr lang="en-IN" sz="1800" b="0" dirty="0" err="1">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dataframe</a:t>
            </a:r>
            <a:r>
              <a:rPr lang="en-IN" sz="1800" b="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into the </a:t>
            </a:r>
            <a:r>
              <a:rPr lang="en-IN" sz="1800" b="0" dirty="0" err="1">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scipy</a:t>
            </a:r>
            <a:r>
              <a:rPr lang="en-IN" sz="1800" b="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sparse matrix for more efficient calculation. Finding the Nearest </a:t>
            </a:r>
            <a:r>
              <a:rPr lang="en-IN" sz="1800" b="0" dirty="0" err="1">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Neighbor</a:t>
            </a:r>
            <a:r>
              <a:rPr lang="en-IN" sz="1800" b="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we used unsupervised algorithm with </a:t>
            </a:r>
            <a:r>
              <a:rPr lang="en-IN" sz="1800" b="0" dirty="0" err="1">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sklearn</a:t>
            </a:r>
            <a:r>
              <a:rPr lang="en-IN" sz="1800" b="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0" dirty="0" err="1">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neighbor</a:t>
            </a:r>
            <a:r>
              <a:rPr lang="en-IN" sz="1800" b="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The algorithm to compute the nearest </a:t>
            </a:r>
            <a:r>
              <a:rPr lang="en-IN" sz="1800" b="0" dirty="0" err="1">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neighbor</a:t>
            </a:r>
            <a:r>
              <a:rPr lang="en-IN" sz="1800" b="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is "brute" and metric is "cosine" so that the algorithm will calculate the cosine similarity between rating vector. After that we fit the model.</a:t>
            </a:r>
            <a:endParaRPr lang="en-IN" sz="1800" b="1"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57987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895600" y="1380606"/>
            <a:ext cx="9602452" cy="743987"/>
          </a:xfrm>
        </p:spPr>
        <p:txBody>
          <a:bodyPr/>
          <a:lstStyle/>
          <a:p>
            <a:r>
              <a:rPr lang="en-US" b="0" dirty="0"/>
              <a:t>Data visualization graphs as follows:</a:t>
            </a:r>
          </a:p>
          <a:p>
            <a:r>
              <a:rPr lang="en-IN" sz="1400" b="0" dirty="0">
                <a:solidFill>
                  <a:srgbClr val="000000"/>
                </a:solidFill>
                <a:latin typeface="Helvetica Neue"/>
              </a:rPr>
              <a:t>Fig 1: </a:t>
            </a:r>
            <a:r>
              <a:rPr lang="en-IN" sz="1400" b="0" i="0" dirty="0">
                <a:solidFill>
                  <a:srgbClr val="000000"/>
                </a:solidFill>
                <a:effectLst/>
                <a:latin typeface="Helvetica Neue"/>
              </a:rPr>
              <a:t>Top 10 Selling Items</a:t>
            </a:r>
          </a:p>
          <a:p>
            <a:endParaRPr lang="en-US" b="0" dirty="0"/>
          </a:p>
          <a:p>
            <a:endParaRPr lang="en-US" b="0" dirty="0"/>
          </a:p>
        </p:txBody>
      </p:sp>
      <p:sp>
        <p:nvSpPr>
          <p:cNvPr id="4" name="Title 3"/>
          <p:cNvSpPr>
            <a:spLocks noGrp="1"/>
          </p:cNvSpPr>
          <p:nvPr>
            <p:ph type="title"/>
          </p:nvPr>
        </p:nvSpPr>
        <p:spPr/>
        <p:txBody>
          <a:bodyPr/>
          <a:lstStyle/>
          <a:p>
            <a:r>
              <a:rPr lang="en-US" dirty="0"/>
              <a:t>Prototype/ MVP Demo Video/Screenshots</a:t>
            </a:r>
          </a:p>
        </p:txBody>
      </p:sp>
      <p:pic>
        <p:nvPicPr>
          <p:cNvPr id="3" name="Picture 2">
            <a:extLst>
              <a:ext uri="{FF2B5EF4-FFF2-40B4-BE49-F238E27FC236}">
                <a16:creationId xmlns:a16="http://schemas.microsoft.com/office/drawing/2014/main" id="{7BF51E84-32FE-48AF-9D63-8853048D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322" y="1752600"/>
            <a:ext cx="4355366" cy="4215994"/>
          </a:xfrm>
          <a:prstGeom prst="rect">
            <a:avLst/>
          </a:prstGeom>
        </p:spPr>
      </p:pic>
    </p:spTree>
    <p:extLst>
      <p:ext uri="{BB962C8B-B14F-4D97-AF65-F5344CB8AC3E}">
        <p14:creationId xmlns:p14="http://schemas.microsoft.com/office/powerpoint/2010/main" val="65431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9194E6-2801-482D-BBC9-DC40B34DC651}"/>
              </a:ext>
            </a:extLst>
          </p:cNvPr>
          <p:cNvSpPr txBox="1"/>
          <p:nvPr/>
        </p:nvSpPr>
        <p:spPr>
          <a:xfrm>
            <a:off x="3810000" y="464421"/>
            <a:ext cx="3429000" cy="523220"/>
          </a:xfrm>
          <a:prstGeom prst="rect">
            <a:avLst/>
          </a:prstGeom>
          <a:noFill/>
        </p:spPr>
        <p:txBody>
          <a:bodyPr wrap="square" rtlCol="0">
            <a:spAutoFit/>
          </a:bodyPr>
          <a:lstStyle/>
          <a:p>
            <a:r>
              <a:rPr lang="en-US" sz="1400" dirty="0"/>
              <a:t>Fig 2: </a:t>
            </a:r>
            <a:r>
              <a:rPr lang="en-US" sz="1400" i="0" dirty="0">
                <a:solidFill>
                  <a:srgbClr val="000000"/>
                </a:solidFill>
                <a:effectLst/>
                <a:latin typeface="Helvetica Neue"/>
              </a:rPr>
              <a:t>Most Category wised sold Items</a:t>
            </a:r>
          </a:p>
          <a:p>
            <a:endParaRPr lang="en-IN" sz="1400" dirty="0"/>
          </a:p>
        </p:txBody>
      </p:sp>
      <p:pic>
        <p:nvPicPr>
          <p:cNvPr id="4" name="Picture 3">
            <a:extLst>
              <a:ext uri="{FF2B5EF4-FFF2-40B4-BE49-F238E27FC236}">
                <a16:creationId xmlns:a16="http://schemas.microsoft.com/office/drawing/2014/main" id="{28DB45AC-0CCC-4AEA-B405-67A3FBCD3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990600"/>
            <a:ext cx="5673437" cy="5379983"/>
          </a:xfrm>
          <a:prstGeom prst="rect">
            <a:avLst/>
          </a:prstGeom>
        </p:spPr>
      </p:pic>
    </p:spTree>
    <p:extLst>
      <p:ext uri="{BB962C8B-B14F-4D97-AF65-F5344CB8AC3E}">
        <p14:creationId xmlns:p14="http://schemas.microsoft.com/office/powerpoint/2010/main" val="276882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Future enhancements</a:t>
            </a:r>
          </a:p>
        </p:txBody>
      </p:sp>
      <p:sp>
        <p:nvSpPr>
          <p:cNvPr id="5" name="Oval 20">
            <a:extLst>
              <a:ext uri="{FF2B5EF4-FFF2-40B4-BE49-F238E27FC236}">
                <a16:creationId xmlns:a16="http://schemas.microsoft.com/office/drawing/2014/main" id="{704A5916-FAB5-47B8-ADED-506C29D2DF88}"/>
              </a:ext>
            </a:extLst>
          </p:cNvPr>
          <p:cNvSpPr/>
          <p:nvPr/>
        </p:nvSpPr>
        <p:spPr>
          <a:xfrm>
            <a:off x="1060576" y="40670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
        <p:nvSpPr>
          <p:cNvPr id="7" name="Oval 20">
            <a:extLst>
              <a:ext uri="{FF2B5EF4-FFF2-40B4-BE49-F238E27FC236}">
                <a16:creationId xmlns:a16="http://schemas.microsoft.com/office/drawing/2014/main" id="{0D21AC2C-CF64-42E1-B0AE-5249CB6E94BE}"/>
              </a:ext>
            </a:extLst>
          </p:cNvPr>
          <p:cNvSpPr/>
          <p:nvPr/>
        </p:nvSpPr>
        <p:spPr>
          <a:xfrm>
            <a:off x="949703" y="15524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8" name="CustomShape 12"/>
          <p:cNvSpPr/>
          <p:nvPr/>
        </p:nvSpPr>
        <p:spPr>
          <a:xfrm>
            <a:off x="2954296" y="1461803"/>
            <a:ext cx="4970504" cy="39111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a:solidFill>
                  <a:schemeClr val="accent1"/>
                </a:solidFill>
                <a:latin typeface="+mj-lt"/>
                <a:ea typeface="+mj-ea"/>
                <a:cs typeface="+mj-cs"/>
              </a:rPr>
              <a:t>Building Website to showcase the recommendations</a:t>
            </a:r>
          </a:p>
        </p:txBody>
      </p:sp>
      <p:sp>
        <p:nvSpPr>
          <p:cNvPr id="9" name="CustomShape 13"/>
          <p:cNvSpPr/>
          <p:nvPr/>
        </p:nvSpPr>
        <p:spPr>
          <a:xfrm>
            <a:off x="2941787" y="3909536"/>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a:solidFill>
                  <a:schemeClr val="accent1"/>
                </a:solidFill>
                <a:latin typeface="+mj-lt"/>
                <a:ea typeface="+mj-ea"/>
                <a:cs typeface="+mj-cs"/>
              </a:rPr>
              <a:t>Building Chatbot</a:t>
            </a:r>
          </a:p>
        </p:txBody>
      </p:sp>
      <p:sp>
        <p:nvSpPr>
          <p:cNvPr id="3" name="Rectangle 2"/>
          <p:cNvSpPr/>
          <p:nvPr/>
        </p:nvSpPr>
        <p:spPr>
          <a:xfrm>
            <a:off x="2937238" y="1905000"/>
            <a:ext cx="6096000" cy="584775"/>
          </a:xfrm>
          <a:prstGeom prst="rect">
            <a:avLst/>
          </a:prstGeom>
        </p:spPr>
        <p:txBody>
          <a:bodyPr>
            <a:spAutoFit/>
          </a:bodyPr>
          <a:lstStyle/>
          <a:p>
            <a:r>
              <a:rPr lang="en-US" sz="1600" dirty="0"/>
              <a:t>We can deploy the project on website using Flask /Django Framework</a:t>
            </a:r>
          </a:p>
        </p:txBody>
      </p:sp>
      <p:sp>
        <p:nvSpPr>
          <p:cNvPr id="10" name="Rectangle 9"/>
          <p:cNvSpPr/>
          <p:nvPr/>
        </p:nvSpPr>
        <p:spPr>
          <a:xfrm>
            <a:off x="2954297" y="4290653"/>
            <a:ext cx="6096000" cy="830997"/>
          </a:xfrm>
          <a:prstGeom prst="rect">
            <a:avLst/>
          </a:prstGeom>
        </p:spPr>
        <p:txBody>
          <a:bodyPr>
            <a:spAutoFit/>
          </a:bodyPr>
          <a:lstStyle/>
          <a:p>
            <a:r>
              <a:rPr lang="en-US" sz="1600" dirty="0"/>
              <a:t>We can build chatbot internally or by using GCP (</a:t>
            </a:r>
            <a:r>
              <a:rPr lang="en-US" sz="1600" dirty="0" err="1"/>
              <a:t>Dialogflow</a:t>
            </a:r>
            <a:r>
              <a:rPr lang="en-US" sz="1600" dirty="0"/>
              <a:t>) or AWS (Lex) which given conversational experience and gives item &amp; brand recommendations.</a:t>
            </a:r>
          </a:p>
        </p:txBody>
      </p:sp>
    </p:spTree>
    <p:extLst>
      <p:ext uri="{BB962C8B-B14F-4D97-AF65-F5344CB8AC3E}">
        <p14:creationId xmlns:p14="http://schemas.microsoft.com/office/powerpoint/2010/main" val="4920898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G New Template (June)">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 New Template (June)</Template>
  <TotalTime>264</TotalTime>
  <Words>638</Words>
  <Application>Microsoft Office PowerPoint</Application>
  <PresentationFormat>Widescreen</PresentationFormat>
  <Paragraphs>55</Paragraphs>
  <Slides>11</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22" baseType="lpstr">
      <vt:lpstr>Arial</vt:lpstr>
      <vt:lpstr>Calibri</vt:lpstr>
      <vt:lpstr>Calibri Light</vt:lpstr>
      <vt:lpstr>Helvetica Neue</vt:lpstr>
      <vt:lpstr>Times New Roman</vt:lpstr>
      <vt:lpstr>Verdana</vt:lpstr>
      <vt:lpstr>Wingdings</vt:lpstr>
      <vt:lpstr>CG New Template (June)</vt:lpstr>
      <vt:lpstr>Cover options</vt:lpstr>
      <vt:lpstr>Final slides</vt:lpstr>
      <vt:lpstr>think-cell Slide</vt:lpstr>
      <vt:lpstr>PowerPoint Presentation</vt:lpstr>
      <vt:lpstr>Brief Synopsis</vt:lpstr>
      <vt:lpstr>Problem Being Solved</vt:lpstr>
      <vt:lpstr>Technology/Tool/Stack</vt:lpstr>
      <vt:lpstr>Solution Architecture</vt:lpstr>
      <vt:lpstr>PowerPoint Presentation</vt:lpstr>
      <vt:lpstr>Prototype/ MVP Demo Video/Screenshots</vt:lpstr>
      <vt:lpstr>PowerPoint Presentation</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[Presentation Topic]</dc:title>
  <dc:subject>ppt template</dc:subject>
  <dc:creator>E</dc:creator>
  <cp:lastModifiedBy>Sharvari Ballal</cp:lastModifiedBy>
  <cp:revision>21</cp:revision>
  <dcterms:created xsi:type="dcterms:W3CDTF">2018-09-18T10:37:00Z</dcterms:created>
  <dcterms:modified xsi:type="dcterms:W3CDTF">2021-07-18T18:24:37Z</dcterms:modified>
</cp:coreProperties>
</file>