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4" r:id="rId8"/>
    <p:sldId id="265" r:id="rId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New Customers analysis</a:t>
            </a:r>
            <a:endParaRPr dirty="0"/>
          </a:p>
        </p:txBody>
      </p:sp>
      <p:sp>
        <p:nvSpPr>
          <p:cNvPr id="124" name="Shape 73"/>
          <p:cNvSpPr/>
          <p:nvPr/>
        </p:nvSpPr>
        <p:spPr>
          <a:xfrm>
            <a:off x="205025" y="2164724"/>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2" name="TextBox 1">
            <a:extLst>
              <a:ext uri="{FF2B5EF4-FFF2-40B4-BE49-F238E27FC236}">
                <a16:creationId xmlns:a16="http://schemas.microsoft.com/office/drawing/2014/main" id="{644415BC-3360-47DC-B3A8-AF6AE50415AF}"/>
              </a:ext>
            </a:extLst>
          </p:cNvPr>
          <p:cNvSpPr txBox="1"/>
          <p:nvPr/>
        </p:nvSpPr>
        <p:spPr>
          <a:xfrm>
            <a:off x="291548" y="1709530"/>
            <a:ext cx="4280452"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Arial"/>
              </a:rPr>
              <a:t>Look into these factors in customers-</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lang="en-IN" sz="1800" dirty="0"/>
              <a:t>Age distributions</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IN" sz="1800" b="0" i="0" u="none" strike="noStrike" cap="none" spc="0" normalizeH="0" baseline="0" dirty="0">
                <a:ln>
                  <a:noFill/>
                </a:ln>
                <a:solidFill>
                  <a:srgbClr val="000000"/>
                </a:solidFill>
                <a:effectLst/>
                <a:uFillTx/>
                <a:latin typeface="+mn-lt"/>
                <a:ea typeface="+mn-ea"/>
                <a:cs typeface="+mn-cs"/>
                <a:sym typeface="Arial"/>
              </a:rPr>
              <a:t>Number of bike purchases in 3 years/percentage purchase</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IN" sz="1800" b="0" i="0" u="none" strike="noStrike" cap="none" spc="0" normalizeH="0" baseline="0" dirty="0">
                <a:ln>
                  <a:noFill/>
                </a:ln>
                <a:solidFill>
                  <a:srgbClr val="000000"/>
                </a:solidFill>
                <a:effectLst/>
                <a:uFillTx/>
                <a:latin typeface="+mn-lt"/>
                <a:ea typeface="+mn-ea"/>
                <a:cs typeface="+mn-cs"/>
                <a:sym typeface="Arial"/>
              </a:rPr>
              <a:t>Job Industry Category</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lang="en-IN" sz="1800" dirty="0"/>
              <a:t>Wealth Segments</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IN" sz="1800" b="0" i="0" u="none" strike="noStrike" cap="none" spc="0" normalizeH="0" baseline="0" dirty="0">
                <a:ln>
                  <a:noFill/>
                </a:ln>
                <a:solidFill>
                  <a:srgbClr val="000000"/>
                </a:solidFill>
                <a:effectLst/>
                <a:uFillTx/>
                <a:latin typeface="+mn-lt"/>
                <a:ea typeface="+mn-ea"/>
                <a:cs typeface="+mn-cs"/>
                <a:sym typeface="Arial"/>
              </a:rPr>
              <a:t>Number of cars owned by each state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Customer’s Age Distribution</a:t>
            </a:r>
            <a:endParaRPr dirty="0"/>
          </a:p>
        </p:txBody>
      </p:sp>
      <p:sp>
        <p:nvSpPr>
          <p:cNvPr id="2" name="TextBox 1">
            <a:extLst>
              <a:ext uri="{FF2B5EF4-FFF2-40B4-BE49-F238E27FC236}">
                <a16:creationId xmlns:a16="http://schemas.microsoft.com/office/drawing/2014/main" id="{25B46E91-62CB-44C0-AF6F-E70F4DD42ADD}"/>
              </a:ext>
            </a:extLst>
          </p:cNvPr>
          <p:cNvSpPr txBox="1"/>
          <p:nvPr/>
        </p:nvSpPr>
        <p:spPr>
          <a:xfrm>
            <a:off x="324678" y="1689652"/>
            <a:ext cx="4333461" cy="2862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IN" sz="1800" b="0" i="0" u="none" strike="noStrike" cap="none" spc="0" normalizeH="0" baseline="0" dirty="0">
                <a:ln>
                  <a:noFill/>
                </a:ln>
                <a:solidFill>
                  <a:srgbClr val="000000"/>
                </a:solidFill>
                <a:effectLst/>
                <a:uFillTx/>
                <a:latin typeface="+mn-lt"/>
                <a:ea typeface="+mn-ea"/>
                <a:cs typeface="+mn-cs"/>
                <a:sym typeface="Arial"/>
              </a:rPr>
              <a:t>As we can see, our new customers are mostly in the age of 25-48 years old.</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lang="en-IN" sz="1800" dirty="0"/>
              <a:t>Number of customers from 48-59 years have big drops on percentage.</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IN" sz="1800" b="0" i="0" u="none" strike="noStrike" cap="none" spc="0" normalizeH="0" baseline="0" dirty="0">
                <a:ln>
                  <a:noFill/>
                </a:ln>
                <a:solidFill>
                  <a:srgbClr val="000000"/>
                </a:solidFill>
                <a:effectLst/>
                <a:uFillTx/>
                <a:latin typeface="+mn-lt"/>
                <a:ea typeface="+mn-ea"/>
                <a:cs typeface="+mn-cs"/>
                <a:sym typeface="Arial"/>
              </a:rPr>
              <a:t>There is a slight increase in number of customers over 59 years age in terms of percentage.</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lang="en-IN" sz="1800" dirty="0"/>
              <a:t>It looks like the percentage of people below 25 years of age does not really change. </a:t>
            </a:r>
            <a:endParaRPr kumimoji="0" lang="en-IN" sz="1800" b="0" i="0" u="none" strike="noStrike" cap="none" spc="0" normalizeH="0" baseline="0" dirty="0">
              <a:ln>
                <a:noFill/>
              </a:ln>
              <a:solidFill>
                <a:srgbClr val="000000"/>
              </a:solidFill>
              <a:effectLst/>
              <a:uFillTx/>
              <a:latin typeface="+mn-lt"/>
              <a:ea typeface="+mn-ea"/>
              <a:cs typeface="+mn-cs"/>
              <a:sym typeface="Arial"/>
            </a:endParaRPr>
          </a:p>
        </p:txBody>
      </p:sp>
      <p:pic>
        <p:nvPicPr>
          <p:cNvPr id="11" name="Picture 10" descr="A picture containing screenshot&#10;&#10;Description automatically generated">
            <a:extLst>
              <a:ext uri="{FF2B5EF4-FFF2-40B4-BE49-F238E27FC236}">
                <a16:creationId xmlns:a16="http://schemas.microsoft.com/office/drawing/2014/main" id="{3C09091C-EA2E-4CDE-B426-73FF1F40C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3934" y="730616"/>
            <a:ext cx="3621967" cy="2328407"/>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4A1AA7AD-7912-4FF2-8F3F-59FCE3BC05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1132" y="2961247"/>
            <a:ext cx="3707570" cy="2383438"/>
          </a:xfrm>
          <a:prstGeom prst="rect">
            <a:avLst/>
          </a:prstGeom>
        </p:spPr>
      </p:pic>
      <p:sp>
        <p:nvSpPr>
          <p:cNvPr id="3" name="TextBox 2">
            <a:extLst>
              <a:ext uri="{FF2B5EF4-FFF2-40B4-BE49-F238E27FC236}">
                <a16:creationId xmlns:a16="http://schemas.microsoft.com/office/drawing/2014/main" id="{AEDB8A85-B771-4B8B-AA3A-A679D60E7B8E}"/>
              </a:ext>
            </a:extLst>
          </p:cNvPr>
          <p:cNvSpPr txBox="1"/>
          <p:nvPr/>
        </p:nvSpPr>
        <p:spPr>
          <a:xfrm>
            <a:off x="4943061" y="1689652"/>
            <a:ext cx="450574"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Arial"/>
              </a:rPr>
              <a:t>New</a:t>
            </a:r>
          </a:p>
        </p:txBody>
      </p:sp>
      <p:sp>
        <p:nvSpPr>
          <p:cNvPr id="4" name="TextBox 3">
            <a:extLst>
              <a:ext uri="{FF2B5EF4-FFF2-40B4-BE49-F238E27FC236}">
                <a16:creationId xmlns:a16="http://schemas.microsoft.com/office/drawing/2014/main" id="{D2267568-A32E-4D18-9461-3E6899AAD498}"/>
              </a:ext>
            </a:extLst>
          </p:cNvPr>
          <p:cNvSpPr txBox="1"/>
          <p:nvPr/>
        </p:nvSpPr>
        <p:spPr>
          <a:xfrm>
            <a:off x="4818438" y="3882887"/>
            <a:ext cx="575197"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Arial"/>
              </a:rPr>
              <a:t>Old</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Bike purchases last 3 years</a:t>
            </a:r>
            <a:endParaRPr dirty="0"/>
          </a:p>
        </p:txBody>
      </p:sp>
      <p:sp>
        <p:nvSpPr>
          <p:cNvPr id="3" name="TextBox 2">
            <a:extLst>
              <a:ext uri="{FF2B5EF4-FFF2-40B4-BE49-F238E27FC236}">
                <a16:creationId xmlns:a16="http://schemas.microsoft.com/office/drawing/2014/main" id="{0E31A779-EE80-415F-B9FA-FDABE92FFEAE}"/>
              </a:ext>
            </a:extLst>
          </p:cNvPr>
          <p:cNvSpPr txBox="1"/>
          <p:nvPr/>
        </p:nvSpPr>
        <p:spPr>
          <a:xfrm>
            <a:off x="324678" y="1709530"/>
            <a:ext cx="4465983"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IN" sz="1800" b="0" i="0" u="none" strike="noStrike" cap="none" spc="0" normalizeH="0" baseline="0" dirty="0">
                <a:ln>
                  <a:noFill/>
                </a:ln>
                <a:solidFill>
                  <a:srgbClr val="000000"/>
                </a:solidFill>
                <a:effectLst/>
                <a:uFillTx/>
                <a:latin typeface="+mn-lt"/>
                <a:ea typeface="+mn-ea"/>
                <a:cs typeface="+mn-cs"/>
                <a:sym typeface="Arial"/>
              </a:rPr>
              <a:t>As we can see our new customers, are mostly females with 50.6% purchases with a total of 25,212 bikes.</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lang="en-IN" sz="1800" dirty="0"/>
              <a:t>Males contribute to 47.7% purchases with 23,765 bikes.</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IN" sz="1800" b="0" i="0" u="none" strike="noStrike" cap="none" spc="0" normalizeH="0" baseline="0" dirty="0">
                <a:ln>
                  <a:noFill/>
                </a:ln>
                <a:solidFill>
                  <a:srgbClr val="000000"/>
                </a:solidFill>
                <a:effectLst/>
                <a:uFillTx/>
                <a:latin typeface="+mn-lt"/>
                <a:ea typeface="+mn-ea"/>
                <a:cs typeface="+mn-cs"/>
                <a:sym typeface="Arial"/>
              </a:rPr>
              <a:t>So we should focus on advertising for female customers rather than male customers. </a:t>
            </a:r>
          </a:p>
        </p:txBody>
      </p:sp>
      <p:pic>
        <p:nvPicPr>
          <p:cNvPr id="12" name="Picture 11" descr="A screenshot of a cell phone&#10;&#10;Description automatically generated">
            <a:extLst>
              <a:ext uri="{FF2B5EF4-FFF2-40B4-BE49-F238E27FC236}">
                <a16:creationId xmlns:a16="http://schemas.microsoft.com/office/drawing/2014/main" id="{E3B388A9-24A3-466A-9167-62AE50AF89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1689" y="730616"/>
            <a:ext cx="3474212" cy="2250646"/>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E5BF38A9-D536-45DC-9928-440B8A5095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0234" y="2869297"/>
            <a:ext cx="3613766" cy="2248565"/>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863"/>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Job Industry Category</a:t>
            </a:r>
            <a:endParaRPr dirty="0"/>
          </a:p>
        </p:txBody>
      </p:sp>
      <p:sp>
        <p:nvSpPr>
          <p:cNvPr id="2" name="TextBox 1">
            <a:extLst>
              <a:ext uri="{FF2B5EF4-FFF2-40B4-BE49-F238E27FC236}">
                <a16:creationId xmlns:a16="http://schemas.microsoft.com/office/drawing/2014/main" id="{C489A4F9-C3C2-4D1B-8269-92190F423257}"/>
              </a:ext>
            </a:extLst>
          </p:cNvPr>
          <p:cNvSpPr txBox="1"/>
          <p:nvPr/>
        </p:nvSpPr>
        <p:spPr>
          <a:xfrm>
            <a:off x="284922" y="1709530"/>
            <a:ext cx="4379843"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IN" sz="1800" b="0" i="0" u="none" strike="noStrike" cap="none" spc="0" normalizeH="0" baseline="0" dirty="0">
                <a:ln>
                  <a:noFill/>
                </a:ln>
                <a:solidFill>
                  <a:srgbClr val="000000"/>
                </a:solidFill>
                <a:effectLst/>
                <a:uFillTx/>
                <a:latin typeface="+mn-lt"/>
                <a:ea typeface="+mn-ea"/>
                <a:cs typeface="+mn-cs"/>
                <a:sym typeface="Arial"/>
              </a:rPr>
              <a:t>Mostly our new customers are in the finance industry and our manufacturing customers are still in the top 2.</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lang="en-IN" sz="1800" dirty="0"/>
              <a:t>The remaining industries are still the same.</a:t>
            </a:r>
            <a:endParaRPr kumimoji="0" lang="en-IN" sz="1800" b="0" i="0" u="none" strike="noStrike" cap="none" spc="0" normalizeH="0" baseline="0" dirty="0">
              <a:ln>
                <a:noFill/>
              </a:ln>
              <a:solidFill>
                <a:srgbClr val="000000"/>
              </a:solidFill>
              <a:effectLst/>
              <a:uFillTx/>
              <a:latin typeface="+mn-lt"/>
              <a:ea typeface="+mn-ea"/>
              <a:cs typeface="+mn-cs"/>
              <a:sym typeface="Arial"/>
            </a:endParaRPr>
          </a:p>
        </p:txBody>
      </p:sp>
      <p:pic>
        <p:nvPicPr>
          <p:cNvPr id="11" name="Picture 10" descr="A screenshot of a cell phone&#10;&#10;Description automatically generated">
            <a:extLst>
              <a:ext uri="{FF2B5EF4-FFF2-40B4-BE49-F238E27FC236}">
                <a16:creationId xmlns:a16="http://schemas.microsoft.com/office/drawing/2014/main" id="{7679A503-B473-4E01-874F-E6720AAF7E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598" y="722376"/>
            <a:ext cx="3764303" cy="238619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72EA70FF-43E3-4986-965A-A687E8521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1598" y="3042231"/>
            <a:ext cx="3764303" cy="2155129"/>
          </a:xfrm>
          <a:prstGeom prst="rect">
            <a:avLst/>
          </a:prstGeom>
        </p:spPr>
      </p:pic>
      <p:sp>
        <p:nvSpPr>
          <p:cNvPr id="3" name="TextBox 2">
            <a:extLst>
              <a:ext uri="{FF2B5EF4-FFF2-40B4-BE49-F238E27FC236}">
                <a16:creationId xmlns:a16="http://schemas.microsoft.com/office/drawing/2014/main" id="{218868CB-F008-4D52-A419-F1AA66B8EBDD}"/>
              </a:ext>
            </a:extLst>
          </p:cNvPr>
          <p:cNvSpPr txBox="1"/>
          <p:nvPr/>
        </p:nvSpPr>
        <p:spPr>
          <a:xfrm>
            <a:off x="4870174" y="1795670"/>
            <a:ext cx="541424"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Arial"/>
              </a:rPr>
              <a:t>New</a:t>
            </a:r>
          </a:p>
        </p:txBody>
      </p:sp>
      <p:sp>
        <p:nvSpPr>
          <p:cNvPr id="4" name="TextBox 3">
            <a:extLst>
              <a:ext uri="{FF2B5EF4-FFF2-40B4-BE49-F238E27FC236}">
                <a16:creationId xmlns:a16="http://schemas.microsoft.com/office/drawing/2014/main" id="{DC0AFFF6-F5E6-455F-A21E-053FEF278EDD}"/>
              </a:ext>
            </a:extLst>
          </p:cNvPr>
          <p:cNvSpPr txBox="1"/>
          <p:nvPr/>
        </p:nvSpPr>
        <p:spPr>
          <a:xfrm>
            <a:off x="4870174" y="3926632"/>
            <a:ext cx="541424"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Arial"/>
              </a:rPr>
              <a:t>Old</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7">
            <a:extLst>
              <a:ext uri="{FF2B5EF4-FFF2-40B4-BE49-F238E27FC236}">
                <a16:creationId xmlns:a16="http://schemas.microsoft.com/office/drawing/2014/main" id="{BC126B5D-5617-4DFC-BF56-CEB989130AE6}"/>
              </a:ext>
            </a:extLst>
          </p:cNvPr>
          <p:cNvSpPr/>
          <p:nvPr/>
        </p:nvSpPr>
        <p:spPr>
          <a:xfrm>
            <a:off x="0" y="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lang="en-IN" sz="2000" b="1" dirty="0">
              <a:solidFill>
                <a:schemeClr val="bg1"/>
              </a:solidFill>
            </a:endParaRPr>
          </a:p>
          <a:p>
            <a:endParaRPr lang="en-IN" sz="2000" b="1" dirty="0">
              <a:solidFill>
                <a:schemeClr val="bg1"/>
              </a:solidFill>
            </a:endParaRPr>
          </a:p>
          <a:p>
            <a:r>
              <a:rPr lang="en-IN" sz="2000" b="1" dirty="0">
                <a:solidFill>
                  <a:schemeClr val="bg1"/>
                </a:solidFill>
              </a:rPr>
              <a:t>   Interpretation</a:t>
            </a:r>
          </a:p>
          <a:p>
            <a:endParaRPr dirty="0"/>
          </a:p>
        </p:txBody>
      </p:sp>
      <p:sp>
        <p:nvSpPr>
          <p:cNvPr id="5" name="TextBox 4">
            <a:extLst>
              <a:ext uri="{FF2B5EF4-FFF2-40B4-BE49-F238E27FC236}">
                <a16:creationId xmlns:a16="http://schemas.microsoft.com/office/drawing/2014/main" id="{95A40B52-0C03-4513-A353-9A0969B342D4}"/>
              </a:ext>
            </a:extLst>
          </p:cNvPr>
          <p:cNvSpPr txBox="1"/>
          <p:nvPr/>
        </p:nvSpPr>
        <p:spPr>
          <a:xfrm>
            <a:off x="291548" y="1166191"/>
            <a:ext cx="3498574" cy="615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Wealth segments</a:t>
            </a:r>
          </a:p>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sp>
        <p:nvSpPr>
          <p:cNvPr id="7" name="TextBox 6">
            <a:extLst>
              <a:ext uri="{FF2B5EF4-FFF2-40B4-BE49-F238E27FC236}">
                <a16:creationId xmlns:a16="http://schemas.microsoft.com/office/drawing/2014/main" id="{EBBC3EB1-53B7-4D11-8DCE-9D786412796F}"/>
              </a:ext>
            </a:extLst>
          </p:cNvPr>
          <p:cNvSpPr txBox="1"/>
          <p:nvPr/>
        </p:nvSpPr>
        <p:spPr>
          <a:xfrm>
            <a:off x="291548" y="1636643"/>
            <a:ext cx="4419600"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IN" sz="1800" b="0" i="0" u="none" strike="noStrike" cap="none" spc="0" normalizeH="0" baseline="0" dirty="0">
                <a:ln>
                  <a:noFill/>
                </a:ln>
                <a:solidFill>
                  <a:srgbClr val="000000"/>
                </a:solidFill>
                <a:effectLst/>
                <a:uFillTx/>
                <a:latin typeface="+mn-lt"/>
                <a:ea typeface="+mn-ea"/>
                <a:cs typeface="+mn-cs"/>
                <a:sym typeface="Arial"/>
              </a:rPr>
              <a:t>In all ages, the number of mass customers is the highest so we should focus on this social class.</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lang="en-IN" sz="1800" dirty="0"/>
              <a:t>After that, we should focus on High Net customer.</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IN" sz="1800" b="0" i="0" u="none" strike="noStrike" cap="none" spc="0" normalizeH="0" baseline="0" dirty="0">
                <a:ln>
                  <a:noFill/>
                </a:ln>
                <a:solidFill>
                  <a:srgbClr val="000000"/>
                </a:solidFill>
                <a:effectLst/>
                <a:uFillTx/>
                <a:latin typeface="+mn-lt"/>
                <a:ea typeface="+mn-ea"/>
                <a:cs typeface="+mn-cs"/>
                <a:sym typeface="Arial"/>
              </a:rPr>
              <a:t>Then we should focus on Affluent customers but mostly in the second and third quadrant. </a:t>
            </a:r>
          </a:p>
        </p:txBody>
      </p:sp>
      <p:pic>
        <p:nvPicPr>
          <p:cNvPr id="8" name="Picture 7" descr="A picture containing screenshot&#10;&#10;Description automatically generated">
            <a:extLst>
              <a:ext uri="{FF2B5EF4-FFF2-40B4-BE49-F238E27FC236}">
                <a16:creationId xmlns:a16="http://schemas.microsoft.com/office/drawing/2014/main" id="{969050E8-DC13-4F1F-A72E-7E9DF2CF4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8012" y="658943"/>
            <a:ext cx="3826528" cy="2340060"/>
          </a:xfrm>
          <a:prstGeom prst="rect">
            <a:avLst/>
          </a:prstGeom>
        </p:spPr>
      </p:pic>
      <p:pic>
        <p:nvPicPr>
          <p:cNvPr id="9" name="Picture 8" descr="A picture containing screenshot&#10;&#10;Description automatically generated">
            <a:extLst>
              <a:ext uri="{FF2B5EF4-FFF2-40B4-BE49-F238E27FC236}">
                <a16:creationId xmlns:a16="http://schemas.microsoft.com/office/drawing/2014/main" id="{E1034914-5CE2-4FC7-BBBD-6C078D1520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873" y="2899347"/>
            <a:ext cx="3826529" cy="2538200"/>
          </a:xfrm>
          <a:prstGeom prst="rect">
            <a:avLst/>
          </a:prstGeom>
        </p:spPr>
      </p:pic>
      <p:sp>
        <p:nvSpPr>
          <p:cNvPr id="10" name="TextBox 9">
            <a:extLst>
              <a:ext uri="{FF2B5EF4-FFF2-40B4-BE49-F238E27FC236}">
                <a16:creationId xmlns:a16="http://schemas.microsoft.com/office/drawing/2014/main" id="{7D0F2981-28F3-47EE-A1E4-B1641EDF40B2}"/>
              </a:ext>
            </a:extLst>
          </p:cNvPr>
          <p:cNvSpPr txBox="1"/>
          <p:nvPr/>
        </p:nvSpPr>
        <p:spPr>
          <a:xfrm>
            <a:off x="4876800" y="1781742"/>
            <a:ext cx="488073"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a:t>New</a:t>
            </a: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sp>
        <p:nvSpPr>
          <p:cNvPr id="11" name="TextBox 10">
            <a:extLst>
              <a:ext uri="{FF2B5EF4-FFF2-40B4-BE49-F238E27FC236}">
                <a16:creationId xmlns:a16="http://schemas.microsoft.com/office/drawing/2014/main" id="{AC003DAF-CF62-45CB-B2BF-572EFA01BA33}"/>
              </a:ext>
            </a:extLst>
          </p:cNvPr>
          <p:cNvSpPr txBox="1"/>
          <p:nvPr/>
        </p:nvSpPr>
        <p:spPr>
          <a:xfrm>
            <a:off x="4876800" y="3995530"/>
            <a:ext cx="541212"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Arial"/>
              </a:rPr>
              <a:t>Old</a:t>
            </a:r>
          </a:p>
        </p:txBody>
      </p:sp>
    </p:spTree>
    <p:extLst>
      <p:ext uri="{BB962C8B-B14F-4D97-AF65-F5344CB8AC3E}">
        <p14:creationId xmlns:p14="http://schemas.microsoft.com/office/powerpoint/2010/main" val="196246169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7">
            <a:extLst>
              <a:ext uri="{FF2B5EF4-FFF2-40B4-BE49-F238E27FC236}">
                <a16:creationId xmlns:a16="http://schemas.microsoft.com/office/drawing/2014/main" id="{B901C36F-C510-44AB-82B2-6C767583C8BA}"/>
              </a:ext>
            </a:extLst>
          </p:cNvPr>
          <p:cNvSpPr/>
          <p:nvPr/>
        </p:nvSpPr>
        <p:spPr>
          <a:xfrm>
            <a:off x="0" y="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lang="en-IN" sz="2000" b="1" dirty="0">
              <a:solidFill>
                <a:schemeClr val="bg1"/>
              </a:solidFill>
            </a:endParaRPr>
          </a:p>
          <a:p>
            <a:endParaRPr lang="en-IN" sz="2000" b="1" dirty="0">
              <a:solidFill>
                <a:schemeClr val="bg1"/>
              </a:solidFill>
            </a:endParaRPr>
          </a:p>
          <a:p>
            <a:r>
              <a:rPr lang="en-IN" sz="2000" b="1" dirty="0">
                <a:solidFill>
                  <a:schemeClr val="bg1"/>
                </a:solidFill>
              </a:rPr>
              <a:t>   Interpretation</a:t>
            </a:r>
          </a:p>
          <a:p>
            <a:endParaRPr dirty="0"/>
          </a:p>
        </p:txBody>
      </p:sp>
      <p:sp>
        <p:nvSpPr>
          <p:cNvPr id="5" name="Shape 99">
            <a:extLst>
              <a:ext uri="{FF2B5EF4-FFF2-40B4-BE49-F238E27FC236}">
                <a16:creationId xmlns:a16="http://schemas.microsoft.com/office/drawing/2014/main" id="{DC5AD069-C7F0-4E21-95D4-F678CD80F91B}"/>
              </a:ext>
            </a:extLst>
          </p:cNvPr>
          <p:cNvSpPr/>
          <p:nvPr/>
        </p:nvSpPr>
        <p:spPr>
          <a:xfrm>
            <a:off x="205025" y="1064626"/>
            <a:ext cx="8565600" cy="57531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2400" dirty="0">
                <a:latin typeface="Times New Roman" panose="02020603050405020304" pitchFamily="18" charset="0"/>
                <a:cs typeface="Times New Roman" panose="02020603050405020304" pitchFamily="18" charset="0"/>
              </a:rPr>
              <a:t>Numbers of cars owned</a:t>
            </a:r>
          </a:p>
        </p:txBody>
      </p:sp>
      <p:sp>
        <p:nvSpPr>
          <p:cNvPr id="6" name="TextBox 5">
            <a:extLst>
              <a:ext uri="{FF2B5EF4-FFF2-40B4-BE49-F238E27FC236}">
                <a16:creationId xmlns:a16="http://schemas.microsoft.com/office/drawing/2014/main" id="{5CDE53BE-31DF-4721-A1FF-5E91234D1433}"/>
              </a:ext>
            </a:extLst>
          </p:cNvPr>
          <p:cNvSpPr txBox="1"/>
          <p:nvPr/>
        </p:nvSpPr>
        <p:spPr>
          <a:xfrm>
            <a:off x="337931" y="1696278"/>
            <a:ext cx="4048540" cy="2585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IN" sz="1800" b="0" i="0" u="none" strike="noStrike" cap="none" spc="0" normalizeH="0" baseline="0" dirty="0">
                <a:ln>
                  <a:noFill/>
                </a:ln>
                <a:solidFill>
                  <a:srgbClr val="000000"/>
                </a:solidFill>
                <a:effectLst/>
                <a:uFillTx/>
                <a:latin typeface="+mn-lt"/>
                <a:ea typeface="+mn-ea"/>
                <a:cs typeface="+mn-cs"/>
                <a:sym typeface="Arial"/>
              </a:rPr>
              <a:t>NSW should be considered the most since number of customers who don’t own cars are significantly larger than the ones who own a car. </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lang="en-IN" sz="1800" dirty="0"/>
              <a:t>VIC and QLD has more customers who own cars as compare to those who don’t. Instead, we can try to add some other thing for those who don’t own cars can buy bikes. </a:t>
            </a:r>
            <a:endParaRPr kumimoji="0" lang="en-IN" sz="1800" b="0" i="0" u="none" strike="noStrike" cap="none" spc="0" normalizeH="0" baseline="0" dirty="0">
              <a:ln>
                <a:noFill/>
              </a:ln>
              <a:solidFill>
                <a:srgbClr val="000000"/>
              </a:solidFill>
              <a:effectLst/>
              <a:uFillTx/>
              <a:latin typeface="+mn-lt"/>
              <a:ea typeface="+mn-ea"/>
              <a:cs typeface="+mn-cs"/>
              <a:sym typeface="Arial"/>
            </a:endParaRPr>
          </a:p>
        </p:txBody>
      </p:sp>
      <p:pic>
        <p:nvPicPr>
          <p:cNvPr id="7" name="Picture 6" descr="A picture containing screenshot&#10;&#10;Description automatically generated">
            <a:extLst>
              <a:ext uri="{FF2B5EF4-FFF2-40B4-BE49-F238E27FC236}">
                <a16:creationId xmlns:a16="http://schemas.microsoft.com/office/drawing/2014/main" id="{65431A87-7677-4FF3-978A-BEC716930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554789"/>
            <a:ext cx="4262246" cy="2889874"/>
          </a:xfrm>
          <a:prstGeom prst="rect">
            <a:avLst/>
          </a:prstGeom>
        </p:spPr>
      </p:pic>
    </p:spTree>
    <p:extLst>
      <p:ext uri="{BB962C8B-B14F-4D97-AF65-F5344CB8AC3E}">
        <p14:creationId xmlns:p14="http://schemas.microsoft.com/office/powerpoint/2010/main" val="890122011"/>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345</Words>
  <Application>Microsoft Office PowerPoint</Application>
  <PresentationFormat>On-screen Show (16:9)</PresentationFormat>
  <Paragraphs>50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Open Sans</vt:lpstr>
      <vt:lpstr>Open Sans Extrabold</vt:lpstr>
      <vt:lpstr>Open Sans Light</vt:lpstr>
      <vt:lpstr>Times New Roman</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 </cp:lastModifiedBy>
  <cp:revision>7</cp:revision>
  <dcterms:modified xsi:type="dcterms:W3CDTF">2020-05-18T14:26:08Z</dcterms:modified>
</cp:coreProperties>
</file>