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02147"/>
    <a:srgbClr val="C6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24" y="43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0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7355-36F8-44A2-89E4-175E2B634E3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52F8-2CB8-44BB-BDC3-F3649D886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360000"/>
            <a:ext cx="2712519" cy="473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0628" y="1060447"/>
            <a:ext cx="470548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 smtClean="0">
                <a:solidFill>
                  <a:srgbClr val="002147"/>
                </a:solidFill>
                <a:latin typeface="Baskerville BT" panose="02020602070506020303" pitchFamily="18" charset="0"/>
              </a:rPr>
              <a:t>Unlock Your Future at Our Open Day!</a:t>
            </a:r>
            <a:endParaRPr lang="en-US" sz="3400" b="1" dirty="0">
              <a:solidFill>
                <a:srgbClr val="002147"/>
              </a:solidFill>
              <a:latin typeface="Baskerville BT" panose="02020602070506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5094" y="2423443"/>
            <a:ext cx="4456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Univers LT Pro 55" panose="020B0603020202020204" pitchFamily="34" charset="0"/>
              </a:rPr>
              <a:t>Heriot-Watt University Dubai  </a:t>
            </a:r>
          </a:p>
          <a:p>
            <a:pPr algn="ctr"/>
            <a:r>
              <a:rPr lang="en-US" sz="2000" dirty="0" smtClean="0">
                <a:latin typeface="Univers LT Pro 55" panose="020B0603020202020204" pitchFamily="34" charset="0"/>
              </a:rPr>
              <a:t>14</a:t>
            </a:r>
            <a:r>
              <a:rPr lang="en-US" sz="2000" baseline="30000" dirty="0" smtClean="0">
                <a:latin typeface="Univers LT Pro 55" panose="020B0603020202020204" pitchFamily="34" charset="0"/>
              </a:rPr>
              <a:t>th</a:t>
            </a:r>
            <a:r>
              <a:rPr lang="en-US" sz="2000" dirty="0" smtClean="0">
                <a:latin typeface="Univers LT Pro 55" panose="020B0603020202020204" pitchFamily="34" charset="0"/>
              </a:rPr>
              <a:t> May 2025 | 2:00 PM – 6:00 PM</a:t>
            </a:r>
            <a:endParaRPr lang="en-US" sz="2000" dirty="0">
              <a:latin typeface="Univers LT Pro 55" panose="020B06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000" y="6405023"/>
            <a:ext cx="34070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 Explore </a:t>
            </a:r>
            <a:r>
              <a:rPr lang="en-US" sz="1200" dirty="0">
                <a:solidFill>
                  <a:srgbClr val="282828"/>
                </a:solidFill>
                <a:latin typeface="Univers LT Pro 55" panose="020B0603020202020204" pitchFamily="34" charset="0"/>
              </a:rPr>
              <a:t>Our Campus – Discover </a:t>
            </a: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world class </a:t>
            </a:r>
            <a:r>
              <a:rPr lang="en-US" sz="1200" dirty="0">
                <a:solidFill>
                  <a:srgbClr val="282828"/>
                </a:solidFill>
                <a:latin typeface="Univers LT Pro 55" panose="020B0603020202020204" pitchFamily="34" charset="0"/>
              </a:rPr>
              <a:t>labs, creative studios, and inspiring learning spaces through guided tours</a:t>
            </a: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.</a:t>
            </a:r>
          </a:p>
          <a:p>
            <a:pPr algn="just"/>
            <a:endParaRPr lang="en-US" sz="1200" dirty="0" smtClean="0">
              <a:solidFill>
                <a:srgbClr val="282828"/>
              </a:solidFill>
              <a:latin typeface="Univers LT Pro 55" panose="020B0603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Meet the Faculty – Speak directly with professors and academic advisors from your chosen </a:t>
            </a:r>
            <a:r>
              <a:rPr lang="en-US" sz="1200" dirty="0" err="1" smtClean="0">
                <a:solidFill>
                  <a:srgbClr val="282828"/>
                </a:solidFill>
                <a:latin typeface="Univers LT Pro 55" panose="020B0603020202020204" pitchFamily="34" charset="0"/>
              </a:rPr>
              <a:t>programme</a:t>
            </a: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.</a:t>
            </a:r>
          </a:p>
          <a:p>
            <a:pPr indent="-285750" algn="just"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rgbClr val="282828"/>
              </a:solidFill>
              <a:latin typeface="Univers LT Pro 55" panose="020B0603020202020204" pitchFamily="34" charset="0"/>
            </a:endParaRPr>
          </a:p>
          <a:p>
            <a:pPr marL="228600" indent="-228600" algn="just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Admissions Lounge – Get </a:t>
            </a:r>
            <a:r>
              <a:rPr lang="en-US" sz="1200" dirty="0" err="1" smtClean="0">
                <a:solidFill>
                  <a:srgbClr val="282828"/>
                </a:solidFill>
                <a:latin typeface="Univers LT Pro 55" panose="020B0603020202020204" pitchFamily="34" charset="0"/>
              </a:rPr>
              <a:t>personalised</a:t>
            </a: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 guidance on the application process, entry requirements, and scholarships.</a:t>
            </a:r>
            <a:endParaRPr lang="en-US" dirty="0" smtClean="0">
              <a:solidFill>
                <a:srgbClr val="28282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3372" y="6405023"/>
            <a:ext cx="3193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282828"/>
                </a:solidFill>
                <a:latin typeface="Univers LT Pro 55" panose="020B0603020202020204" pitchFamily="34" charset="0"/>
              </a:rPr>
              <a:t>Workshops &amp; Demos – Try out hands-on activities and explore innovations led by our students and researchers</a:t>
            </a: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282828"/>
              </a:solidFill>
              <a:latin typeface="Univers LT Pro 55" panose="020B0603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Global Community – Connect with students from across the world and get a feel for our diverse and welcoming environment.</a:t>
            </a:r>
            <a:endParaRPr lang="en-US" sz="1200" dirty="0">
              <a:solidFill>
                <a:srgbClr val="282828"/>
              </a:solidFill>
              <a:latin typeface="Univers LT Pro 55" panose="020B06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4804" y="5808695"/>
            <a:ext cx="6337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Step into a world of possibility at Heriot-Watt’s Open Day</a:t>
            </a:r>
            <a:endParaRPr lang="en-US" dirty="0" smtClean="0">
              <a:solidFill>
                <a:srgbClr val="282828"/>
              </a:solidFill>
              <a:latin typeface="Univers LT Pro 55" panose="020B06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6758" y="9235273"/>
            <a:ext cx="4733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C6294B"/>
                </a:solidFill>
                <a:latin typeface="Baskerville BT" panose="02020602070506020303" pitchFamily="18" charset="0"/>
              </a:rPr>
              <a:t>“Open Day isn’t just a visit – it’s your first step toward a globally connected future.”</a:t>
            </a:r>
            <a:endParaRPr lang="en-US" sz="2000" i="1" dirty="0">
              <a:solidFill>
                <a:srgbClr val="C6294B"/>
              </a:solidFill>
              <a:latin typeface="Baskerville BT" panose="0202060207050602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73" y="3024107"/>
            <a:ext cx="3503963" cy="2803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22" y="7912204"/>
            <a:ext cx="1232953" cy="12329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26613" y="8064799"/>
            <a:ext cx="1118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82828"/>
                </a:solidFill>
                <a:latin typeface="Baskerville BT" panose="02020602070506020303" pitchFamily="18" charset="0"/>
              </a:rPr>
              <a:t>Scan here </a:t>
            </a:r>
          </a:p>
          <a:p>
            <a:r>
              <a:rPr lang="en-US" sz="1200" dirty="0" smtClean="0">
                <a:solidFill>
                  <a:srgbClr val="282828"/>
                </a:solidFill>
                <a:latin typeface="Baskerville BT" panose="02020602070506020303" pitchFamily="18" charset="0"/>
              </a:rPr>
              <a:t>for more info</a:t>
            </a:r>
            <a:endParaRPr lang="en-US" sz="1200" dirty="0">
              <a:solidFill>
                <a:srgbClr val="282828"/>
              </a:solidFill>
              <a:latin typeface="Baskerville BT" panose="020206020705060203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19684" flipV="1">
            <a:off x="5131018" y="8124049"/>
            <a:ext cx="827736" cy="82773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79099" y="10123753"/>
            <a:ext cx="2908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147"/>
                </a:solidFill>
                <a:latin typeface="Baskerville BT" panose="02020602070506020303" pitchFamily="18" charset="0"/>
              </a:rPr>
              <a:t>Belong. Collaborate. Inspire. Celebrate.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8" t="50023"/>
          <a:stretch/>
        </p:blipFill>
        <p:spPr>
          <a:xfrm>
            <a:off x="4764088" y="8978107"/>
            <a:ext cx="2795587" cy="17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360000"/>
            <a:ext cx="2712519" cy="473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2174" y="1341477"/>
            <a:ext cx="520239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rgbClr val="002147"/>
                </a:solidFill>
                <a:latin typeface="Baskerville BT" panose="02020602070506020303" pitchFamily="18" charset="0"/>
              </a:rPr>
              <a:t>Why Chose Heriot-Watt?</a:t>
            </a:r>
            <a:endParaRPr lang="en-US" sz="3400" b="1" dirty="0">
              <a:solidFill>
                <a:srgbClr val="002147"/>
              </a:solidFill>
              <a:latin typeface="Baskerville BT" panose="02020602070506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445" y="2323788"/>
            <a:ext cx="5685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82828"/>
                </a:solidFill>
                <a:latin typeface="Univers LT Pro 55" panose="020B0603020202020204" pitchFamily="34" charset="0"/>
              </a:rPr>
              <a:t>Here’s why thousands of students choose to call Heriot-Watt their academic home.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79099" y="10123753"/>
            <a:ext cx="2908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147"/>
                </a:solidFill>
                <a:latin typeface="Baskerville BT" panose="02020602070506020303" pitchFamily="18" charset="0"/>
              </a:rPr>
              <a:t>Belong. Collaborate. Inspire. Celebrate.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27982" y="3507059"/>
            <a:ext cx="3124199" cy="1524000"/>
          </a:xfrm>
          <a:prstGeom prst="roundRect">
            <a:avLst/>
          </a:prstGeom>
          <a:solidFill>
            <a:srgbClr val="002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1"/>
                </a:solidFill>
                <a:latin typeface="Univers LT Pro 55" panose="020B0603020202020204" pitchFamily="34" charset="0"/>
              </a:rPr>
              <a:t>Globally </a:t>
            </a:r>
            <a:r>
              <a:rPr lang="en-US" sz="1100" dirty="0" err="1">
                <a:solidFill>
                  <a:schemeClr val="bg1"/>
                </a:solidFill>
                <a:latin typeface="Univers LT Pro 55" panose="020B0603020202020204" pitchFamily="34" charset="0"/>
              </a:rPr>
              <a:t>Recognised</a:t>
            </a:r>
            <a:r>
              <a:rPr lang="en-US" sz="1100" dirty="0">
                <a:solidFill>
                  <a:schemeClr val="bg1"/>
                </a:solidFill>
                <a:latin typeface="Univers LT Pro 55" panose="020B0603020202020204" pitchFamily="34" charset="0"/>
              </a:rPr>
              <a:t> Degrees – Our UK-accredited </a:t>
            </a:r>
            <a:r>
              <a:rPr lang="en-US" sz="1100" dirty="0" err="1">
                <a:solidFill>
                  <a:schemeClr val="bg1"/>
                </a:solidFill>
                <a:latin typeface="Univers LT Pro 55" panose="020B0603020202020204" pitchFamily="34" charset="0"/>
              </a:rPr>
              <a:t>programmes</a:t>
            </a:r>
            <a:r>
              <a:rPr lang="en-US" sz="1100" dirty="0">
                <a:solidFill>
                  <a:schemeClr val="bg1"/>
                </a:solidFill>
                <a:latin typeface="Univers LT Pro 55" panose="020B0603020202020204" pitchFamily="34" charset="0"/>
              </a:rPr>
              <a:t> open doors across industries and continents.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100" dirty="0">
              <a:solidFill>
                <a:schemeClr val="bg1"/>
              </a:solidFill>
              <a:latin typeface="Univers LT Pro 55" panose="020B0603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100" dirty="0">
                <a:solidFill>
                  <a:schemeClr val="bg1"/>
                </a:solidFill>
                <a:latin typeface="Univers LT Pro 55" panose="020B0603020202020204" pitchFamily="34" charset="0"/>
              </a:rPr>
              <a:t>Industry-Aligned </a:t>
            </a:r>
            <a:r>
              <a:rPr lang="en-US" sz="1100" dirty="0" err="1">
                <a:solidFill>
                  <a:schemeClr val="bg1"/>
                </a:solidFill>
                <a:latin typeface="Univers LT Pro 55" panose="020B0603020202020204" pitchFamily="34" charset="0"/>
              </a:rPr>
              <a:t>Programmes</a:t>
            </a:r>
            <a:r>
              <a:rPr lang="en-US" sz="1100" dirty="0">
                <a:solidFill>
                  <a:schemeClr val="bg1"/>
                </a:solidFill>
                <a:latin typeface="Univers LT Pro 55" panose="020B0603020202020204" pitchFamily="34" charset="0"/>
              </a:rPr>
              <a:t> – Learn what employers need. Our curriculum evolves with real-world demands.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45782" y="4721201"/>
            <a:ext cx="3030511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100" dirty="0" smtClean="0">
              <a:solidFill>
                <a:srgbClr val="282828"/>
              </a:solidFill>
              <a:latin typeface="Univers LT Pro 55" panose="020B0603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Student-</a:t>
            </a:r>
            <a:r>
              <a:rPr lang="en-US" sz="1100" dirty="0" err="1" smtClean="0">
                <a:solidFill>
                  <a:srgbClr val="282828"/>
                </a:solidFill>
                <a:latin typeface="Univers LT Pro 55" panose="020B0603020202020204" pitchFamily="34" charset="0"/>
              </a:rPr>
              <a:t>Centred</a:t>
            </a: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 Learning </a:t>
            </a: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–</a:t>
            </a: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 Small </a:t>
            </a:r>
            <a:r>
              <a:rPr lang="en-US" sz="1100" dirty="0">
                <a:solidFill>
                  <a:srgbClr val="282828"/>
                </a:solidFill>
                <a:latin typeface="Univers LT Pro 55" panose="020B0603020202020204" pitchFamily="34" charset="0"/>
              </a:rPr>
              <a:t>class sizes, expert mentorship, and flexible learning </a:t>
            </a: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options.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100" dirty="0">
              <a:solidFill>
                <a:srgbClr val="282828"/>
              </a:solidFill>
              <a:latin typeface="Univers LT Pro 55" panose="020B0603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Future-Ready Campus </a:t>
            </a: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–  </a:t>
            </a:r>
            <a:r>
              <a:rPr lang="en-US" sz="1100" dirty="0" smtClean="0">
                <a:solidFill>
                  <a:srgbClr val="282828"/>
                </a:solidFill>
                <a:latin typeface="Univers LT Pro 55" panose="020B0603020202020204" pitchFamily="34" charset="0"/>
              </a:rPr>
              <a:t>Modern labs, innovation hubs, and collaborative spaces built for the future.</a:t>
            </a:r>
            <a:endParaRPr lang="en-US" sz="1100" dirty="0">
              <a:solidFill>
                <a:srgbClr val="282828"/>
              </a:solidFill>
              <a:latin typeface="Univers LT Pro 55" panose="020B0603020202020204" pitchFamily="34" charset="0"/>
            </a:endParaRPr>
          </a:p>
          <a:p>
            <a:pPr algn="ctr"/>
            <a:endParaRPr lang="en-US" dirty="0">
              <a:solidFill>
                <a:srgbClr val="282828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7982" y="6104938"/>
            <a:ext cx="3124199" cy="1524000"/>
          </a:xfrm>
          <a:prstGeom prst="roundRect">
            <a:avLst/>
          </a:prstGeom>
          <a:solidFill>
            <a:srgbClr val="002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1"/>
                </a:solidFill>
                <a:latin typeface="Univers LT Pro 55" panose="020B0603020202020204" pitchFamily="34" charset="0"/>
              </a:rPr>
              <a:t>Unmatched Support </a:t>
            </a:r>
            <a:r>
              <a:rPr lang="en-US" sz="1100" dirty="0" smtClean="0">
                <a:solidFill>
                  <a:schemeClr val="bg1"/>
                </a:solidFill>
                <a:latin typeface="Univers LT Pro 55" panose="020B0603020202020204" pitchFamily="34" charset="0"/>
              </a:rPr>
              <a:t>–</a:t>
            </a:r>
            <a:r>
              <a:rPr lang="en-US" sz="1100" dirty="0" smtClean="0">
                <a:solidFill>
                  <a:schemeClr val="bg1"/>
                </a:solidFill>
                <a:latin typeface="Univers LT Pro 55" panose="020B0603020202020204" pitchFamily="34" charset="0"/>
              </a:rPr>
              <a:t> Career services, wellbeing support, and scholarships—because success should be supported.</a:t>
            </a:r>
          </a:p>
          <a:p>
            <a:pPr algn="just"/>
            <a:endParaRPr lang="en-US" sz="1100" dirty="0">
              <a:solidFill>
                <a:schemeClr val="bg1"/>
              </a:solidFill>
              <a:latin typeface="Univers LT Pro 55" panose="020B0603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100" dirty="0" smtClean="0">
                <a:solidFill>
                  <a:schemeClr val="bg1"/>
                </a:solidFill>
                <a:latin typeface="Univers LT Pro 55" panose="020B0603020202020204" pitchFamily="34" charset="0"/>
              </a:rPr>
              <a:t>A Place to Belong </a:t>
            </a:r>
            <a:r>
              <a:rPr lang="en-US" sz="1100" dirty="0" smtClean="0">
                <a:solidFill>
                  <a:schemeClr val="bg1"/>
                </a:solidFill>
                <a:latin typeface="Univers LT Pro 55" panose="020B0603020202020204" pitchFamily="34" charset="0"/>
              </a:rPr>
              <a:t>–</a:t>
            </a:r>
            <a:r>
              <a:rPr lang="en-US" sz="1100" dirty="0" smtClean="0">
                <a:solidFill>
                  <a:schemeClr val="bg1"/>
                </a:solidFill>
                <a:latin typeface="Univers LT Pro 55" panose="020B0603020202020204" pitchFamily="34" charset="0"/>
              </a:rPr>
              <a:t> Be part of a vibrant, inclusive community that celebrates who you are.</a:t>
            </a:r>
            <a:endParaRPr lang="en-US" sz="1100" dirty="0">
              <a:solidFill>
                <a:schemeClr val="bg1"/>
              </a:solidFill>
              <a:latin typeface="Univers LT Pro 55" panose="020B0603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07011" y="8774584"/>
            <a:ext cx="26540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rgbClr val="002147"/>
                </a:solidFill>
                <a:latin typeface="Baskerville BT" panose="02020602070506020303" pitchFamily="18" charset="0"/>
              </a:rPr>
              <a:t>Enroll Now!</a:t>
            </a:r>
            <a:endParaRPr lang="en-US" sz="3400" b="1" dirty="0">
              <a:solidFill>
                <a:srgbClr val="002147"/>
              </a:solidFill>
              <a:latin typeface="Baskerville BT" panose="02020602070506020303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4"/>
          <a:stretch/>
        </p:blipFill>
        <p:spPr>
          <a:xfrm>
            <a:off x="-505286" y="7639248"/>
            <a:ext cx="3268089" cy="30525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8" t="50023"/>
          <a:stretch/>
        </p:blipFill>
        <p:spPr>
          <a:xfrm>
            <a:off x="4764088" y="8978107"/>
            <a:ext cx="2795587" cy="17137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24052" flipV="1">
            <a:off x="5107854" y="8192567"/>
            <a:ext cx="1650463" cy="10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278</Words>
  <Application>Microsoft Office PowerPoint</Application>
  <PresentationFormat>Custom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Baskerville BT</vt:lpstr>
      <vt:lpstr>Calibri</vt:lpstr>
      <vt:lpstr>Calibri Light</vt:lpstr>
      <vt:lpstr>Univers LT Pro 55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47</cp:revision>
  <dcterms:created xsi:type="dcterms:W3CDTF">2025-05-15T06:24:59Z</dcterms:created>
  <dcterms:modified xsi:type="dcterms:W3CDTF">2025-05-15T08:16:54Z</dcterms:modified>
</cp:coreProperties>
</file>