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9" d="100"/>
          <a:sy n="49" d="100"/>
        </p:scale>
        <p:origin x="-821" y="-8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0" name="Google Shape;20;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35" name="Google Shape;35;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2" name="Google Shape;92;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4" name="Google Shape;94;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9" name="Google Shape;99;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4" name="Google Shape;104;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1" name="Google Shape;41;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6" name="Google Shape;46;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51" name="Google Shape;51;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3" name="Google Shape;53;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7" name="Google Shape;57;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8" name="Google Shape;58;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4" name="Google Shape;64;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5" name="Google Shape;65;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6" name="Google Shape;66;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7" name="Google Shape;67;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9" name="Google Shape;69;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3" name="Google Shape;73;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78" name="Google Shape;78;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9" name="Google Shape;79;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4" name="Google Shape;84;p10"/>
          <p:cNvSpPr>
            <a:spLocks noGrp="1"/>
          </p:cNvSpPr>
          <p:nvPr>
            <p:ph type="pic" idx="2"/>
          </p:nvPr>
        </p:nvSpPr>
        <p:spPr>
          <a:xfrm>
            <a:off x="447817" y="641350"/>
            <a:ext cx="11290800" cy="3651300"/>
          </a:xfrm>
          <a:prstGeom prst="rect">
            <a:avLst/>
          </a:prstGeom>
          <a:noFill/>
          <a:ln>
            <a:noFill/>
          </a:ln>
        </p:spPr>
      </p:sp>
      <p:sp>
        <p:nvSpPr>
          <p:cNvPr id="85" name="Google Shape;85;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86" name="Google Shape;86;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4" name="Google Shape;24;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25" name="Google Shape;25;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 name="Google Shape;26;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30;p1" descr="Logo&#10;&#10;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219200" y="2286000"/>
            <a:ext cx="9144000" cy="977700"/>
          </a:xfrm>
          <a:prstGeom prst="rect">
            <a:avLst/>
          </a:prstGeom>
          <a:noFill/>
          <a:ln>
            <a:noFill/>
          </a:ln>
        </p:spPr>
        <p:txBody>
          <a:bodyPr spcFirstLastPara="1" wrap="square" lIns="91425" tIns="45700" rIns="91425" bIns="45700" anchor="b" anchorCtr="0">
            <a:noAutofit/>
          </a:bodyPr>
          <a:lstStyle/>
          <a:p>
            <a:pPr algn="ctr">
              <a:buClr>
                <a:schemeClr val="accent1"/>
              </a:buClr>
            </a:pPr>
            <a:r>
              <a:rPr lang="en-US" sz="4000" dirty="0" smtClean="0">
                <a:solidFill>
                  <a:srgbClr val="00B0F0"/>
                </a:solidFill>
                <a:latin typeface="Arial Black" pitchFamily="34" charset="0"/>
              </a:rPr>
              <a:t>Phishing Email Detection</a:t>
            </a:r>
            <a:br>
              <a:rPr lang="en-US" sz="4000" dirty="0" smtClean="0">
                <a:solidFill>
                  <a:srgbClr val="00B0F0"/>
                </a:solidFill>
                <a:latin typeface="Arial Black" pitchFamily="34" charset="0"/>
              </a:rPr>
            </a:br>
            <a:endParaRPr sz="4000"/>
          </a:p>
        </p:txBody>
      </p:sp>
      <p:sp>
        <p:nvSpPr>
          <p:cNvPr id="110" name="Google Shape;110;p13"/>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111" name="Google Shape;111;p13"/>
          <p:cNvSpPr txBox="1"/>
          <p:nvPr/>
        </p:nvSpPr>
        <p:spPr>
          <a:xfrm>
            <a:off x="838200" y="3276600"/>
            <a:ext cx="10744200" cy="3323946"/>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IN" sz="2000" b="1" i="0" u="none" strike="noStrike" cap="none" dirty="0" smtClean="0">
                <a:solidFill>
                  <a:srgbClr val="00B0F0"/>
                </a:solidFill>
                <a:latin typeface="Arial"/>
                <a:ea typeface="Arial"/>
                <a:cs typeface="Arial"/>
                <a:sym typeface="Arial"/>
              </a:rPr>
              <a:t>                                                              Presented </a:t>
            </a:r>
            <a:r>
              <a:rPr lang="en-IN" sz="2000" b="1" i="0" u="none" strike="noStrike" cap="none" dirty="0">
                <a:solidFill>
                  <a:srgbClr val="00B0F0"/>
                </a:solidFill>
                <a:latin typeface="Arial"/>
                <a:ea typeface="Arial"/>
                <a:cs typeface="Arial"/>
                <a:sym typeface="Arial"/>
              </a:rPr>
              <a:t>By</a:t>
            </a:r>
            <a:r>
              <a:rPr lang="en-IN" sz="2000" b="1" i="0" u="none" strike="noStrike" cap="none" dirty="0" smtClean="0">
                <a:solidFill>
                  <a:srgbClr val="00B0F0"/>
                </a:solidFill>
                <a:latin typeface="Arial"/>
                <a:ea typeface="Arial"/>
                <a:cs typeface="Arial"/>
                <a:sym typeface="Arial"/>
              </a:rPr>
              <a:t>:</a:t>
            </a:r>
          </a:p>
          <a:p>
            <a:pPr marL="0" marR="0" lvl="0" indent="0" rtl="0">
              <a:spcBef>
                <a:spcPts val="0"/>
              </a:spcBef>
              <a:spcAft>
                <a:spcPts val="0"/>
              </a:spcAft>
              <a:buNone/>
            </a:pPr>
            <a:endParaRPr sz="2000">
              <a:solidFill>
                <a:srgbClr val="00B0F0"/>
              </a:solidFill>
            </a:endParaRPr>
          </a:p>
          <a:p>
            <a:pPr marL="457200" marR="0" lvl="0" indent="-457200" rtl="0">
              <a:spcBef>
                <a:spcPts val="0"/>
              </a:spcBef>
              <a:spcAft>
                <a:spcPts val="0"/>
              </a:spcAft>
            </a:pPr>
            <a:r>
              <a:rPr lang="en-IN" sz="2000" b="1" dirty="0" smtClean="0">
                <a:solidFill>
                  <a:srgbClr val="00B0F0"/>
                </a:solidFill>
                <a:latin typeface="Arial"/>
                <a:ea typeface="Arial"/>
                <a:cs typeface="Arial"/>
                <a:sym typeface="Arial"/>
              </a:rPr>
              <a:t>                                                              DHARUNKUMAR.M</a:t>
            </a:r>
          </a:p>
          <a:p>
            <a:pPr marL="457200" marR="0" lvl="0" indent="-457200" rtl="0">
              <a:spcBef>
                <a:spcPts val="0"/>
              </a:spcBef>
              <a:spcAft>
                <a:spcPts val="0"/>
              </a:spcAft>
            </a:pPr>
            <a:r>
              <a:rPr lang="en-IN" sz="2000" b="1" dirty="0" smtClean="0">
                <a:solidFill>
                  <a:srgbClr val="00B0F0"/>
                </a:solidFill>
              </a:rPr>
              <a:t>                                                              SHARVIN.P</a:t>
            </a:r>
          </a:p>
          <a:p>
            <a:pPr marL="457200" marR="0" lvl="0" indent="-457200" rtl="0">
              <a:spcBef>
                <a:spcPts val="0"/>
              </a:spcBef>
              <a:spcAft>
                <a:spcPts val="0"/>
              </a:spcAft>
            </a:pPr>
            <a:r>
              <a:rPr lang="en-IN" sz="2000" b="1" dirty="0" smtClean="0">
                <a:solidFill>
                  <a:srgbClr val="00B0F0"/>
                </a:solidFill>
              </a:rPr>
              <a:t>                                                              SRISELVASAKTHIMAARI.D</a:t>
            </a:r>
          </a:p>
          <a:p>
            <a:pPr marL="457200" marR="0" lvl="0" indent="-457200" rtl="0">
              <a:spcBef>
                <a:spcPts val="0"/>
              </a:spcBef>
              <a:spcAft>
                <a:spcPts val="0"/>
              </a:spcAft>
            </a:pPr>
            <a:r>
              <a:rPr lang="en-IN" sz="2000" b="1" dirty="0" smtClean="0">
                <a:solidFill>
                  <a:srgbClr val="00B0F0"/>
                </a:solidFill>
                <a:latin typeface="Arial"/>
                <a:ea typeface="Arial"/>
                <a:cs typeface="Arial"/>
                <a:sym typeface="Arial"/>
              </a:rPr>
              <a:t>                                                              RANJITH.S</a:t>
            </a:r>
          </a:p>
          <a:p>
            <a:pPr marL="457200" marR="0" lvl="0" indent="-457200" rtl="0">
              <a:spcBef>
                <a:spcPts val="0"/>
              </a:spcBef>
              <a:spcAft>
                <a:spcPts val="0"/>
              </a:spcAft>
            </a:pPr>
            <a:endParaRPr lang="en-IN" sz="2000" b="1" dirty="0" smtClean="0">
              <a:solidFill>
                <a:srgbClr val="00B0F0"/>
              </a:solidFill>
              <a:latin typeface="Arial"/>
              <a:ea typeface="Arial"/>
              <a:cs typeface="Arial"/>
              <a:sym typeface="Arial"/>
            </a:endParaRPr>
          </a:p>
          <a:p>
            <a:pPr marL="457200" marR="0" lvl="0" indent="-457200" rtl="0">
              <a:spcBef>
                <a:spcPts val="0"/>
              </a:spcBef>
              <a:spcAft>
                <a:spcPts val="0"/>
              </a:spcAft>
            </a:pPr>
            <a:r>
              <a:rPr lang="en-IN" sz="2800" b="1" dirty="0" smtClean="0">
                <a:solidFill>
                  <a:srgbClr val="00B0F0"/>
                </a:solidFill>
                <a:latin typeface="Arial"/>
                <a:ea typeface="Arial"/>
                <a:cs typeface="Arial"/>
                <a:sym typeface="Arial"/>
              </a:rPr>
              <a:t>                       SASURIE COLLEGE OF ENGINEERING</a:t>
            </a:r>
          </a:p>
          <a:p>
            <a:pPr marL="457200" marR="0" lvl="0" indent="-457200" rtl="0">
              <a:spcBef>
                <a:spcPts val="0"/>
              </a:spcBef>
              <a:spcAft>
                <a:spcPts val="0"/>
              </a:spcAft>
            </a:pPr>
            <a:r>
              <a:rPr lang="en-IN" sz="2400" b="1" dirty="0" smtClean="0">
                <a:solidFill>
                  <a:srgbClr val="00B0F0"/>
                </a:solidFill>
              </a:rPr>
              <a:t>                            “COMPUTER SCIENCE AND ENGINEERING”</a:t>
            </a:r>
            <a:endParaRPr lang="en-IN" sz="2400" b="1" dirty="0" smtClean="0">
              <a:solidFill>
                <a:srgbClr val="00B0F0"/>
              </a:solidFill>
              <a:latin typeface="Arial"/>
              <a:ea typeface="Arial"/>
              <a:cs typeface="Arial"/>
              <a:sym typeface="Arial"/>
            </a:endParaRPr>
          </a:p>
          <a:p>
            <a:pPr marL="457200" marR="0" lvl="0" indent="-457200" algn="l" rtl="0">
              <a:spcBef>
                <a:spcPts val="0"/>
              </a:spcBef>
              <a:spcAft>
                <a:spcPts val="0"/>
              </a:spcAft>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5" name="Google Shape;165;p22"/>
          <p:cNvSpPr txBox="1">
            <a:spLocks noGrp="1"/>
          </p:cNvSpPr>
          <p:nvPr>
            <p:ph type="body" idx="1"/>
          </p:nvPr>
        </p:nvSpPr>
        <p:spPr>
          <a:xfrm>
            <a:off x="581192" y="1066800"/>
            <a:ext cx="11382208" cy="5791200"/>
          </a:xfrm>
          <a:prstGeom prst="rect">
            <a:avLst/>
          </a:prstGeom>
          <a:noFill/>
          <a:ln>
            <a:noFill/>
          </a:ln>
        </p:spPr>
        <p:txBody>
          <a:bodyPr spcFirstLastPara="1" wrap="square" lIns="91425" tIns="45700" rIns="91425" bIns="45700" anchor="ctr" anchorCtr="0">
            <a:noAutofit/>
          </a:bodyPr>
          <a:lstStyle/>
          <a:p>
            <a:pPr lvl="0" algn="just"/>
            <a:r>
              <a:rPr lang="en-US" sz="2400" dirty="0" smtClean="0">
                <a:solidFill>
                  <a:schemeClr val="tx1"/>
                </a:solidFill>
                <a:latin typeface="Arial" pitchFamily="34" charset="0"/>
                <a:cs typeface="Arial" pitchFamily="34" charset="0"/>
              </a:rPr>
              <a:t>“Anti-Phishing Working Group.,” </a:t>
            </a:r>
            <a:r>
              <a:rPr lang="en-US" sz="2400" i="1" dirty="0" smtClean="0">
                <a:solidFill>
                  <a:schemeClr val="tx1"/>
                </a:solidFill>
                <a:latin typeface="Arial" pitchFamily="34" charset="0"/>
                <a:cs typeface="Arial" pitchFamily="34" charset="0"/>
              </a:rPr>
              <a:t>Phishing Activity Trends Report 1st Quarter 2020.</a:t>
            </a:r>
            <a:r>
              <a:rPr lang="en-US" sz="2400" dirty="0" smtClean="0">
                <a:solidFill>
                  <a:schemeClr val="tx1"/>
                </a:solidFill>
                <a:latin typeface="Arial" pitchFamily="34" charset="0"/>
                <a:cs typeface="Arial" pitchFamily="34" charset="0"/>
              </a:rPr>
              <a:t>, 2020. [Online]. Available: https://docs.apwg.org/reports/apwg_trends_report_q3_2020.pdf.</a:t>
            </a:r>
          </a:p>
          <a:p>
            <a:pPr lvl="0" algn="just"/>
            <a:r>
              <a:rPr lang="en-US" sz="2400" dirty="0" smtClean="0">
                <a:solidFill>
                  <a:schemeClr val="tx1"/>
                </a:solidFill>
                <a:latin typeface="Arial" pitchFamily="34" charset="0"/>
                <a:cs typeface="Arial" pitchFamily="34" charset="0"/>
              </a:rPr>
              <a:t>B. </a:t>
            </a:r>
            <a:r>
              <a:rPr lang="en-US" sz="2400" dirty="0" err="1" smtClean="0">
                <a:solidFill>
                  <a:schemeClr val="tx1"/>
                </a:solidFill>
                <a:latin typeface="Arial" pitchFamily="34" charset="0"/>
                <a:cs typeface="Arial" pitchFamily="34" charset="0"/>
              </a:rPr>
              <a:t>Parno</a:t>
            </a:r>
            <a:r>
              <a:rPr lang="en-US" sz="2400" dirty="0" smtClean="0">
                <a:solidFill>
                  <a:schemeClr val="tx1"/>
                </a:solidFill>
                <a:latin typeface="Arial" pitchFamily="34" charset="0"/>
                <a:cs typeface="Arial" pitchFamily="34" charset="0"/>
              </a:rPr>
              <a:t>, C. </a:t>
            </a:r>
            <a:r>
              <a:rPr lang="en-US" sz="2400" dirty="0" err="1" smtClean="0">
                <a:solidFill>
                  <a:schemeClr val="tx1"/>
                </a:solidFill>
                <a:latin typeface="Arial" pitchFamily="34" charset="0"/>
                <a:cs typeface="Arial" pitchFamily="34" charset="0"/>
              </a:rPr>
              <a:t>Kuo</a:t>
            </a:r>
            <a:r>
              <a:rPr lang="en-US" sz="2400" dirty="0" smtClean="0">
                <a:solidFill>
                  <a:schemeClr val="tx1"/>
                </a:solidFill>
                <a:latin typeface="Arial" pitchFamily="34" charset="0"/>
                <a:cs typeface="Arial" pitchFamily="34" charset="0"/>
              </a:rPr>
              <a:t>, and A. </a:t>
            </a:r>
            <a:r>
              <a:rPr lang="en-US" sz="2400" dirty="0" err="1" smtClean="0">
                <a:solidFill>
                  <a:schemeClr val="tx1"/>
                </a:solidFill>
                <a:latin typeface="Arial" pitchFamily="34" charset="0"/>
                <a:cs typeface="Arial" pitchFamily="34" charset="0"/>
              </a:rPr>
              <a:t>Perrig</a:t>
            </a:r>
            <a:r>
              <a:rPr lang="en-US" sz="2400" dirty="0" smtClean="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Phoolproof</a:t>
            </a:r>
            <a:r>
              <a:rPr lang="en-US" sz="2400" dirty="0" smtClean="0">
                <a:solidFill>
                  <a:schemeClr val="tx1"/>
                </a:solidFill>
                <a:latin typeface="Arial" pitchFamily="34" charset="0"/>
                <a:cs typeface="Arial" pitchFamily="34" charset="0"/>
              </a:rPr>
              <a:t> phishing prevention,” in </a:t>
            </a:r>
            <a:r>
              <a:rPr lang="en-US" sz="2400" i="1" dirty="0" smtClean="0">
                <a:solidFill>
                  <a:schemeClr val="tx1"/>
                </a:solidFill>
                <a:latin typeface="Arial" pitchFamily="34" charset="0"/>
                <a:cs typeface="Arial" pitchFamily="34" charset="0"/>
              </a:rPr>
              <a:t>International conference on financial cryptography and data security</a:t>
            </a:r>
            <a:r>
              <a:rPr lang="en-US" sz="2400" dirty="0" smtClean="0">
                <a:solidFill>
                  <a:schemeClr val="tx1"/>
                </a:solidFill>
                <a:latin typeface="Arial" pitchFamily="34" charset="0"/>
                <a:cs typeface="Arial" pitchFamily="34" charset="0"/>
              </a:rPr>
              <a:t>, 2006, pp. 1–19.</a:t>
            </a:r>
          </a:p>
          <a:p>
            <a:pPr lvl="0" algn="just"/>
            <a:r>
              <a:rPr lang="en-US" sz="2400" dirty="0" smtClean="0">
                <a:solidFill>
                  <a:schemeClr val="tx1"/>
                </a:solidFill>
                <a:latin typeface="Arial" pitchFamily="34" charset="0"/>
                <a:cs typeface="Arial" pitchFamily="34" charset="0"/>
              </a:rPr>
              <a:t>R. </a:t>
            </a:r>
            <a:r>
              <a:rPr lang="en-US" sz="2400" dirty="0" err="1" smtClean="0">
                <a:solidFill>
                  <a:schemeClr val="tx1"/>
                </a:solidFill>
                <a:latin typeface="Arial" pitchFamily="34" charset="0"/>
                <a:cs typeface="Arial" pitchFamily="34" charset="0"/>
              </a:rPr>
              <a:t>Verma</a:t>
            </a:r>
            <a:r>
              <a:rPr lang="en-US" sz="2400" dirty="0" smtClean="0">
                <a:solidFill>
                  <a:schemeClr val="tx1"/>
                </a:solidFill>
                <a:latin typeface="Arial" pitchFamily="34" charset="0"/>
                <a:cs typeface="Arial" pitchFamily="34" charset="0"/>
              </a:rPr>
              <a:t>, N. </a:t>
            </a:r>
            <a:r>
              <a:rPr lang="en-US" sz="2400" dirty="0" err="1" smtClean="0">
                <a:solidFill>
                  <a:schemeClr val="tx1"/>
                </a:solidFill>
                <a:latin typeface="Arial" pitchFamily="34" charset="0"/>
                <a:cs typeface="Arial" pitchFamily="34" charset="0"/>
              </a:rPr>
              <a:t>Shashidhar</a:t>
            </a:r>
            <a:r>
              <a:rPr lang="en-US" sz="2400" dirty="0" smtClean="0">
                <a:solidFill>
                  <a:schemeClr val="tx1"/>
                </a:solidFill>
                <a:latin typeface="Arial" pitchFamily="34" charset="0"/>
                <a:cs typeface="Arial" pitchFamily="34" charset="0"/>
              </a:rPr>
              <a:t>, and N. </a:t>
            </a:r>
            <a:r>
              <a:rPr lang="en-US" sz="2400" dirty="0" err="1" smtClean="0">
                <a:solidFill>
                  <a:schemeClr val="tx1"/>
                </a:solidFill>
                <a:latin typeface="Arial" pitchFamily="34" charset="0"/>
                <a:cs typeface="Arial" pitchFamily="34" charset="0"/>
              </a:rPr>
              <a:t>Hossain</a:t>
            </a:r>
            <a:r>
              <a:rPr lang="en-US" sz="2400" dirty="0" smtClean="0">
                <a:solidFill>
                  <a:schemeClr val="tx1"/>
                </a:solidFill>
                <a:latin typeface="Arial" pitchFamily="34" charset="0"/>
                <a:cs typeface="Arial" pitchFamily="34" charset="0"/>
              </a:rPr>
              <a:t>, “Detecting phishing emails the natural language way,” in </a:t>
            </a:r>
            <a:r>
              <a:rPr lang="en-US" sz="2400" i="1" dirty="0" smtClean="0">
                <a:solidFill>
                  <a:schemeClr val="tx1"/>
                </a:solidFill>
                <a:latin typeface="Arial" pitchFamily="34" charset="0"/>
                <a:cs typeface="Arial" pitchFamily="34" charset="0"/>
              </a:rPr>
              <a:t>European Symposium on Research in Computer Security</a:t>
            </a:r>
            <a:r>
              <a:rPr lang="en-US" sz="2400" dirty="0" smtClean="0">
                <a:solidFill>
                  <a:schemeClr val="tx1"/>
                </a:solidFill>
                <a:latin typeface="Arial" pitchFamily="34" charset="0"/>
                <a:cs typeface="Arial" pitchFamily="34" charset="0"/>
              </a:rPr>
              <a:t>, 2012, pp. 824–841.</a:t>
            </a:r>
          </a:p>
          <a:p>
            <a:pPr lvl="0" algn="just"/>
            <a:r>
              <a:rPr lang="en-US" sz="2400" dirty="0" smtClean="0">
                <a:solidFill>
                  <a:schemeClr val="tx1"/>
                </a:solidFill>
                <a:latin typeface="Arial" pitchFamily="34" charset="0"/>
                <a:cs typeface="Arial" pitchFamily="34" charset="0"/>
              </a:rPr>
              <a:t>D. </a:t>
            </a:r>
            <a:r>
              <a:rPr lang="en-US" sz="2400" dirty="0" err="1" smtClean="0">
                <a:solidFill>
                  <a:schemeClr val="tx1"/>
                </a:solidFill>
                <a:latin typeface="Arial" pitchFamily="34" charset="0"/>
                <a:cs typeface="Arial" pitchFamily="34" charset="0"/>
              </a:rPr>
              <a:t>Irani</a:t>
            </a:r>
            <a:r>
              <a:rPr lang="en-US" sz="2400" dirty="0" smtClean="0">
                <a:solidFill>
                  <a:schemeClr val="tx1"/>
                </a:solidFill>
                <a:latin typeface="Arial" pitchFamily="34" charset="0"/>
                <a:cs typeface="Arial" pitchFamily="34" charset="0"/>
              </a:rPr>
              <a:t>, S. Webb, J. </a:t>
            </a:r>
            <a:r>
              <a:rPr lang="en-US" sz="2400" dirty="0" err="1" smtClean="0">
                <a:solidFill>
                  <a:schemeClr val="tx1"/>
                </a:solidFill>
                <a:latin typeface="Arial" pitchFamily="34" charset="0"/>
                <a:cs typeface="Arial" pitchFamily="34" charset="0"/>
              </a:rPr>
              <a:t>Giffin</a:t>
            </a:r>
            <a:r>
              <a:rPr lang="en-US" sz="2400" dirty="0" smtClean="0">
                <a:solidFill>
                  <a:schemeClr val="tx1"/>
                </a:solidFill>
                <a:latin typeface="Arial" pitchFamily="34" charset="0"/>
                <a:cs typeface="Arial" pitchFamily="34" charset="0"/>
              </a:rPr>
              <a:t>, and C. </a:t>
            </a:r>
            <a:r>
              <a:rPr lang="en-US" sz="2400" dirty="0" err="1" smtClean="0">
                <a:solidFill>
                  <a:schemeClr val="tx1"/>
                </a:solidFill>
                <a:latin typeface="Arial" pitchFamily="34" charset="0"/>
                <a:cs typeface="Arial" pitchFamily="34" charset="0"/>
              </a:rPr>
              <a:t>Pu</a:t>
            </a:r>
            <a:r>
              <a:rPr lang="en-US" sz="2400" dirty="0" smtClean="0">
                <a:solidFill>
                  <a:schemeClr val="tx1"/>
                </a:solidFill>
                <a:latin typeface="Arial" pitchFamily="34" charset="0"/>
                <a:cs typeface="Arial" pitchFamily="34" charset="0"/>
              </a:rPr>
              <a:t>, “Evolutionary study of phishing,” in </a:t>
            </a:r>
            <a:r>
              <a:rPr lang="en-US" sz="2400" i="1" dirty="0" smtClean="0">
                <a:solidFill>
                  <a:schemeClr val="tx1"/>
                </a:solidFill>
                <a:latin typeface="Arial" pitchFamily="34" charset="0"/>
                <a:cs typeface="Arial" pitchFamily="34" charset="0"/>
              </a:rPr>
              <a:t>2008 </a:t>
            </a:r>
            <a:r>
              <a:rPr lang="en-US" sz="2400" i="1" dirty="0" err="1" smtClean="0">
                <a:solidFill>
                  <a:schemeClr val="tx1"/>
                </a:solidFill>
                <a:latin typeface="Arial" pitchFamily="34" charset="0"/>
                <a:cs typeface="Arial" pitchFamily="34" charset="0"/>
              </a:rPr>
              <a:t>eCrime</a:t>
            </a:r>
            <a:r>
              <a:rPr lang="en-US" sz="2400" i="1" dirty="0" smtClean="0">
                <a:solidFill>
                  <a:schemeClr val="tx1"/>
                </a:solidFill>
                <a:latin typeface="Arial" pitchFamily="34" charset="0"/>
                <a:cs typeface="Arial" pitchFamily="34" charset="0"/>
              </a:rPr>
              <a:t> Researchers Summit</a:t>
            </a:r>
            <a:r>
              <a:rPr lang="en-US" sz="2400" dirty="0" smtClean="0">
                <a:solidFill>
                  <a:schemeClr val="tx1"/>
                </a:solidFill>
                <a:latin typeface="Arial" pitchFamily="34" charset="0"/>
                <a:cs typeface="Arial" pitchFamily="34" charset="0"/>
              </a:rPr>
              <a:t>, 2008, pp. 1–10.</a:t>
            </a:r>
          </a:p>
          <a:p>
            <a:pPr marL="305435" lvl="0" indent="-305435" algn="l" rtl="0">
              <a:lnSpc>
                <a:spcPct val="110000"/>
              </a:lnSpc>
              <a:spcBef>
                <a:spcPts val="0"/>
              </a:spcBef>
              <a:spcAft>
                <a:spcPts val="0"/>
              </a:spcAft>
              <a:buSzPts val="2208"/>
              <a:buChar char="◼"/>
            </a:pPr>
            <a:endParaRPr sz="240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849573" y="558468"/>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17" name="Google Shape;117;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r>
              <a:rPr lang="en-IN" sz="2000" dirty="0">
                <a:latin typeface="Arial"/>
                <a:ea typeface="Arial"/>
                <a:cs typeface="Arial"/>
                <a:sym typeface="Arial"/>
              </a:rPr>
              <a:t>(Should not include 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r>
              <a:rPr lang="en-IN" sz="2000" dirty="0">
                <a:latin typeface="Arial"/>
                <a:ea typeface="Arial"/>
                <a:cs typeface="Arial"/>
                <a:sym typeface="Arial"/>
              </a:rPr>
              <a:t>(Technology Used)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23" name="Google Shape;123;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anchor="ctr" anchorCtr="0">
            <a:normAutofit/>
          </a:bodyPr>
          <a:lstStyle/>
          <a:p>
            <a:pPr marL="305435" lvl="0" indent="-206121" algn="just">
              <a:spcBef>
                <a:spcPts val="940"/>
              </a:spcBef>
              <a:buSzPts val="1564"/>
              <a:buNone/>
            </a:pPr>
            <a:r>
              <a:rPr lang="en-US" sz="2400" dirty="0" smtClean="0">
                <a:solidFill>
                  <a:schemeClr val="tx1"/>
                </a:solidFill>
                <a:latin typeface="Arial" pitchFamily="34" charset="0"/>
                <a:cs typeface="Arial" pitchFamily="34" charset="0"/>
              </a:rPr>
              <a:t>  The problem statement of phishing email detection revolves around identifying fraudulent emails designed to deceive recipients into revealing sensitive information, such as passwords or financial details. Phishing attacks often mimic legitimate correspondence from trusted sources, making them difficult to distinguish. potential threats in the digital landscape.</a:t>
            </a:r>
            <a:r>
              <a:rPr lang="en-US" sz="2400" dirty="0" smtClean="0">
                <a:latin typeface="Arial" pitchFamily="34" charset="0"/>
                <a:cs typeface="Arial" pitchFamily="34" charset="0"/>
              </a:rPr>
              <a:t> </a:t>
            </a:r>
            <a:r>
              <a:rPr lang="en-US" sz="2400" dirty="0" smtClean="0">
                <a:solidFill>
                  <a:schemeClr val="tx1"/>
                </a:solidFill>
                <a:latin typeface="Arial" pitchFamily="34" charset="0"/>
                <a:cs typeface="Arial" pitchFamily="34" charset="0"/>
              </a:rPr>
              <a:t>Key challenges include developing algorithms capable of accurately identifying phishing emails amidst vast volumes of legitimate messages, adapting to evolving tactics used by cybercriminals, and minimizing false positives to ensure genuine emails aren't mistakenly flagged</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PROPOSED SOLUTION</a:t>
            </a:r>
            <a:endParaRPr sz="4400"/>
          </a:p>
        </p:txBody>
      </p:sp>
      <p:sp>
        <p:nvSpPr>
          <p:cNvPr id="129" name="Google Shape;129;p16"/>
          <p:cNvSpPr txBox="1">
            <a:spLocks noGrp="1"/>
          </p:cNvSpPr>
          <p:nvPr>
            <p:ph type="body" idx="1"/>
          </p:nvPr>
        </p:nvSpPr>
        <p:spPr>
          <a:xfrm>
            <a:off x="228600" y="838200"/>
            <a:ext cx="11613600" cy="55641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0" indent="0" algn="just">
              <a:spcBef>
                <a:spcPts val="940"/>
              </a:spcBef>
              <a:buSzPts val="1564"/>
              <a:buNone/>
            </a:pPr>
            <a:r>
              <a:rPr lang="en-US" sz="2400" dirty="0" smtClean="0">
                <a:solidFill>
                  <a:schemeClr val="tx1"/>
                </a:solidFill>
                <a:latin typeface="Arial" pitchFamily="34" charset="0"/>
                <a:cs typeface="Arial" pitchFamily="34" charset="0"/>
              </a:rPr>
              <a:t>The proposed solution for phishing email detection aims to leverage advanced machine learning algorithms to identify and classify phishing emails accurately. By analyzing various features such as email content, sender information, and embedded URLs, the system can distinguish between legitimate emails and phishing attempts. Additionally, the solution may incorporate real-time threat intelligence feeds and user feedback mechanisms to continuously improve its detection capabilities. Through this approach, the goal is to enhance email security and protect users from falling victim to phishing attacks.</a:t>
            </a:r>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304800" y="762000"/>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a:spLocks noGrp="1"/>
          </p:cNvSpPr>
          <p:nvPr>
            <p:ph type="body" idx="1"/>
          </p:nvPr>
        </p:nvSpPr>
        <p:spPr>
          <a:xfrm>
            <a:off x="533400" y="1828800"/>
            <a:ext cx="11029500" cy="4673400"/>
          </a:xfrm>
          <a:prstGeom prst="rect">
            <a:avLst/>
          </a:prstGeom>
          <a:noFill/>
          <a:ln>
            <a:noFill/>
          </a:ln>
        </p:spPr>
        <p:txBody>
          <a:bodyPr spcFirstLastPara="1" wrap="square" lIns="91425" tIns="45700" rIns="91425" bIns="45700" anchor="ctr" anchorCtr="0">
            <a:noAutofit/>
          </a:bodyPr>
          <a:lstStyle/>
          <a:p>
            <a:pPr algn="just"/>
            <a:r>
              <a:rPr lang="en-US" sz="2400" b="1" dirty="0" smtClean="0">
                <a:solidFill>
                  <a:schemeClr val="tx1"/>
                </a:solidFill>
                <a:latin typeface="Arial" pitchFamily="34" charset="0"/>
                <a:cs typeface="Arial" pitchFamily="34" charset="0"/>
              </a:rPr>
              <a:t>Email Filtering</a:t>
            </a:r>
            <a:r>
              <a:rPr lang="en-US" sz="2400" dirty="0" smtClean="0">
                <a:solidFill>
                  <a:schemeClr val="tx1"/>
                </a:solidFill>
                <a:latin typeface="Arial" pitchFamily="34" charset="0"/>
                <a:cs typeface="Arial" pitchFamily="34" charset="0"/>
              </a:rPr>
              <a:t>: Employing advanced email filtering techniques to block known phishing emails based on signatures, keywords, and sender reputation.</a:t>
            </a:r>
          </a:p>
          <a:p>
            <a:pPr algn="just"/>
            <a:r>
              <a:rPr lang="en-US" sz="2400" b="1" dirty="0" smtClean="0">
                <a:solidFill>
                  <a:schemeClr val="tx1"/>
                </a:solidFill>
                <a:latin typeface="Arial" pitchFamily="34" charset="0"/>
                <a:cs typeface="Arial" pitchFamily="34" charset="0"/>
              </a:rPr>
              <a:t>Machine Learning Algorithms</a:t>
            </a:r>
            <a:r>
              <a:rPr lang="en-US" sz="2400" dirty="0" smtClean="0">
                <a:solidFill>
                  <a:schemeClr val="tx1"/>
                </a:solidFill>
                <a:latin typeface="Arial" pitchFamily="34" charset="0"/>
                <a:cs typeface="Arial" pitchFamily="34" charset="0"/>
              </a:rPr>
              <a:t>: Utilizing machine learning algorithms to analyze email content, sender behavior, and patterns to identify suspicious emails that exhibit characteristics of phishing attacks.</a:t>
            </a:r>
          </a:p>
          <a:p>
            <a:pPr algn="just"/>
            <a:r>
              <a:rPr lang="en-US" sz="2400" b="1" dirty="0" smtClean="0">
                <a:solidFill>
                  <a:schemeClr val="tx1"/>
                </a:solidFill>
                <a:latin typeface="Arial" pitchFamily="34" charset="0"/>
                <a:cs typeface="Arial" pitchFamily="34" charset="0"/>
              </a:rPr>
              <a:t>Link Analysis</a:t>
            </a:r>
            <a:r>
              <a:rPr lang="en-US" sz="2400" dirty="0" smtClean="0">
                <a:solidFill>
                  <a:schemeClr val="tx1"/>
                </a:solidFill>
                <a:latin typeface="Arial" pitchFamily="34" charset="0"/>
                <a:cs typeface="Arial" pitchFamily="34" charset="0"/>
              </a:rPr>
              <a:t>: Conducting link analysis to inspect URLs within emails and determine if they lead to malicious websites. This can involve checking against blacklists, analyzing URL structure, and detecting redirections.</a:t>
            </a:r>
          </a:p>
          <a:p>
            <a:pPr algn="just"/>
            <a:r>
              <a:rPr lang="en-US" sz="2400" b="1" dirty="0" smtClean="0">
                <a:solidFill>
                  <a:schemeClr val="tx1"/>
                </a:solidFill>
                <a:latin typeface="Arial" pitchFamily="34" charset="0"/>
                <a:cs typeface="Arial" pitchFamily="34" charset="0"/>
              </a:rPr>
              <a:t>Sender Authentication</a:t>
            </a:r>
            <a:r>
              <a:rPr lang="en-US" sz="2400" dirty="0" smtClean="0">
                <a:solidFill>
                  <a:schemeClr val="tx1"/>
                </a:solidFill>
                <a:latin typeface="Arial" pitchFamily="34" charset="0"/>
                <a:cs typeface="Arial" pitchFamily="34" charset="0"/>
              </a:rPr>
              <a:t>: Verifying the authenticity of email senders through techniques like SPF (Sender Policy Framework),</a:t>
            </a:r>
          </a:p>
          <a:p>
            <a:r>
              <a:rPr lang="en-US" sz="2400" dirty="0" smtClean="0">
                <a:latin typeface="Arial" pitchFamily="34" charset="0"/>
                <a:cs typeface="Arial" pitchFamily="34" charset="0"/>
              </a:rPr>
              <a:t/>
            </a:r>
            <a:br>
              <a:rPr lang="en-US" sz="2400" dirty="0" smtClean="0">
                <a:latin typeface="Arial" pitchFamily="34" charset="0"/>
                <a:cs typeface="Arial" pitchFamily="34" charset="0"/>
              </a:rPr>
            </a:br>
            <a:endParaRPr sz="240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41" name="Google Shape;141;p18"/>
          <p:cNvSpPr txBox="1">
            <a:spLocks noGrp="1"/>
          </p:cNvSpPr>
          <p:nvPr>
            <p:ph type="body" idx="1"/>
          </p:nvPr>
        </p:nvSpPr>
        <p:spPr>
          <a:xfrm>
            <a:off x="609600" y="1447800"/>
            <a:ext cx="11029500" cy="5174974"/>
          </a:xfrm>
          <a:prstGeom prst="rect">
            <a:avLst/>
          </a:prstGeom>
          <a:noFill/>
          <a:ln>
            <a:noFill/>
          </a:ln>
        </p:spPr>
        <p:txBody>
          <a:bodyPr spcFirstLastPara="1" wrap="square" lIns="91425" tIns="45700" rIns="91425" bIns="45700" anchor="ctr" anchorCtr="0">
            <a:normAutofit fontScale="92500"/>
          </a:bodyPr>
          <a:lstStyle/>
          <a:p>
            <a:pPr algn="just"/>
            <a:r>
              <a:rPr lang="en-US" sz="2600" dirty="0" smtClean="0">
                <a:solidFill>
                  <a:schemeClr val="tx1"/>
                </a:solidFill>
                <a:latin typeface="Arial" pitchFamily="34" charset="0"/>
                <a:cs typeface="Arial" pitchFamily="34" charset="0"/>
              </a:rPr>
              <a:t>Algorithm: Machine learning algorithms, such as Random Forest, Support Vector Machines (SVM), and Neural Networks, are often employed for phishing email detection. These algorithms analyze the content, structure, and metadata of emails to identify patterns indicative of phishing attempts.</a:t>
            </a:r>
          </a:p>
          <a:p>
            <a:pPr algn="just"/>
            <a:r>
              <a:rPr lang="en-US" sz="2600" dirty="0" smtClean="0">
                <a:solidFill>
                  <a:schemeClr val="tx1"/>
                </a:solidFill>
                <a:latin typeface="Arial" pitchFamily="34" charset="0"/>
                <a:cs typeface="Arial" pitchFamily="34" charset="0"/>
              </a:rPr>
              <a:t>Development:</a:t>
            </a:r>
          </a:p>
          <a:p>
            <a:pPr algn="just"/>
            <a:r>
              <a:rPr lang="en-US" sz="2600" dirty="0" smtClean="0">
                <a:solidFill>
                  <a:schemeClr val="tx1"/>
                </a:solidFill>
                <a:latin typeface="Arial" pitchFamily="34" charset="0"/>
                <a:cs typeface="Arial" pitchFamily="34" charset="0"/>
              </a:rPr>
              <a:t>Data Collection: A diverse dataset of legitimate and phishing emails is collected for training the detection model.</a:t>
            </a:r>
          </a:p>
          <a:p>
            <a:pPr algn="just"/>
            <a:r>
              <a:rPr lang="en-US" sz="2600" dirty="0" smtClean="0">
                <a:solidFill>
                  <a:schemeClr val="tx1"/>
                </a:solidFill>
                <a:latin typeface="Arial" pitchFamily="34" charset="0"/>
                <a:cs typeface="Arial" pitchFamily="34" charset="0"/>
              </a:rPr>
              <a:t>Feature Extraction: Relevant features are extracted from the email content, including text, URLs, sender information, and attachments.</a:t>
            </a:r>
          </a:p>
          <a:p>
            <a:pPr algn="just"/>
            <a:r>
              <a:rPr lang="en-US" sz="2600" dirty="0" smtClean="0">
                <a:solidFill>
                  <a:schemeClr val="tx1"/>
                </a:solidFill>
                <a:latin typeface="Arial" pitchFamily="34" charset="0"/>
                <a:cs typeface="Arial" pitchFamily="34" charset="0"/>
              </a:rPr>
              <a:t>Model Training: Machine learning models are trained on the extracted features using labeled data to distinguish between legitimate and phishing emails.</a:t>
            </a: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47" name="Google Shape;147;p19"/>
          <p:cNvSpPr txBox="1">
            <a:spLocks noGrp="1"/>
          </p:cNvSpPr>
          <p:nvPr>
            <p:ph type="body" idx="1"/>
          </p:nvPr>
        </p:nvSpPr>
        <p:spPr>
          <a:xfrm>
            <a:off x="533400" y="762000"/>
            <a:ext cx="11029500" cy="5867400"/>
          </a:xfrm>
          <a:prstGeom prst="rect">
            <a:avLst/>
          </a:prstGeom>
          <a:noFill/>
          <a:ln>
            <a:noFill/>
          </a:ln>
        </p:spPr>
        <p:txBody>
          <a:bodyPr spcFirstLastPara="1" wrap="square" lIns="91425" tIns="45700" rIns="91425" bIns="45700" anchor="ctr" anchorCtr="0">
            <a:normAutofit/>
          </a:bodyPr>
          <a:lstStyle/>
          <a:p>
            <a:pPr algn="just"/>
            <a:r>
              <a:rPr lang="en-US" sz="2400" b="1" dirty="0" smtClean="0"/>
              <a:t> </a:t>
            </a:r>
            <a:r>
              <a:rPr lang="en-US" sz="2400" dirty="0" smtClean="0"/>
              <a:t/>
            </a:r>
            <a:br>
              <a:rPr lang="en-US" sz="2400" dirty="0" smtClean="0"/>
            </a:br>
            <a:r>
              <a:rPr lang="en-US" sz="2400" dirty="0" smtClean="0">
                <a:solidFill>
                  <a:schemeClr val="tx1"/>
                </a:solidFill>
                <a:latin typeface="Arial" pitchFamily="34" charset="0"/>
                <a:cs typeface="Arial" pitchFamily="34" charset="0"/>
              </a:rPr>
              <a:t>Detecting phishing emails involves several factors, including analyzing the sender's address, checking for spelling and grammar mistakes, inspecting links and attachments for legitimacy, and assessing the overall context and tone of the email. Phishing detection systems can use machine learning algorithms to identify patterns and characteristics typical of phishing attempts, such as suspicious URLs, impersonation attempts, urgent language, and requests for sensitive information.</a:t>
            </a:r>
          </a:p>
          <a:p>
            <a:pPr algn="just"/>
            <a:r>
              <a:rPr lang="en-US" sz="2400" dirty="0" smtClean="0">
                <a:solidFill>
                  <a:schemeClr val="tx1"/>
                </a:solidFill>
                <a:latin typeface="Arial" pitchFamily="34" charset="0"/>
                <a:cs typeface="Arial" pitchFamily="34" charset="0"/>
              </a:rPr>
              <a:t>If a phishing email is detected, it's important to take action immediately to prevent potential harm. This could include reporting the email to your organization's IT security team, marking it as spam or phishing in your email client, and educating users about the dangers of phishing attacks.</a:t>
            </a:r>
          </a:p>
          <a:p>
            <a:endParaRPr lang="en-US" sz="2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3" name="Google Shape;153;p20"/>
          <p:cNvSpPr txBox="1">
            <a:spLocks noGrp="1"/>
          </p:cNvSpPr>
          <p:nvPr>
            <p:ph type="body" idx="1"/>
          </p:nvPr>
        </p:nvSpPr>
        <p:spPr>
          <a:xfrm>
            <a:off x="-1676400" y="1219200"/>
            <a:ext cx="13563600" cy="5638800"/>
          </a:xfrm>
          <a:prstGeom prst="rect">
            <a:avLst/>
          </a:prstGeom>
          <a:noFill/>
          <a:ln>
            <a:noFill/>
          </a:ln>
        </p:spPr>
        <p:txBody>
          <a:bodyPr spcFirstLastPara="1" wrap="square" lIns="91425" tIns="45700" rIns="91425" bIns="45700" anchor="ctr" anchorCtr="0">
            <a:noAutofit/>
          </a:bodyPr>
          <a:lstStyle/>
          <a:p>
            <a:pPr marL="2591435" lvl="5" indent="-305435" algn="just">
              <a:lnSpc>
                <a:spcPct val="110000"/>
              </a:lnSpc>
              <a:spcBef>
                <a:spcPts val="0"/>
              </a:spcBef>
              <a:buSzPts val="1840"/>
            </a:pPr>
            <a:r>
              <a:rPr lang="en-US" sz="2400" dirty="0" smtClean="0">
                <a:solidFill>
                  <a:schemeClr val="tx1"/>
                </a:solidFill>
                <a:latin typeface="Arial" pitchFamily="34" charset="0"/>
                <a:cs typeface="Arial" pitchFamily="34" charset="0"/>
              </a:rPr>
              <a:t>The modern world faces several threats including the significant one of phishing emails, which cause huge financial losses. The preventive methods commonly used today have not proven effective against this threat despite their constant revision. On the other hand, phishing emails have been increasing at unprecedented levels in recent years. To counter this threat of phishing emails, more advanced phishing detection technology is necessary. Anti- phishing technology developed on the source code features is quite slow in terms of the classification of phishing emails given its dependence on third-party services and scraping of the email content. Many ML methods have been adopted to identify phishing emails, but these cannot effectively detect new phishing scams, which needs significant manual feature engineering. We present a survey analysis of actual phishing email identification works from various perspectives. </a:t>
            </a:r>
          </a:p>
          <a:p>
            <a:pPr marL="2591435" lvl="5" indent="-305435">
              <a:lnSpc>
                <a:spcPct val="110000"/>
              </a:lnSpc>
              <a:spcBef>
                <a:spcPts val="0"/>
              </a:spcBef>
              <a:buSzPts val="1840"/>
            </a:pP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body" idx="1"/>
          </p:nvPr>
        </p:nvSpPr>
        <p:spPr>
          <a:xfrm>
            <a:off x="581192" y="1302026"/>
            <a:ext cx="11229808" cy="5327374"/>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10000"/>
              </a:lnSpc>
              <a:spcBef>
                <a:spcPts val="0"/>
              </a:spcBef>
              <a:spcAft>
                <a:spcPts val="0"/>
              </a:spcAft>
              <a:buSzPts val="1840"/>
              <a:buNone/>
            </a:pPr>
            <a:endParaRPr sz="2000" b="1"/>
          </a:p>
          <a:p>
            <a:pPr algn="just"/>
            <a:r>
              <a:rPr lang="en-US" sz="2400" b="1" dirty="0" smtClean="0">
                <a:solidFill>
                  <a:schemeClr val="tx1"/>
                </a:solidFill>
                <a:latin typeface="Arial" pitchFamily="34" charset="0"/>
                <a:cs typeface="Arial" pitchFamily="34" charset="0"/>
              </a:rPr>
              <a:t>AI and Machine Learning Integration</a:t>
            </a:r>
            <a:r>
              <a:rPr lang="en-US" sz="2400" dirty="0" smtClean="0">
                <a:solidFill>
                  <a:schemeClr val="tx1"/>
                </a:solidFill>
                <a:latin typeface="Arial" pitchFamily="34" charset="0"/>
                <a:cs typeface="Arial" pitchFamily="34" charset="0"/>
              </a:rPr>
              <a:t>: The integration of artificial intelligence (AI) and machine learning algorithms offers immense potential in enhancing phishing email detection. </a:t>
            </a:r>
          </a:p>
          <a:p>
            <a:pPr algn="just"/>
            <a:r>
              <a:rPr lang="en-US" sz="2400" b="1" dirty="0" smtClean="0">
                <a:solidFill>
                  <a:schemeClr val="tx1"/>
                </a:solidFill>
                <a:latin typeface="Arial" pitchFamily="34" charset="0"/>
                <a:cs typeface="Arial" pitchFamily="34" charset="0"/>
              </a:rPr>
              <a:t>Behavioral Analysis</a:t>
            </a:r>
            <a:r>
              <a:rPr lang="en-US" sz="2400" dirty="0" smtClean="0">
                <a:solidFill>
                  <a:schemeClr val="tx1"/>
                </a:solidFill>
                <a:latin typeface="Arial" pitchFamily="34" charset="0"/>
                <a:cs typeface="Arial" pitchFamily="34" charset="0"/>
              </a:rPr>
              <a:t>: Future solutions may focus on analyzing user behavior to identify irregularities in email interactions. </a:t>
            </a:r>
          </a:p>
          <a:p>
            <a:pPr algn="just"/>
            <a:r>
              <a:rPr lang="en-US" sz="2400" b="1" dirty="0" smtClean="0">
                <a:solidFill>
                  <a:schemeClr val="tx1"/>
                </a:solidFill>
                <a:latin typeface="Arial" pitchFamily="34" charset="0"/>
                <a:cs typeface="Arial" pitchFamily="34" charset="0"/>
              </a:rPr>
              <a:t>Real-time Threat Intelligence</a:t>
            </a:r>
            <a:r>
              <a:rPr lang="en-US" sz="2400" dirty="0" smtClean="0">
                <a:solidFill>
                  <a:schemeClr val="tx1"/>
                </a:solidFill>
                <a:latin typeface="Arial" pitchFamily="34" charset="0"/>
                <a:cs typeface="Arial" pitchFamily="34" charset="0"/>
              </a:rPr>
              <a:t>: Leveraging real-time threat intelligence feeds can enable quicker detection and response to emerging phishing threats</a:t>
            </a:r>
          </a:p>
          <a:p>
            <a:pPr algn="just"/>
            <a:r>
              <a:rPr lang="en-US" sz="2400" b="1" dirty="0" err="1" smtClean="0">
                <a:solidFill>
                  <a:schemeClr val="tx1"/>
                </a:solidFill>
                <a:latin typeface="Arial" pitchFamily="34" charset="0"/>
                <a:cs typeface="Arial" pitchFamily="34" charset="0"/>
              </a:rPr>
              <a:t>Blockchain</a:t>
            </a:r>
            <a:r>
              <a:rPr lang="en-US" sz="2400" b="1" dirty="0" smtClean="0">
                <a:solidFill>
                  <a:schemeClr val="tx1"/>
                </a:solidFill>
                <a:latin typeface="Arial" pitchFamily="34" charset="0"/>
                <a:cs typeface="Arial" pitchFamily="34" charset="0"/>
              </a:rPr>
              <a:t> Technology</a:t>
            </a:r>
            <a:r>
              <a:rPr lang="en-US" sz="2400" dirty="0" smtClean="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Blockchain</a:t>
            </a:r>
            <a:r>
              <a:rPr lang="en-US" sz="2400" dirty="0" smtClean="0">
                <a:solidFill>
                  <a:schemeClr val="tx1"/>
                </a:solidFill>
                <a:latin typeface="Arial" pitchFamily="34" charset="0"/>
                <a:cs typeface="Arial" pitchFamily="34" charset="0"/>
              </a:rPr>
              <a:t>-based solutions hold promise in securing email communication by providing cryptographic verification and tamper-proof records of email exchanges</a:t>
            </a:r>
          </a:p>
          <a:p>
            <a:pPr algn="just"/>
            <a:r>
              <a:rPr lang="en-US" sz="2400" b="1" dirty="0" smtClean="0">
                <a:solidFill>
                  <a:schemeClr val="tx1"/>
                </a:solidFill>
                <a:latin typeface="Arial" pitchFamily="34" charset="0"/>
                <a:cs typeface="Arial" pitchFamily="34" charset="0"/>
              </a:rPr>
              <a:t>User Education and Awareness</a:t>
            </a:r>
            <a:r>
              <a:rPr lang="en-US" sz="2400" dirty="0" smtClean="0">
                <a:solidFill>
                  <a:schemeClr val="tx1"/>
                </a:solidFill>
                <a:latin typeface="Arial" pitchFamily="34" charset="0"/>
                <a:cs typeface="Arial" pitchFamily="34" charset="0"/>
              </a:rPr>
              <a:t>: Despite technological advancements, user education remains critical in combating phishing attacks. </a:t>
            </a:r>
            <a:endParaRPr sz="2400">
              <a:solidFill>
                <a:schemeClr val="tx1"/>
              </a:solidFill>
              <a:latin typeface="Arial" pitchFamily="34" charset="0"/>
              <a:cs typeface="Arial" pitchFamily="34" charset="0"/>
            </a:endParaRPr>
          </a:p>
        </p:txBody>
      </p:sp>
      <p:sp>
        <p:nvSpPr>
          <p:cNvPr id="159" name="Google Shape;159;p21"/>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dirty="0">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825</Words>
  <PresentationFormat>Custom</PresentationFormat>
  <Paragraphs>56</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Phishing Email Detection </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CC 18 Student login</dc:creator>
  <cp:lastModifiedBy>CC 14 Student login</cp:lastModifiedBy>
  <cp:revision>5</cp:revision>
  <dcterms:modified xsi:type="dcterms:W3CDTF">2024-04-24T06:12:52Z</dcterms:modified>
</cp:coreProperties>
</file>